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3"/>
    <p:sldId id="258" r:id="rId4"/>
    <p:sldId id="259" r:id="rId5"/>
    <p:sldId id="261" r:id="rId6"/>
    <p:sldId id="262" r:id="rId7"/>
    <p:sldId id="263" r:id="rId8"/>
    <p:sldId id="264" r:id="rId9"/>
    <p:sldId id="265" r:id="rId10"/>
    <p:sldId id="268" r:id="rId11"/>
    <p:sldId id="267"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38100" y="1905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4" y="1207973"/>
            <a:ext cx="7985290" cy="2866722"/>
          </a:xfrm>
        </p:spPr>
        <p:txBody>
          <a:bodyPr>
            <a:normAutofit fontScale="92500" lnSpcReduction="20000"/>
          </a:bodyPr>
          <a:lstStyle/>
          <a:p>
            <a:r>
              <a:rPr lang="en-GB" sz="2400" dirty="0"/>
              <a:t>Name : </a:t>
            </a:r>
            <a:r>
              <a:rPr lang="en-US" altLang="en-GB" sz="2400" dirty="0"/>
              <a:t>Natam deepika</a:t>
            </a:r>
            <a:endParaRPr lang="en-GB" sz="2400" dirty="0"/>
          </a:p>
          <a:p>
            <a:r>
              <a:rPr lang="en-GB" sz="2400" dirty="0" err="1"/>
              <a:t>SkillsBuild</a:t>
            </a:r>
            <a:r>
              <a:rPr lang="en-GB" sz="2400" dirty="0"/>
              <a:t> Email Id: </a:t>
            </a:r>
            <a:r>
              <a:rPr lang="en-US" altLang="en-GB" sz="2400" dirty="0"/>
              <a:t>natamdeepika2003@gmail.com</a:t>
            </a:r>
            <a:endParaRPr lang="en-GB" sz="2400" dirty="0"/>
          </a:p>
          <a:p>
            <a:r>
              <a:rPr lang="en-GB" sz="2400" dirty="0"/>
              <a:t>College Name: </a:t>
            </a:r>
            <a:r>
              <a:rPr lang="en-GB" sz="2400" dirty="0" err="1"/>
              <a:t>Jntua</a:t>
            </a:r>
            <a:r>
              <a:rPr lang="en-GB" sz="2400" dirty="0"/>
              <a:t> College of </a:t>
            </a:r>
            <a:r>
              <a:rPr lang="en-GB" sz="2400" dirty="0" err="1"/>
              <a:t>Engineering,Pulivendula</a:t>
            </a:r>
            <a:endParaRPr lang="en-GB" sz="2400" dirty="0"/>
          </a:p>
          <a:p>
            <a:r>
              <a:rPr lang="en-GB" sz="2400" dirty="0"/>
              <a:t>Domain: Cyber </a:t>
            </a:r>
            <a:r>
              <a:rPr lang="en-GB" sz="2400" dirty="0" err="1"/>
              <a:t>sceurity</a:t>
            </a:r>
            <a:endParaRPr lang="en-GB" sz="2400" dirty="0"/>
          </a:p>
          <a:p>
            <a:r>
              <a:rPr lang="en-GB" sz="2400" dirty="0"/>
              <a:t>College State: Kadapa, Andhra Pradesh</a:t>
            </a:r>
            <a:endParaRPr lang="en-GB" sz="2400" dirty="0"/>
          </a:p>
          <a:p>
            <a:r>
              <a:rPr lang="en-GB" sz="2400" dirty="0"/>
              <a:t>Domain: Cyber security(June 3-July 15)</a:t>
            </a:r>
            <a:endParaRPr lang="en-GB" sz="2400" dirty="0"/>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8733" y="4251151"/>
            <a:ext cx="11296734" cy="21411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p:cNvSpPr>
            <a:spLocks noGrp="1" noChangeArrowheads="1"/>
          </p:cNvSpPr>
          <p:nvPr>
            <p:ph idx="1"/>
          </p:nvPr>
        </p:nvSpPr>
        <p:spPr bwMode="auto">
          <a:xfrm>
            <a:off x="581025" y="1998930"/>
            <a:ext cx="1090512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Secure Data Embedding:</a:t>
            </a:r>
            <a:r>
              <a:rPr kumimoji="0" lang="en-US" altLang="en-US" sz="2400" b="0" i="0" u="none" strike="noStrike" cap="none" normalizeH="0" baseline="0" dirty="0">
                <a:ln>
                  <a:noFill/>
                </a:ln>
                <a:solidFill>
                  <a:schemeClr val="tx1"/>
                </a:solidFill>
                <a:effectLst/>
                <a:latin typeface="Arial" panose="020B0604020202020204" pitchFamily="34" charset="0"/>
              </a:rPr>
              <a:t> Implemented robust encryption to securely hide messages in images using SHA-256 hashing.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Quality Preservation:</a:t>
            </a:r>
            <a:r>
              <a:rPr kumimoji="0" lang="en-US" altLang="en-US" sz="2400" b="0" i="0" u="none" strike="noStrike" cap="none" normalizeH="0" baseline="0" dirty="0">
                <a:ln>
                  <a:noFill/>
                </a:ln>
                <a:solidFill>
                  <a:schemeClr val="tx1"/>
                </a:solidFill>
                <a:effectLst/>
                <a:latin typeface="Arial" panose="020B0604020202020204" pitchFamily="34" charset="0"/>
              </a:rPr>
              <a:t> Maintained image quality and ensured hidden data is imperceptible.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Reliable Decryption:</a:t>
            </a:r>
            <a:r>
              <a:rPr kumimoji="0" lang="en-US" altLang="en-US" sz="2400" b="0" i="0" u="none" strike="noStrike" cap="none" normalizeH="0" baseline="0" dirty="0">
                <a:ln>
                  <a:noFill/>
                </a:ln>
                <a:solidFill>
                  <a:schemeClr val="tx1"/>
                </a:solidFill>
                <a:effectLst/>
                <a:latin typeface="Arial" panose="020B0604020202020204" pitchFamily="34" charset="0"/>
              </a:rPr>
              <a:t> Developed effective decryption algorithms for accurate message retrieval.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User-Friendly:</a:t>
            </a:r>
            <a:r>
              <a:rPr kumimoji="0" lang="en-US" altLang="en-US" sz="2400" b="0" i="0" u="none" strike="noStrike" cap="none" normalizeH="0" baseline="0" dirty="0">
                <a:ln>
                  <a:noFill/>
                </a:ln>
                <a:solidFill>
                  <a:schemeClr val="tx1"/>
                </a:solidFill>
                <a:effectLst/>
                <a:latin typeface="Arial" panose="020B0604020202020204" pitchFamily="34" charset="0"/>
              </a:rPr>
              <a:t> Created easy-to-use scripts for encryption and decryption, accessible to non-technical users.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Versatile Applications:</a:t>
            </a:r>
            <a:r>
              <a:rPr kumimoji="0" lang="en-US" altLang="en-US" sz="2400" b="0" i="0" u="none" strike="noStrike" cap="none" normalizeH="0" baseline="0" dirty="0">
                <a:ln>
                  <a:noFill/>
                </a:ln>
                <a:solidFill>
                  <a:schemeClr val="tx1"/>
                </a:solidFill>
                <a:effectLst/>
                <a:latin typeface="Arial" panose="020B0604020202020204" pitchFamily="34" charset="0"/>
              </a:rPr>
              <a:t> Demonstrated applicability in government, business, healthcare, and personal data security.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sp>
        <p:nvSpPr>
          <p:cNvPr id="3" name="Text Placeholder 2"/>
          <p:cNvSpPr>
            <a:spLocks noGrp="1"/>
          </p:cNvSpPr>
          <p:nvPr>
            <p:ph type="body" idx="1"/>
          </p:nvPr>
        </p:nvSpPr>
        <p:spPr/>
        <p:txBody>
          <a:bodyPr/>
          <a:lstStyle/>
          <a:p>
            <a:r>
              <a:rPr lang="en-US" dirty="0"/>
              <a:t>Output of encryption.py</a:t>
            </a:r>
            <a:endParaRPr lang="en-IN" dirty="0"/>
          </a:p>
        </p:txBody>
      </p:sp>
      <p:pic>
        <p:nvPicPr>
          <p:cNvPr id="8" name="Content Placeholder 7"/>
          <p:cNvPicPr>
            <a:picLocks noGrp="1" noChangeAspect="1"/>
          </p:cNvPicPr>
          <p:nvPr>
            <p:ph sz="half" idx="2"/>
          </p:nvPr>
        </p:nvPicPr>
        <p:blipFill>
          <a:blip r:embed="rId1"/>
          <a:stretch>
            <a:fillRect/>
          </a:stretch>
        </p:blipFill>
        <p:spPr>
          <a:xfrm>
            <a:off x="581191" y="3429000"/>
            <a:ext cx="4380732" cy="1173985"/>
          </a:xfrm>
        </p:spPr>
      </p:pic>
      <p:sp>
        <p:nvSpPr>
          <p:cNvPr id="5" name="Text Placeholder 4"/>
          <p:cNvSpPr>
            <a:spLocks noGrp="1"/>
          </p:cNvSpPr>
          <p:nvPr>
            <p:ph type="body" sz="quarter" idx="3"/>
          </p:nvPr>
        </p:nvSpPr>
        <p:spPr/>
        <p:txBody>
          <a:bodyPr/>
          <a:lstStyle/>
          <a:p>
            <a:r>
              <a:rPr lang="en-US" dirty="0"/>
              <a:t>Output of decryption.py</a:t>
            </a:r>
            <a:endParaRPr lang="en-IN" dirty="0"/>
          </a:p>
        </p:txBody>
      </p:sp>
      <p:pic>
        <p:nvPicPr>
          <p:cNvPr id="10" name="Content Placeholder 9"/>
          <p:cNvPicPr>
            <a:picLocks noGrp="1" noChangeAspect="1"/>
          </p:cNvPicPr>
          <p:nvPr>
            <p:ph sz="quarter" idx="4"/>
          </p:nvPr>
        </p:nvPicPr>
        <p:blipFill>
          <a:blip r:embed="rId2"/>
          <a:stretch>
            <a:fillRect/>
          </a:stretch>
        </p:blipFill>
        <p:spPr>
          <a:xfrm>
            <a:off x="6416039" y="3429000"/>
            <a:ext cx="3969577" cy="1173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dirty="0" err="1"/>
              <a:t>Github</a:t>
            </a:r>
            <a:r>
              <a:rPr lang="en-US" dirty="0"/>
              <a:t>:https:https://github.com/Natamdeepika/cyber-security</a:t>
            </a:r>
            <a:endParaRPr lang="en-US" dirty="0"/>
          </a:p>
          <a:p>
            <a:r>
              <a:rPr lang="en-US" dirty="0" err="1"/>
              <a:t>Linkedln</a:t>
            </a:r>
            <a:r>
              <a:rPr lang="en-US" dirty="0"/>
              <a:t>:https://www.linkedin.com/in/natam-deepika-9606ab255/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AGENDA</a:t>
            </a:r>
            <a:endParaRPr lang="en-US" dirty="0"/>
          </a:p>
        </p:txBody>
      </p:sp>
      <p:sp>
        <p:nvSpPr>
          <p:cNvPr id="3" name="Content Placeholder 2"/>
          <p:cNvSpPr>
            <a:spLocks noGrp="1"/>
          </p:cNvSpPr>
          <p:nvPr>
            <p:ph idx="1"/>
          </p:nvPr>
        </p:nvSpPr>
        <p:spPr>
          <a:xfrm>
            <a:off x="581192" y="2969342"/>
            <a:ext cx="11029615" cy="3006007"/>
          </a:xfrm>
        </p:spPr>
        <p:txBody>
          <a:bodyPr>
            <a:normAutofit fontScale="25000" lnSpcReduction="20000"/>
          </a:bodyPr>
          <a:lstStyle/>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Overview</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End Users of Application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My Solution and its value proposition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Project Customization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Modelling</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Results</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Links</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endParaRPr lang="en-US" dirty="0"/>
          </a:p>
        </p:txBody>
      </p:sp>
      <p:sp>
        <p:nvSpPr>
          <p:cNvPr id="3" name="Content Placeholder 2"/>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4" name="Rectangle 1"/>
          <p:cNvSpPr>
            <a:spLocks noGrp="1" noChangeArrowheads="1"/>
          </p:cNvSpPr>
          <p:nvPr>
            <p:ph idx="1"/>
          </p:nvPr>
        </p:nvSpPr>
        <p:spPr bwMode="auto">
          <a:xfrm>
            <a:off x="581192" y="2449946"/>
            <a:ext cx="108733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21641"/>
          </a:xfrm>
        </p:spPr>
        <p:txBody>
          <a:bodyPr anchor="ctr">
            <a:normAutofit fontScale="90000"/>
          </a:bodyPr>
          <a:lstStyle/>
          <a:p>
            <a:br>
              <a:rPr lang="en-US" sz="2800" dirty="0"/>
            </a:br>
            <a:r>
              <a:rPr lang="en-IN" sz="3100" b="1" dirty="0"/>
              <a:t>Solution:</a:t>
            </a:r>
            <a:endParaRPr lang="en-US" sz="3100" dirty="0"/>
          </a:p>
        </p:txBody>
      </p:sp>
      <p:sp>
        <p:nvSpPr>
          <p:cNvPr id="3" name="Content Placeholder 2"/>
          <p:cNvSpPr>
            <a:spLocks noGrp="1"/>
          </p:cNvSpPr>
          <p:nvPr>
            <p:ph idx="1"/>
          </p:nvPr>
        </p:nvSpPr>
        <p:spPr>
          <a:xfrm>
            <a:off x="581192" y="1661652"/>
            <a:ext cx="10725906" cy="4522838"/>
          </a:xfrm>
        </p:spPr>
        <p:txBody>
          <a:bodyPr>
            <a:normAutofit fontScale="92500" lnSpcReduction="10000"/>
          </a:bodyPr>
          <a:lstStyle/>
          <a:p>
            <a:pPr marL="0" indent="0">
              <a:buNone/>
            </a:pPr>
            <a:r>
              <a:rPr lang="en-IN" sz="2400" dirty="0"/>
              <a:t>This project uses steganography to securely hide data within images using SHA-256 hashed passwords. The encryption algorithm embeds secret messages into pixel values, ensuring data remains imperceptible. The decryption algorithm accurately retrieves hidden messages, maintaining image integrity.</a:t>
            </a:r>
            <a:endParaRPr lang="en-IN" sz="2400" dirty="0"/>
          </a:p>
          <a:p>
            <a:pPr marL="0" indent="0">
              <a:buNone/>
            </a:pPr>
            <a:r>
              <a:rPr lang="en-IN" sz="3000" b="1" dirty="0"/>
              <a:t>Value Proposition:</a:t>
            </a:r>
            <a:endParaRPr lang="en-IN" sz="3000" b="1" dirty="0"/>
          </a:p>
          <a:p>
            <a:pPr>
              <a:buFont typeface="Arial" panose="020B0604020202020204" pitchFamily="34" charset="0"/>
              <a:buChar char="•"/>
            </a:pPr>
            <a:r>
              <a:rPr lang="en-IN" sz="2400" b="1" dirty="0"/>
              <a:t>Enhanced Security:</a:t>
            </a:r>
            <a:r>
              <a:rPr lang="en-IN" sz="2400" dirty="0"/>
              <a:t> Protects sensitive data from unauthorized access.</a:t>
            </a:r>
            <a:endParaRPr lang="en-IN" sz="2400" dirty="0"/>
          </a:p>
          <a:p>
            <a:pPr>
              <a:buFont typeface="Arial" panose="020B0604020202020204" pitchFamily="34" charset="0"/>
              <a:buChar char="•"/>
            </a:pPr>
            <a:r>
              <a:rPr lang="en-IN" sz="2400" b="1" dirty="0"/>
              <a:t>Practical Application:</a:t>
            </a:r>
            <a:r>
              <a:rPr lang="en-IN" sz="2400" dirty="0"/>
              <a:t> Suitable for government, businesses, healthcare, and individuals.</a:t>
            </a:r>
            <a:endParaRPr lang="en-IN" sz="2400" dirty="0"/>
          </a:p>
          <a:p>
            <a:pPr>
              <a:buFont typeface="Arial" panose="020B0604020202020204" pitchFamily="34" charset="0"/>
              <a:buChar char="•"/>
            </a:pPr>
            <a:r>
              <a:rPr lang="en-IN" sz="2400" b="1" dirty="0"/>
              <a:t>User-Friendly:</a:t>
            </a:r>
            <a:r>
              <a:rPr lang="en-IN" sz="2400" dirty="0"/>
              <a:t> Simple interface for secure data embedding and retrieval.</a:t>
            </a:r>
            <a:endParaRPr lang="en-IN" sz="2400" dirty="0"/>
          </a:p>
          <a:p>
            <a:pPr>
              <a:buFont typeface="Arial" panose="020B0604020202020204" pitchFamily="34" charset="0"/>
              <a:buChar char="•"/>
            </a:pPr>
            <a:r>
              <a:rPr lang="en-IN" sz="2400" b="1" dirty="0"/>
              <a:t>Reliable and Robust:</a:t>
            </a:r>
            <a:r>
              <a:rPr lang="en-IN" sz="2400" dirty="0"/>
              <a:t> Ensures confidential communication and data storage without noticeable image distortion.</a:t>
            </a:r>
            <a:endParaRPr lang="en-IN" sz="2400"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p:cNvSpPr>
            <a:spLocks noGrp="1"/>
          </p:cNvSpPr>
          <p:nvPr>
            <p:ph idx="1"/>
          </p:nvPr>
        </p:nvSpPr>
        <p:spPr>
          <a:xfrm>
            <a:off x="581191" y="1445342"/>
            <a:ext cx="11029615" cy="4591664"/>
          </a:xfrm>
        </p:spPr>
        <p:txBody>
          <a:bodyPr>
            <a:normAutofit fontScale="92500" lnSpcReduction="20000"/>
          </a:bodyPr>
          <a:lstStyle/>
          <a:p>
            <a:pPr>
              <a:buFont typeface="Wingdings" panose="05000000000000000000" pitchFamily="2" charset="2"/>
              <a:buChar char="ü"/>
            </a:pPr>
            <a:r>
              <a:rPr lang="en-US" sz="2400" b="1" dirty="0"/>
              <a:t>Enhanced Security:</a:t>
            </a:r>
            <a:endParaRPr lang="en-US" sz="2400" dirty="0"/>
          </a:p>
          <a:p>
            <a:pPr marL="457200" lvl="1" indent="0">
              <a:buNone/>
            </a:pPr>
            <a:r>
              <a:rPr lang="en-US" sz="2400" dirty="0"/>
              <a:t>Implemented SHA-256 hashing for passwords to ensure secure data embedding and retrieval.</a:t>
            </a:r>
            <a:endParaRPr lang="en-US" sz="2400" dirty="0"/>
          </a:p>
          <a:p>
            <a:pPr>
              <a:buFont typeface="Wingdings" panose="05000000000000000000" pitchFamily="2" charset="2"/>
              <a:buChar char="ü"/>
            </a:pPr>
            <a:r>
              <a:rPr lang="en-US" sz="2400" b="1" dirty="0"/>
              <a:t>Efficient Algorithms:</a:t>
            </a:r>
            <a:endParaRPr lang="en-US" sz="2400" dirty="0"/>
          </a:p>
          <a:p>
            <a:pPr marL="457200" lvl="1" indent="0">
              <a:buNone/>
            </a:pPr>
            <a:r>
              <a:rPr lang="en-US" sz="2400" dirty="0"/>
              <a:t>Developed optimized encryption and decryption algorithms to embed and extract messages without compromising image quality.</a:t>
            </a:r>
            <a:endParaRPr lang="en-US" sz="2400" dirty="0"/>
          </a:p>
          <a:p>
            <a:pPr>
              <a:buFont typeface="Wingdings" panose="05000000000000000000" pitchFamily="2" charset="2"/>
              <a:buChar char="ü"/>
            </a:pPr>
            <a:r>
              <a:rPr lang="en-US" sz="2400" b="1" dirty="0"/>
              <a:t>Versatile Application:</a:t>
            </a:r>
            <a:endParaRPr lang="en-US" sz="2400" dirty="0"/>
          </a:p>
          <a:p>
            <a:pPr marL="457200" lvl="1" indent="0">
              <a:buNone/>
            </a:pPr>
            <a:r>
              <a:rPr lang="en-US" sz="2400" dirty="0"/>
              <a:t>Made the system compatible with common image formats, allowing for broad applicability across various use cases.</a:t>
            </a:r>
            <a:endParaRPr lang="en-US" sz="2400" dirty="0"/>
          </a:p>
          <a:p>
            <a:pPr>
              <a:buFont typeface="Wingdings" panose="05000000000000000000" pitchFamily="2" charset="2"/>
              <a:buChar char="ü"/>
            </a:pPr>
            <a:r>
              <a:rPr lang="en-US" sz="2400" b="1" dirty="0"/>
              <a:t>Robust Testing:</a:t>
            </a:r>
            <a:endParaRPr lang="en-US" sz="2400" dirty="0"/>
          </a:p>
          <a:p>
            <a:pPr marL="457200" lvl="1" indent="0">
              <a:buNone/>
            </a:pPr>
            <a:r>
              <a:rPr lang="en-US" sz="2400" dirty="0"/>
              <a:t>Conducted extensive testing to ensure the system’s reliability and resistance to potential attacks, enhancing overall robustness.</a:t>
            </a:r>
            <a:endParaRPr lang="en-US" sz="24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p:cNvSpPr>
            <a:spLocks noGrp="1" noChangeArrowheads="1"/>
          </p:cNvSpPr>
          <p:nvPr>
            <p:ph idx="1"/>
          </p:nvPr>
        </p:nvSpPr>
        <p:spPr bwMode="auto">
          <a:xfrm>
            <a:off x="581024" y="1396380"/>
            <a:ext cx="10627749"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Tools and Libraries: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Python: Primary programming language.</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OpenCV: For image processing.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err="1">
                <a:ln>
                  <a:noFill/>
                </a:ln>
                <a:solidFill>
                  <a:schemeClr val="tx1"/>
                </a:solidFill>
                <a:effectLst/>
                <a:latin typeface="Arial" panose="020B0604020202020204" pitchFamily="34" charset="0"/>
              </a:rPr>
              <a:t>hashlib</a:t>
            </a:r>
            <a:r>
              <a:rPr kumimoji="0" lang="en-US" altLang="en-US" sz="1900" b="0" i="0" u="none" strike="noStrike" cap="none" normalizeH="0" baseline="0" dirty="0">
                <a:ln>
                  <a:noFill/>
                </a:ln>
                <a:solidFill>
                  <a:schemeClr val="tx1"/>
                </a:solidFill>
                <a:effectLst/>
                <a:latin typeface="Arial" panose="020B0604020202020204" pitchFamily="34" charset="0"/>
              </a:rPr>
              <a:t>: For SHA-256 password hashing.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Encryption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1:</a:t>
            </a:r>
            <a:r>
              <a:rPr kumimoji="0" lang="en-US" altLang="en-US" sz="1900" b="0" i="0" u="none" strike="noStrike" cap="none" normalizeH="0" baseline="0" dirty="0">
                <a:ln>
                  <a:noFill/>
                </a:ln>
                <a:solidFill>
                  <a:schemeClr val="tx1"/>
                </a:solidFill>
                <a:effectLst/>
                <a:latin typeface="Arial" panose="020B0604020202020204" pitchFamily="34" charset="0"/>
              </a:rPr>
              <a:t> Read the input image and get its dimensions.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2:</a:t>
            </a:r>
            <a:r>
              <a:rPr kumimoji="0" lang="en-US" altLang="en-US" sz="1900" b="0" i="0" u="none" strike="noStrike" cap="none" normalizeH="0" baseline="0" dirty="0">
                <a:ln>
                  <a:noFill/>
                </a:ln>
                <a:solidFill>
                  <a:schemeClr val="tx1"/>
                </a:solidFill>
                <a:effectLst/>
                <a:latin typeface="Arial" panose="020B0604020202020204" pitchFamily="34" charset="0"/>
              </a:rPr>
              <a:t> Prompt the user for a secret message and password.</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3:</a:t>
            </a:r>
            <a:r>
              <a:rPr kumimoji="0" lang="en-US" altLang="en-US" sz="1900" b="0" i="0" u="none" strike="noStrike" cap="none" normalizeH="0" baseline="0" dirty="0">
                <a:ln>
                  <a:noFill/>
                </a:ln>
                <a:solidFill>
                  <a:schemeClr val="tx1"/>
                </a:solidFill>
                <a:effectLst/>
                <a:latin typeface="Arial" panose="020B0604020202020204" pitchFamily="34" charset="0"/>
              </a:rPr>
              <a:t> Hash the password using SHA-256 for added security.</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4:</a:t>
            </a:r>
            <a:r>
              <a:rPr kumimoji="0" lang="en-US" altLang="en-US" sz="1900" b="0" i="0" u="none" strike="noStrike" cap="none" normalizeH="0" baseline="0" dirty="0">
                <a:ln>
                  <a:noFill/>
                </a:ln>
                <a:solidFill>
                  <a:schemeClr val="tx1"/>
                </a:solidFill>
                <a:effectLst/>
                <a:latin typeface="Arial" panose="020B0604020202020204" pitchFamily="34" charset="0"/>
              </a:rPr>
              <a:t> Embed the secret message into the image pixels using the hashed password.</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5:</a:t>
            </a:r>
            <a:r>
              <a:rPr kumimoji="0" lang="en-US" altLang="en-US" sz="1900" b="0" i="0" u="none" strike="noStrike" cap="none" normalizeH="0" baseline="0" dirty="0">
                <a:ln>
                  <a:noFill/>
                </a:ln>
                <a:solidFill>
                  <a:schemeClr val="tx1"/>
                </a:solidFill>
                <a:effectLst/>
                <a:latin typeface="Arial" panose="020B0604020202020204" pitchFamily="34" charset="0"/>
              </a:rPr>
              <a:t> Save the encrypted image</a:t>
            </a:r>
            <a:r>
              <a:rPr kumimoji="0" lang="en-US" altLang="en-US" sz="2100" b="0" i="0" u="none" strike="noStrike" cap="none" normalizeH="0" baseline="0" dirty="0">
                <a:ln>
                  <a:noFill/>
                </a:ln>
                <a:solidFill>
                  <a:schemeClr val="tx1"/>
                </a:solidFill>
                <a:effectLst/>
                <a:latin typeface="Arial" panose="020B0604020202020204" pitchFamily="34" charset="0"/>
              </a:rPr>
              <a:t>.</a:t>
            </a: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Arial" panose="020B0604020202020204" pitchFamily="34" charset="0"/>
              </a:rPr>
              <a:t>Decryption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1:</a:t>
            </a:r>
            <a:r>
              <a:rPr kumimoji="0" lang="en-US" altLang="en-US" sz="2000" b="0" i="0" u="none" strike="noStrike" cap="none" normalizeH="0" baseline="0" dirty="0">
                <a:ln>
                  <a:noFill/>
                </a:ln>
                <a:solidFill>
                  <a:schemeClr val="tx1"/>
                </a:solidFill>
                <a:effectLst/>
                <a:latin typeface="Arial" panose="020B0604020202020204" pitchFamily="34" charset="0"/>
              </a:rPr>
              <a:t> Read the encrypted image and get its dimensions.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2:</a:t>
            </a:r>
            <a:r>
              <a:rPr kumimoji="0" lang="en-US" altLang="en-US" sz="2000" b="0" i="0" u="none" strike="noStrike" cap="none" normalizeH="0" baseline="0" dirty="0">
                <a:ln>
                  <a:noFill/>
                </a:ln>
                <a:solidFill>
                  <a:schemeClr val="tx1"/>
                </a:solidFill>
                <a:effectLst/>
                <a:latin typeface="Arial" panose="020B0604020202020204" pitchFamily="34" charset="0"/>
              </a:rPr>
              <a:t> Prompt the user for the password.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3:</a:t>
            </a:r>
            <a:r>
              <a:rPr kumimoji="0" lang="en-US" altLang="en-US" sz="2000" b="0" i="0" u="none" strike="noStrike" cap="none" normalizeH="0" baseline="0" dirty="0">
                <a:ln>
                  <a:noFill/>
                </a:ln>
                <a:solidFill>
                  <a:schemeClr val="tx1"/>
                </a:solidFill>
                <a:effectLst/>
                <a:latin typeface="Arial" panose="020B0604020202020204" pitchFamily="34" charset="0"/>
              </a:rPr>
              <a:t> Hash the password using SHA-256.</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4:</a:t>
            </a:r>
            <a:r>
              <a:rPr kumimoji="0" lang="en-US" altLang="en-US" sz="2000" b="0" i="0" u="none" strike="noStrike" cap="none" normalizeH="0" baseline="0" dirty="0">
                <a:ln>
                  <a:noFill/>
                </a:ln>
                <a:solidFill>
                  <a:schemeClr val="tx1"/>
                </a:solidFill>
                <a:effectLst/>
                <a:latin typeface="Arial" panose="020B0604020202020204" pitchFamily="34" charset="0"/>
              </a:rPr>
              <a:t> Extract the hidden message from the image pixels using the hashed password.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5:</a:t>
            </a:r>
            <a:r>
              <a:rPr kumimoji="0" lang="en-US" altLang="en-US" sz="2000" b="0" i="0" u="none" strike="noStrike" cap="none" normalizeH="0" baseline="0" dirty="0">
                <a:ln>
                  <a:noFill/>
                </a:ln>
                <a:solidFill>
                  <a:schemeClr val="tx1"/>
                </a:solidFill>
                <a:effectLst/>
                <a:latin typeface="Arial" panose="020B0604020202020204" pitchFamily="34" charset="0"/>
              </a:rPr>
              <a:t> Display the decoded message.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2385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Model Validation: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Extensive testing on various image formats and sizes.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Ensuring the hidden message remains undetectable and the image quality is preserved.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4871</Words>
  <Application>WPS Presentation</Application>
  <PresentationFormat>Widescreen</PresentationFormat>
  <Paragraphs>116</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Wingdings 2</vt:lpstr>
      <vt:lpstr>Calibri</vt:lpstr>
      <vt:lpstr>Courier New</vt:lpstr>
      <vt:lpstr>Franklin Gothic Book</vt:lpstr>
      <vt:lpstr>Franklin Gothic Demi</vt:lpstr>
      <vt:lpstr>Microsoft YaHei</vt:lpstr>
      <vt:lpstr>Arial Unicode MS</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演示文稿</vt:lpstr>
      <vt:lpstr>Results</vt:lpstr>
      <vt:lpstr>Output</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91630</cp:lastModifiedBy>
  <cp:revision>7</cp:revision>
  <dcterms:created xsi:type="dcterms:W3CDTF">2021-05-26T16:50:00Z</dcterms:created>
  <dcterms:modified xsi:type="dcterms:W3CDTF">2024-07-14T09:00:12Z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839C6902719D4737AA87EE74A59416BC_13</vt:lpwstr>
  </property>
  <property fmtid="{D5CDD505-2E9C-101B-9397-08002B2CF9AE}" pid="4" name="KSOProductBuildVer">
    <vt:lpwstr>1033-12.2.0.13472</vt:lpwstr>
  </property>
</Properties>
</file>