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OpenGL </a:t>
            </a:r>
            <a:r>
              <a:rPr lang="ru-RU" dirty="0"/>
              <a:t>и </a:t>
            </a:r>
            <a:r>
              <a:rPr lang="en-US" dirty="0"/>
              <a:t>Direct3D</a:t>
            </a:r>
            <a:br>
              <a:rPr lang="en-US" dirty="0"/>
            </a:br>
            <a:r>
              <a:rPr lang="ru-RU" sz="4400" dirty="0"/>
              <a:t>сравнение стандартов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83225" y="3996267"/>
            <a:ext cx="8719798" cy="45874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Выполнил: </a:t>
            </a:r>
            <a:r>
              <a:rPr lang="ru-RU" dirty="0" err="1"/>
              <a:t>Шамаков</a:t>
            </a:r>
            <a:r>
              <a:rPr lang="ru-RU" dirty="0"/>
              <a:t> </a:t>
            </a:r>
            <a:r>
              <a:rPr lang="ru-RU" dirty="0" err="1"/>
              <a:t>Наран</a:t>
            </a:r>
            <a:r>
              <a:rPr lang="ru-RU" dirty="0"/>
              <a:t> </a:t>
            </a:r>
            <a:r>
              <a:rPr lang="ru-RU" dirty="0" err="1"/>
              <a:t>Тенгисович</a:t>
            </a:r>
            <a:r>
              <a:rPr lang="ru-RU" dirty="0"/>
              <a:t>, ученик 10 «А» класса</a:t>
            </a:r>
          </a:p>
        </p:txBody>
      </p:sp>
    </p:spTree>
    <p:extLst>
      <p:ext uri="{BB962C8B-B14F-4D97-AF65-F5344CB8AC3E}">
        <p14:creationId xmlns:p14="http://schemas.microsoft.com/office/powerpoint/2010/main" val="141229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182880"/>
            <a:ext cx="10018713" cy="6878319"/>
          </a:xfrm>
        </p:spPr>
        <p:txBody>
          <a:bodyPr>
            <a:normAutofit/>
          </a:bodyPr>
          <a:lstStyle/>
          <a:p>
            <a:r>
              <a:rPr lang="en-US" sz="2800" dirty="0"/>
              <a:t>OpenGL (Open Graphics Library – </a:t>
            </a:r>
            <a:r>
              <a:rPr lang="ru-RU" sz="2800" dirty="0"/>
              <a:t>открытая графическая библиотека) -спецификация, определяющая независимый от языка программирования </a:t>
            </a:r>
            <a:r>
              <a:rPr lang="ru-RU" sz="2800" dirty="0" err="1"/>
              <a:t>платформонезависимый</a:t>
            </a:r>
            <a:r>
              <a:rPr lang="ru-RU" sz="2800" dirty="0"/>
              <a:t> программный интерфейс для написания приложений, использующих двухмерную и трёхмерную компьютерную графику.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1887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182880"/>
            <a:ext cx="10018713" cy="6878319"/>
          </a:xfrm>
        </p:spPr>
        <p:txBody>
          <a:bodyPr>
            <a:normAutofit/>
          </a:bodyPr>
          <a:lstStyle/>
          <a:p>
            <a:r>
              <a:rPr lang="en-US" sz="2800" dirty="0"/>
              <a:t>DirectX - </a:t>
            </a:r>
            <a:r>
              <a:rPr lang="ru-RU" sz="2800" dirty="0"/>
              <a:t>набор API, разработанных для решения задач, связанных с программированием под </a:t>
            </a:r>
            <a:r>
              <a:rPr lang="ru-RU" sz="2800" dirty="0" err="1"/>
              <a:t>Microsoft</a:t>
            </a:r>
            <a:r>
              <a:rPr lang="ru-RU" sz="2800" dirty="0"/>
              <a:t> Windows. Наиболее широко используется при написании компьютерных игр.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DirectX </a:t>
            </a:r>
            <a:r>
              <a:rPr lang="ru-RU" sz="2800" dirty="0"/>
              <a:t>состоит из: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400" dirty="0"/>
              <a:t>Direct3D (D3D): интерфейс вывода трёхмерных примитивов.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400" dirty="0"/>
              <a:t>DirectInput: интерфейс, используемый для обработки данных, поступающих с клавиатуры, мыши, джойстика и пр. игровых контроллеров.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400" dirty="0"/>
              <a:t>DirectSound: интерфейс низкоуровневой работы со звуком (формата </a:t>
            </a:r>
            <a:r>
              <a:rPr lang="ru-RU" sz="2400" dirty="0" err="1"/>
              <a:t>Wave</a:t>
            </a:r>
            <a:r>
              <a:rPr lang="ru-RU" sz="2400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400" dirty="0"/>
              <a:t>Direct2D : интерфейс вывода двухмерной графики</a:t>
            </a:r>
          </a:p>
        </p:txBody>
      </p:sp>
    </p:spTree>
    <p:extLst>
      <p:ext uri="{BB962C8B-B14F-4D97-AF65-F5344CB8AC3E}">
        <p14:creationId xmlns:p14="http://schemas.microsoft.com/office/powerpoint/2010/main" val="304523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266700"/>
            <a:ext cx="10018713" cy="6121399"/>
          </a:xfrm>
        </p:spPr>
        <p:txBody>
          <a:bodyPr>
            <a:normAutofit/>
          </a:bodyPr>
          <a:lstStyle/>
          <a:p>
            <a:r>
              <a:rPr lang="ru-RU" dirty="0"/>
              <a:t>Основной особенностью </a:t>
            </a:r>
            <a:r>
              <a:rPr lang="ru-RU" dirty="0" err="1"/>
              <a:t>OpenGL</a:t>
            </a:r>
            <a:r>
              <a:rPr lang="ru-RU" dirty="0"/>
              <a:t> можно считать простоту. Ядро </a:t>
            </a:r>
            <a:r>
              <a:rPr lang="ru-RU" dirty="0" err="1"/>
              <a:t>OpenGL</a:t>
            </a:r>
            <a:r>
              <a:rPr lang="ru-RU" dirty="0"/>
              <a:t> контролирует процесс обработки примитивов. Для передачи данных используется процедурная модель. В каждый момент времени состояние </a:t>
            </a:r>
            <a:r>
              <a:rPr lang="ru-RU" dirty="0" err="1"/>
              <a:t>OpenGL</a:t>
            </a:r>
            <a:r>
              <a:rPr lang="ru-RU" dirty="0"/>
              <a:t> определяется через набор переменных, задающих параметры обработки. Каждый новый переданный треугольник проходит обработку в соответствии с текущим состоянием. Такой механизм весьма эффективен, а код обычно короток и прост. Хотя ядро </a:t>
            </a:r>
            <a:r>
              <a:rPr lang="ru-RU" dirty="0" err="1"/>
              <a:t>OpenGL</a:t>
            </a:r>
            <a:r>
              <a:rPr lang="ru-RU" dirty="0"/>
              <a:t> процедурное, в использовании его совместно с объектно-ориентированными технологиями сложностей обычно не возникает: все зависит от выбора программиста.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1310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317500"/>
            <a:ext cx="10018713" cy="6349999"/>
          </a:xfrm>
        </p:spPr>
        <p:txBody>
          <a:bodyPr>
            <a:normAutofit/>
          </a:bodyPr>
          <a:lstStyle/>
          <a:p>
            <a:r>
              <a:rPr lang="ru-RU" dirty="0"/>
              <a:t>Структура </a:t>
            </a:r>
            <a:r>
              <a:rPr lang="ru-RU" dirty="0" err="1"/>
              <a:t>DirectX</a:t>
            </a:r>
            <a:r>
              <a:rPr lang="ru-RU" dirty="0"/>
              <a:t> значительно отличается от </a:t>
            </a:r>
            <a:r>
              <a:rPr lang="ru-RU" dirty="0" err="1"/>
              <a:t>OpenGL</a:t>
            </a:r>
            <a:r>
              <a:rPr lang="ru-RU" dirty="0"/>
              <a:t>. </a:t>
            </a:r>
            <a:r>
              <a:rPr lang="en-US" dirty="0"/>
              <a:t>DirectX </a:t>
            </a:r>
            <a:r>
              <a:rPr lang="ru-RU" dirty="0"/>
              <a:t>основан на модели</a:t>
            </a:r>
            <a:r>
              <a:rPr lang="en-US" dirty="0"/>
              <a:t> COM (Component Object Model). </a:t>
            </a:r>
            <a:r>
              <a:rPr lang="ru-RU" dirty="0"/>
              <a:t>Это означает, что в отличие от простого вызова функций эта модель предполагает выполнение некоторых дополнительных действий, связанных с компонентной архитектурой </a:t>
            </a:r>
            <a:r>
              <a:rPr lang="ru-RU" dirty="0" err="1"/>
              <a:t>DirectX</a:t>
            </a:r>
            <a:r>
              <a:rPr lang="ru-RU" dirty="0"/>
              <a:t>. Такая архитектура имеет как достоинства, так и недостатки. В частности, код, в котором используются вызовы </a:t>
            </a:r>
            <a:r>
              <a:rPr lang="ru-RU" dirty="0" err="1"/>
              <a:t>DirectX</a:t>
            </a:r>
            <a:r>
              <a:rPr lang="ru-RU" dirty="0"/>
              <a:t>, обычно не является идеалом легко читаемого и понимаемого. Поэтому даже рисование простого треугольника требует огромного объема кода. Разработчики </a:t>
            </a:r>
            <a:r>
              <a:rPr lang="ru-RU" dirty="0" err="1"/>
              <a:t>Microsoft</a:t>
            </a:r>
            <a:r>
              <a:rPr lang="ru-RU" dirty="0"/>
              <a:t>, конечно, понимают это, поэтому для упрощения программирования ими создана отдельная библиотека </a:t>
            </a:r>
            <a:r>
              <a:rPr lang="ru-RU" dirty="0" err="1"/>
              <a:t>DirectX</a:t>
            </a:r>
            <a:r>
              <a:rPr lang="ru-RU" dirty="0"/>
              <a:t> </a:t>
            </a:r>
            <a:r>
              <a:rPr lang="ru-RU" dirty="0" err="1"/>
              <a:t>Common</a:t>
            </a:r>
            <a:r>
              <a:rPr lang="ru-RU" dirty="0"/>
              <a:t> </a:t>
            </a:r>
            <a:r>
              <a:rPr lang="ru-RU" dirty="0" err="1"/>
              <a:t>Files</a:t>
            </a:r>
            <a:r>
              <a:rPr lang="ru-RU" dirty="0"/>
              <a:t>, которая скрывает часто используемый код.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2147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0"/>
            <a:ext cx="10018713" cy="7073899"/>
          </a:xfrm>
        </p:spPr>
        <p:txBody>
          <a:bodyPr>
            <a:normAutofit/>
          </a:bodyPr>
          <a:lstStyle/>
          <a:p>
            <a:r>
              <a:rPr lang="ru-RU" dirty="0"/>
              <a:t>По поддержке аппаратных функций </a:t>
            </a:r>
            <a:r>
              <a:rPr lang="ru-RU" dirty="0" err="1"/>
              <a:t>OpenGL</a:t>
            </a:r>
            <a:r>
              <a:rPr lang="ru-RU" dirty="0"/>
              <a:t> и </a:t>
            </a:r>
            <a:r>
              <a:rPr lang="ru-RU" dirty="0" err="1"/>
              <a:t>DirectX</a:t>
            </a:r>
            <a:r>
              <a:rPr lang="ru-RU" dirty="0"/>
              <a:t> , в общем, эквиваленты. </a:t>
            </a:r>
            <a:r>
              <a:rPr lang="ru-RU" dirty="0" err="1"/>
              <a:t>OpenGL</a:t>
            </a:r>
            <a:r>
              <a:rPr lang="ru-RU" dirty="0"/>
              <a:t> новые функции доступны через механизм расширений, а в </a:t>
            </a:r>
            <a:r>
              <a:rPr lang="ru-RU" dirty="0" err="1"/>
              <a:t>DirectX</a:t>
            </a:r>
            <a:r>
              <a:rPr lang="ru-RU" dirty="0"/>
              <a:t> они появляются в новых версиях.</a:t>
            </a:r>
          </a:p>
          <a:p>
            <a:r>
              <a:rPr lang="ru-RU" dirty="0"/>
              <a:t>Серьезным достоинством </a:t>
            </a:r>
            <a:r>
              <a:rPr lang="ru-RU" dirty="0" err="1"/>
              <a:t>OpenGL</a:t>
            </a:r>
            <a:r>
              <a:rPr lang="ru-RU" dirty="0"/>
              <a:t> является, прежде всего, то, что это «открытый стандарт». Любая компания, имеющая аппаратную платформу, может купить лицензию у SGI и затем сделать собственную реализацию </a:t>
            </a:r>
            <a:r>
              <a:rPr lang="ru-RU" dirty="0" err="1"/>
              <a:t>OpenGL</a:t>
            </a:r>
            <a:r>
              <a:rPr lang="ru-RU" dirty="0"/>
              <a:t>. Изменения в </a:t>
            </a:r>
            <a:r>
              <a:rPr lang="ru-RU" dirty="0" err="1"/>
              <a:t>OpenGL</a:t>
            </a:r>
            <a:r>
              <a:rPr lang="ru-RU" dirty="0"/>
              <a:t> предлагаются, обсуждаются и утверждаются представителями различных компаний. Что касается </a:t>
            </a:r>
            <a:r>
              <a:rPr lang="ru-RU" dirty="0" err="1"/>
              <a:t>DirectX</a:t>
            </a:r>
            <a:r>
              <a:rPr lang="ru-RU" dirty="0"/>
              <a:t>, то здесь ситуация прямо противоположная. Только </a:t>
            </a:r>
            <a:r>
              <a:rPr lang="ru-RU" dirty="0" err="1"/>
              <a:t>Microsoft</a:t>
            </a:r>
            <a:r>
              <a:rPr lang="ru-RU" dirty="0"/>
              <a:t> может вносить какие-либо изменения в библиотеку. Иначе говоря, именно </a:t>
            </a:r>
            <a:r>
              <a:rPr lang="ru-RU" dirty="0" err="1"/>
              <a:t>Microsoft</a:t>
            </a:r>
            <a:r>
              <a:rPr lang="ru-RU" dirty="0"/>
              <a:t> в конечном итоге определяет все пути развития библиотеки, и если путь был выбран неверно, это может быть исправлено только в новой версии.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0496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8100" y="355601"/>
            <a:ext cx="10706100" cy="5435600"/>
          </a:xfrm>
        </p:spPr>
        <p:txBody>
          <a:bodyPr/>
          <a:lstStyle/>
          <a:p>
            <a:pPr algn="just"/>
            <a:r>
              <a:rPr lang="ru-RU" dirty="0"/>
              <a:t>Достоинства библиотек становятся наиболее очевидны при их использовании в разных, но пересекающихся, прикладных областях. </a:t>
            </a:r>
            <a:r>
              <a:rPr lang="ru-RU" dirty="0" err="1"/>
              <a:t>DirectX</a:t>
            </a:r>
            <a:r>
              <a:rPr lang="ru-RU" dirty="0"/>
              <a:t> идеален для профессиональной разработки игр и мультимедийных приложений на платформе Windows, так как включает в себя не только средства работы с графикой (</a:t>
            </a:r>
            <a:r>
              <a:rPr lang="en-US" dirty="0"/>
              <a:t>Direct3D, Direct2D)</a:t>
            </a:r>
            <a:r>
              <a:rPr lang="ru-RU" dirty="0"/>
              <a:t>, но и инструменты работы со звуком (</a:t>
            </a:r>
            <a:r>
              <a:rPr lang="en-US" dirty="0"/>
              <a:t>DirectSound</a:t>
            </a:r>
            <a:r>
              <a:rPr lang="ru-RU" dirty="0"/>
              <a:t>), манипуляторами (</a:t>
            </a:r>
            <a:r>
              <a:rPr lang="en-US" dirty="0"/>
              <a:t>DirectInput</a:t>
            </a:r>
            <a:r>
              <a:rPr lang="ru-RU" dirty="0"/>
              <a:t>) и другие. </a:t>
            </a:r>
            <a:r>
              <a:rPr lang="ru-RU" dirty="0" err="1"/>
              <a:t>OpenGL</a:t>
            </a:r>
            <a:r>
              <a:rPr lang="ru-RU" dirty="0"/>
              <a:t> используется на высокопроизводительных рабочих станциях, в научной сфере, в образовании, а также в любых проектах, где требуется переносимость приложений на различные программные или аппаратные платформы.</a:t>
            </a:r>
          </a:p>
        </p:txBody>
      </p:sp>
    </p:spTree>
    <p:extLst>
      <p:ext uri="{BB962C8B-B14F-4D97-AF65-F5344CB8AC3E}">
        <p14:creationId xmlns:p14="http://schemas.microsoft.com/office/powerpoint/2010/main" val="3941828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Параллакс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TC103457496[[fn=Параллакс]]</Template>
  <TotalTime>588</TotalTime>
  <Words>477</Words>
  <Application>Microsoft Office PowerPoint</Application>
  <PresentationFormat>Широкоэкранный</PresentationFormat>
  <Paragraphs>14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Параллакс</vt:lpstr>
      <vt:lpstr>OpenGL и Direct3D сравнение стандартов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 и Direct3D сравнение стандартов</dc:title>
  <dc:creator>Пользователь Windows</dc:creator>
  <cp:lastModifiedBy>Natan Doyle</cp:lastModifiedBy>
  <cp:revision>10</cp:revision>
  <dcterms:created xsi:type="dcterms:W3CDTF">2013-09-17T17:24:10Z</dcterms:created>
  <dcterms:modified xsi:type="dcterms:W3CDTF">2024-05-03T05:32:13Z</dcterms:modified>
</cp:coreProperties>
</file>