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  <p:sldMasterId id="2147483695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9144000" cy="5143500" type="screen16x9"/>
  <p:notesSz cx="6858000" cy="9144000"/>
  <p:embeddedFontLst>
    <p:embeddedFont>
      <p:font typeface="Aldrich" panose="020B0604020202020204" charset="0"/>
      <p:regular r:id="rId20"/>
    </p:embeddedFont>
    <p:embeddedFont>
      <p:font typeface="Bebas Neue" panose="020B0604020202020204" charset="0"/>
      <p:regular r:id="rId21"/>
    </p:embeddedFont>
    <p:embeddedFont>
      <p:font typeface="Didact Gothic" panose="020B0604020202020204" charset="0"/>
      <p:regular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PT Sans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Raleway Thin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Tajawal" panose="020B0604020202020204" charset="-78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acb2b49c4_0_2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gdacb2b49c4_0_2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dacb2b49c4_0_2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dacb2b49c4_0_2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dacb2b49c4_0_2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dacb2b49c4_0_2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dacb2b49c4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dacb2b49c4_0_2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dacb2b49c4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dacb2b49c4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dacb2b49c4_0_2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dacb2b49c4_0_2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09a92da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0" name="Google Shape;940;ge09a92da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dacb2b49c4_0_2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gdacb2b49c4_0_2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dacb2b49c4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gdacb2b49c4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acb2b49c4_0_2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9" name="Google Shape;859;gdacb2b49c4_0_2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05b5d36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e05b5d36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dacb2b49c4_0_2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3" name="Google Shape;873;gdacb2b49c4_0_2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dacb2b49c4_0_2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0" name="Google Shape;880;gdacb2b49c4_0_2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acb2b49c4_0_2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acb2b49c4_0_2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rot="10800000" flipH="1">
            <a:off x="6388800" y="3636168"/>
            <a:ext cx="1611114" cy="1209957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10800000" flipH="1">
            <a:off x="5778850" y="3842942"/>
            <a:ext cx="1348069" cy="100435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 hasCustomPrompt="1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18"/>
          <p:cNvSpPr txBox="1">
            <a:spLocks noGrp="1"/>
          </p:cNvSpPr>
          <p:nvPr>
            <p:ph type="subTitle" idx="1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2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3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4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5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6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9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3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14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subTitle" idx="15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128945" flipH="1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7" name="Google Shape;407;p19"/>
          <p:cNvSpPr txBox="1">
            <a:spLocks noGrp="1"/>
          </p:cNvSpPr>
          <p:nvPr>
            <p:ph type="title" hasCustomPrompt="1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2" hasCustomPrompt="1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3" hasCustomPrompt="1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4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5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6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495" name="Google Shape;495;p26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26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Google Shape;502;p27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03" name="Google Shape;503;p27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27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2" name="Google Shape;512;p27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3" name="Google Shape;513;p27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5" name="Google Shape;515;p27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28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519" name="Google Shape;519;p28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28"/>
          <p:cNvSpPr txBox="1">
            <a:spLocks noGrp="1"/>
          </p:cNvSpPr>
          <p:nvPr>
            <p:ph type="title"/>
          </p:nvPr>
        </p:nvSpPr>
        <p:spPr>
          <a:xfrm>
            <a:off x="2936200" y="1781550"/>
            <a:ext cx="393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1"/>
          </p:nvPr>
        </p:nvSpPr>
        <p:spPr>
          <a:xfrm>
            <a:off x="2936225" y="2623350"/>
            <a:ext cx="3930600" cy="1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6" name="Google Shape;526;p28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7" name="Google Shape;527;p28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8" name="Google Shape;528;p28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9" name="Google Shape;529;p2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1" name="Google Shape;531;p28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29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535" name="Google Shape;535;p29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2473162" y="3385525"/>
            <a:ext cx="485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None/>
              <a:defRPr sz="1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539" name="Google Shape;539;p29"/>
          <p:cNvSpPr txBox="1">
            <a:spLocks noGrp="1"/>
          </p:cNvSpPr>
          <p:nvPr>
            <p:ph type="title" idx="2"/>
          </p:nvPr>
        </p:nvSpPr>
        <p:spPr>
          <a:xfrm>
            <a:off x="2473174" y="2088475"/>
            <a:ext cx="48567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23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jawal"/>
              <a:buNone/>
              <a:defRPr sz="1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4" name="Google Shape;544;p29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5" name="Google Shape;545;p2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7" name="Google Shape;547;p29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3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51" name="Google Shape;551;p3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0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30"/>
          <p:cNvSpPr txBox="1">
            <a:spLocks noGrp="1"/>
          </p:cNvSpPr>
          <p:nvPr>
            <p:ph type="subTitle" idx="1"/>
          </p:nvPr>
        </p:nvSpPr>
        <p:spPr>
          <a:xfrm>
            <a:off x="1814598" y="3285154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6" name="Google Shape;556;p30"/>
          <p:cNvSpPr txBox="1">
            <a:spLocks noGrp="1"/>
          </p:cNvSpPr>
          <p:nvPr>
            <p:ph type="subTitle" idx="2"/>
          </p:nvPr>
        </p:nvSpPr>
        <p:spPr>
          <a:xfrm>
            <a:off x="1814600" y="3654568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30"/>
          <p:cNvSpPr txBox="1">
            <a:spLocks noGrp="1"/>
          </p:cNvSpPr>
          <p:nvPr>
            <p:ph type="subTitle" idx="3"/>
          </p:nvPr>
        </p:nvSpPr>
        <p:spPr>
          <a:xfrm>
            <a:off x="5811898" y="3285154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58" name="Google Shape;558;p30"/>
          <p:cNvSpPr txBox="1">
            <a:spLocks noGrp="1"/>
          </p:cNvSpPr>
          <p:nvPr>
            <p:ph type="subTitle" idx="4"/>
          </p:nvPr>
        </p:nvSpPr>
        <p:spPr>
          <a:xfrm>
            <a:off x="5811900" y="3654568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0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14598" y="1481591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0" name="Google Shape;560;p30"/>
          <p:cNvSpPr txBox="1">
            <a:spLocks noGrp="1"/>
          </p:cNvSpPr>
          <p:nvPr>
            <p:ph type="subTitle" idx="6"/>
          </p:nvPr>
        </p:nvSpPr>
        <p:spPr>
          <a:xfrm>
            <a:off x="1814600" y="1851005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0"/>
          <p:cNvSpPr txBox="1">
            <a:spLocks noGrp="1"/>
          </p:cNvSpPr>
          <p:nvPr>
            <p:ph type="subTitle" idx="7"/>
          </p:nvPr>
        </p:nvSpPr>
        <p:spPr>
          <a:xfrm>
            <a:off x="5811898" y="1481591"/>
            <a:ext cx="2176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2" name="Google Shape;562;p30"/>
          <p:cNvSpPr txBox="1">
            <a:spLocks noGrp="1"/>
          </p:cNvSpPr>
          <p:nvPr>
            <p:ph type="subTitle" idx="8"/>
          </p:nvPr>
        </p:nvSpPr>
        <p:spPr>
          <a:xfrm>
            <a:off x="5811900" y="1851005"/>
            <a:ext cx="217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7" name="Google Shape;567;p30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8" name="Google Shape;568;p30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9" name="Google Shape;569;p30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0" name="Google Shape;570;p30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31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574" name="Google Shape;574;p31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31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7" name="Google Shape;577;p31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8" name="Google Shape;578;p31"/>
          <p:cNvSpPr txBox="1">
            <a:spLocks noGrp="1"/>
          </p:cNvSpPr>
          <p:nvPr>
            <p:ph type="title" idx="2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2" name="Google Shape;582;p31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3" name="Google Shape;583;p3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4" name="Google Shape;584;p3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6" name="Google Shape;586;p3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32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590" name="Google Shape;590;p32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32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32"/>
          <p:cNvSpPr txBox="1">
            <a:spLocks noGrp="1"/>
          </p:cNvSpPr>
          <p:nvPr>
            <p:ph type="subTitle" idx="1"/>
          </p:nvPr>
        </p:nvSpPr>
        <p:spPr>
          <a:xfrm>
            <a:off x="1816375" y="1591475"/>
            <a:ext cx="6154200" cy="26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9" name="Google Shape;599;p32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0" name="Google Shape;600;p32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2" name="Google Shape;602;p32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3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606" name="Google Shape;606;p3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3"/>
          <p:cNvSpPr txBox="1">
            <a:spLocks noGrp="1"/>
          </p:cNvSpPr>
          <p:nvPr>
            <p:ph type="subTitle" idx="1"/>
          </p:nvPr>
        </p:nvSpPr>
        <p:spPr>
          <a:xfrm>
            <a:off x="1751850" y="2885875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1" name="Google Shape;611;p33"/>
          <p:cNvSpPr txBox="1">
            <a:spLocks noGrp="1"/>
          </p:cNvSpPr>
          <p:nvPr>
            <p:ph type="subTitle" idx="2"/>
          </p:nvPr>
        </p:nvSpPr>
        <p:spPr>
          <a:xfrm>
            <a:off x="1751850" y="3355675"/>
            <a:ext cx="25185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33"/>
          <p:cNvSpPr txBox="1">
            <a:spLocks noGrp="1"/>
          </p:cNvSpPr>
          <p:nvPr>
            <p:ph type="subTitle" idx="3"/>
          </p:nvPr>
        </p:nvSpPr>
        <p:spPr>
          <a:xfrm>
            <a:off x="5271088" y="2885875"/>
            <a:ext cx="2518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3" name="Google Shape;613;p33"/>
          <p:cNvSpPr txBox="1">
            <a:spLocks noGrp="1"/>
          </p:cNvSpPr>
          <p:nvPr>
            <p:ph type="subTitle" idx="4"/>
          </p:nvPr>
        </p:nvSpPr>
        <p:spPr>
          <a:xfrm>
            <a:off x="5271095" y="3355675"/>
            <a:ext cx="25185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6" name="Google Shape;616;p33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8" name="Google Shape;618;p33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9" name="Google Shape;619;p3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1" name="Google Shape;621;p33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3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625" name="Google Shape;625;p3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3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subTitle" idx="1"/>
          </p:nvPr>
        </p:nvSpPr>
        <p:spPr>
          <a:xfrm>
            <a:off x="1451175" y="2989750"/>
            <a:ext cx="1878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0" name="Google Shape;630;p34"/>
          <p:cNvSpPr txBox="1">
            <a:spLocks noGrp="1"/>
          </p:cNvSpPr>
          <p:nvPr>
            <p:ph type="subTitle" idx="2"/>
          </p:nvPr>
        </p:nvSpPr>
        <p:spPr>
          <a:xfrm>
            <a:off x="1451175" y="3459550"/>
            <a:ext cx="18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4"/>
          <p:cNvSpPr txBox="1">
            <a:spLocks noGrp="1"/>
          </p:cNvSpPr>
          <p:nvPr>
            <p:ph type="subTitle" idx="3"/>
          </p:nvPr>
        </p:nvSpPr>
        <p:spPr>
          <a:xfrm>
            <a:off x="6457825" y="2989750"/>
            <a:ext cx="1878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2" name="Google Shape;632;p34"/>
          <p:cNvSpPr txBox="1">
            <a:spLocks noGrp="1"/>
          </p:cNvSpPr>
          <p:nvPr>
            <p:ph type="subTitle" idx="4"/>
          </p:nvPr>
        </p:nvSpPr>
        <p:spPr>
          <a:xfrm>
            <a:off x="6457825" y="3459550"/>
            <a:ext cx="18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34"/>
          <p:cNvSpPr txBox="1">
            <a:spLocks noGrp="1"/>
          </p:cNvSpPr>
          <p:nvPr>
            <p:ph type="subTitle" idx="5"/>
          </p:nvPr>
        </p:nvSpPr>
        <p:spPr>
          <a:xfrm>
            <a:off x="3954500" y="2989750"/>
            <a:ext cx="1878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4" name="Google Shape;634;p34"/>
          <p:cNvSpPr txBox="1">
            <a:spLocks noGrp="1"/>
          </p:cNvSpPr>
          <p:nvPr>
            <p:ph type="subTitle" idx="6"/>
          </p:nvPr>
        </p:nvSpPr>
        <p:spPr>
          <a:xfrm>
            <a:off x="3954500" y="3459550"/>
            <a:ext cx="187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9" name="Google Shape;639;p3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0" name="Google Shape;640;p3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2" name="Google Shape;642;p3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5" name="Google Shape;645;p35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646" name="Google Shape;646;p35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35"/>
          <p:cNvSpPr txBox="1">
            <a:spLocks noGrp="1"/>
          </p:cNvSpPr>
          <p:nvPr>
            <p:ph type="title"/>
          </p:nvPr>
        </p:nvSpPr>
        <p:spPr>
          <a:xfrm>
            <a:off x="1406400" y="1667375"/>
            <a:ext cx="29292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0" name="Google Shape;650;p35"/>
          <p:cNvSpPr txBox="1">
            <a:spLocks noGrp="1"/>
          </p:cNvSpPr>
          <p:nvPr>
            <p:ph type="subTitle" idx="1"/>
          </p:nvPr>
        </p:nvSpPr>
        <p:spPr>
          <a:xfrm>
            <a:off x="1406400" y="3397775"/>
            <a:ext cx="29292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5" name="Google Shape;655;p35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6" name="Google Shape;656;p35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8" name="Google Shape;658;p35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36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662" name="Google Shape;662;p36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291300" y="3388475"/>
            <a:ext cx="52044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7" name="Google Shape;667;p36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8" name="Google Shape;668;p36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9" name="Google Shape;669;p36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36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36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3" name="Google Shape;673;p36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" name="Google Shape;676;p37"/>
          <p:cNvGrpSpPr/>
          <p:nvPr/>
        </p:nvGrpSpPr>
        <p:grpSpPr>
          <a:xfrm>
            <a:off x="1954088" y="379200"/>
            <a:ext cx="5894825" cy="4385100"/>
            <a:chOff x="1954088" y="379200"/>
            <a:chExt cx="5894825" cy="4385100"/>
          </a:xfrm>
        </p:grpSpPr>
        <p:sp>
          <p:nvSpPr>
            <p:cNvPr id="677" name="Google Shape;677;p37"/>
            <p:cNvSpPr/>
            <p:nvPr/>
          </p:nvSpPr>
          <p:spPr>
            <a:xfrm>
              <a:off x="1954100" y="836100"/>
              <a:ext cx="5894700" cy="39282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7360813" y="3792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954088" y="379200"/>
              <a:ext cx="54066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37"/>
          <p:cNvSpPr txBox="1">
            <a:spLocks noGrp="1"/>
          </p:cNvSpPr>
          <p:nvPr>
            <p:ph type="title"/>
          </p:nvPr>
        </p:nvSpPr>
        <p:spPr>
          <a:xfrm>
            <a:off x="2606000" y="1050675"/>
            <a:ext cx="45750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1" name="Google Shape;681;p37"/>
          <p:cNvSpPr txBox="1">
            <a:spLocks noGrp="1"/>
          </p:cNvSpPr>
          <p:nvPr>
            <p:ph type="subTitle" idx="1"/>
          </p:nvPr>
        </p:nvSpPr>
        <p:spPr>
          <a:xfrm>
            <a:off x="3283988" y="3833075"/>
            <a:ext cx="32190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6" name="Google Shape;686;p37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7" name="Google Shape;687;p37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8" name="Google Shape;688;p37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9" name="Google Shape;689;p37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692;p38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693" name="Google Shape;693;p38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6" name="Google Shape;696;p38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38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8" name="Google Shape;698;p38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9" name="Google Shape;699;p38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0" name="Google Shape;700;p38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1" name="Google Shape;701;p38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2" name="Google Shape;702;p38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3" name="Google Shape;703;p38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4" name="Google Shape;704;p38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p39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08" name="Google Shape;708;p39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1"/>
          </p:nvPr>
        </p:nvSpPr>
        <p:spPr>
          <a:xfrm>
            <a:off x="1455550" y="3389725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subTitle" idx="2"/>
          </p:nvPr>
        </p:nvSpPr>
        <p:spPr>
          <a:xfrm>
            <a:off x="1455550" y="3822625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subTitle" idx="3"/>
          </p:nvPr>
        </p:nvSpPr>
        <p:spPr>
          <a:xfrm>
            <a:off x="1455550" y="1573850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5" name="Google Shape;715;p39"/>
          <p:cNvSpPr txBox="1">
            <a:spLocks noGrp="1"/>
          </p:cNvSpPr>
          <p:nvPr>
            <p:ph type="subTitle" idx="4"/>
          </p:nvPr>
        </p:nvSpPr>
        <p:spPr>
          <a:xfrm>
            <a:off x="1455550" y="20067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39"/>
          <p:cNvSpPr txBox="1">
            <a:spLocks noGrp="1"/>
          </p:cNvSpPr>
          <p:nvPr>
            <p:ph type="subTitle" idx="5"/>
          </p:nvPr>
        </p:nvSpPr>
        <p:spPr>
          <a:xfrm>
            <a:off x="3998750" y="3389725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7" name="Google Shape;717;p39"/>
          <p:cNvSpPr txBox="1">
            <a:spLocks noGrp="1"/>
          </p:cNvSpPr>
          <p:nvPr>
            <p:ph type="subTitle" idx="6"/>
          </p:nvPr>
        </p:nvSpPr>
        <p:spPr>
          <a:xfrm>
            <a:off x="3998750" y="3822625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39"/>
          <p:cNvSpPr txBox="1">
            <a:spLocks noGrp="1"/>
          </p:cNvSpPr>
          <p:nvPr>
            <p:ph type="subTitle" idx="7"/>
          </p:nvPr>
        </p:nvSpPr>
        <p:spPr>
          <a:xfrm>
            <a:off x="3998750" y="1573850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9" name="Google Shape;719;p39"/>
          <p:cNvSpPr txBox="1">
            <a:spLocks noGrp="1"/>
          </p:cNvSpPr>
          <p:nvPr>
            <p:ph type="subTitle" idx="8"/>
          </p:nvPr>
        </p:nvSpPr>
        <p:spPr>
          <a:xfrm>
            <a:off x="3998750" y="20067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39"/>
          <p:cNvSpPr txBox="1">
            <a:spLocks noGrp="1"/>
          </p:cNvSpPr>
          <p:nvPr>
            <p:ph type="subTitle" idx="9"/>
          </p:nvPr>
        </p:nvSpPr>
        <p:spPr>
          <a:xfrm>
            <a:off x="6541950" y="3389725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1" name="Google Shape;721;p39"/>
          <p:cNvSpPr txBox="1">
            <a:spLocks noGrp="1"/>
          </p:cNvSpPr>
          <p:nvPr>
            <p:ph type="subTitle" idx="13"/>
          </p:nvPr>
        </p:nvSpPr>
        <p:spPr>
          <a:xfrm>
            <a:off x="6541950" y="3822625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39"/>
          <p:cNvSpPr txBox="1">
            <a:spLocks noGrp="1"/>
          </p:cNvSpPr>
          <p:nvPr>
            <p:ph type="subTitle" idx="14"/>
          </p:nvPr>
        </p:nvSpPr>
        <p:spPr>
          <a:xfrm>
            <a:off x="6541950" y="1573850"/>
            <a:ext cx="1789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3" name="Google Shape;723;p39"/>
          <p:cNvSpPr txBox="1">
            <a:spLocks noGrp="1"/>
          </p:cNvSpPr>
          <p:nvPr>
            <p:ph type="subTitle" idx="15"/>
          </p:nvPr>
        </p:nvSpPr>
        <p:spPr>
          <a:xfrm>
            <a:off x="6541950" y="2006750"/>
            <a:ext cx="17895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5" name="Google Shape;725;p39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6" name="Google Shape;726;p39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8" name="Google Shape;728;p39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9" name="Google Shape;729;p39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0" name="Google Shape;730;p39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1" name="Google Shape;731;p39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4" name="Google Shape;734;p40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35" name="Google Shape;735;p40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Google Shape;738;p40"/>
          <p:cNvSpPr txBox="1">
            <a:spLocks noGrp="1"/>
          </p:cNvSpPr>
          <p:nvPr>
            <p:ph type="title" hasCustomPrompt="1"/>
          </p:nvPr>
        </p:nvSpPr>
        <p:spPr>
          <a:xfrm>
            <a:off x="1729300" y="1834300"/>
            <a:ext cx="63444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39" name="Google Shape;739;p40"/>
          <p:cNvSpPr txBox="1">
            <a:spLocks noGrp="1"/>
          </p:cNvSpPr>
          <p:nvPr>
            <p:ph type="subTitle" idx="1"/>
          </p:nvPr>
        </p:nvSpPr>
        <p:spPr>
          <a:xfrm>
            <a:off x="2971650" y="4106525"/>
            <a:ext cx="3859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40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2" name="Google Shape;742;p40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3" name="Google Shape;743;p40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4" name="Google Shape;744;p40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5" name="Google Shape;745;p40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6" name="Google Shape;746;p40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7" name="Google Shape;747;p40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p41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51" name="Google Shape;751;p41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41"/>
          <p:cNvSpPr txBox="1">
            <a:spLocks noGrp="1"/>
          </p:cNvSpPr>
          <p:nvPr>
            <p:ph type="title"/>
          </p:nvPr>
        </p:nvSpPr>
        <p:spPr>
          <a:xfrm flipH="1">
            <a:off x="6033788" y="3367750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5" name="Google Shape;755;p41"/>
          <p:cNvSpPr txBox="1">
            <a:spLocks noGrp="1"/>
          </p:cNvSpPr>
          <p:nvPr>
            <p:ph type="subTitle" idx="1"/>
          </p:nvPr>
        </p:nvSpPr>
        <p:spPr>
          <a:xfrm flipH="1">
            <a:off x="6033763" y="3980350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 idx="2"/>
          </p:nvPr>
        </p:nvSpPr>
        <p:spPr>
          <a:xfrm flipH="1">
            <a:off x="4981863" y="1347325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subTitle" idx="3"/>
          </p:nvPr>
        </p:nvSpPr>
        <p:spPr>
          <a:xfrm flipH="1">
            <a:off x="4981838" y="1959925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title" idx="4"/>
          </p:nvPr>
        </p:nvSpPr>
        <p:spPr>
          <a:xfrm flipH="1">
            <a:off x="1953113" y="3415150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subTitle" idx="5"/>
          </p:nvPr>
        </p:nvSpPr>
        <p:spPr>
          <a:xfrm flipH="1">
            <a:off x="1953088" y="4027750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title" idx="6"/>
          </p:nvPr>
        </p:nvSpPr>
        <p:spPr>
          <a:xfrm flipH="1">
            <a:off x="1448588" y="1183950"/>
            <a:ext cx="230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1" name="Google Shape;761;p41"/>
          <p:cNvSpPr txBox="1">
            <a:spLocks noGrp="1"/>
          </p:cNvSpPr>
          <p:nvPr>
            <p:ph type="subTitle" idx="7"/>
          </p:nvPr>
        </p:nvSpPr>
        <p:spPr>
          <a:xfrm flipH="1">
            <a:off x="1448563" y="1796550"/>
            <a:ext cx="2304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3" name="Google Shape;763;p41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4" name="Google Shape;764;p41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5" name="Google Shape;765;p41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6" name="Google Shape;766;p4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7" name="Google Shape;767;p4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8" name="Google Shape;768;p41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9" name="Google Shape;769;p4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42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73" name="Google Shape;773;p42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subTitle" idx="1"/>
          </p:nvPr>
        </p:nvSpPr>
        <p:spPr>
          <a:xfrm flipH="1">
            <a:off x="1988400" y="2224225"/>
            <a:ext cx="25836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42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2" name="Google Shape;782;p42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3" name="Google Shape;783;p42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4" name="Google Shape;784;p42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5" name="Google Shape;785;p42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43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789" name="Google Shape;789;p43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43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43"/>
          <p:cNvSpPr txBox="1">
            <a:spLocks noGrp="1"/>
          </p:cNvSpPr>
          <p:nvPr>
            <p:ph type="subTitle" idx="1"/>
          </p:nvPr>
        </p:nvSpPr>
        <p:spPr>
          <a:xfrm flipH="1">
            <a:off x="5159550" y="2224225"/>
            <a:ext cx="25836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5" name="Google Shape;795;p43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6" name="Google Shape;796;p43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7" name="Google Shape;797;p43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8" name="Google Shape;798;p43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9" name="Google Shape;799;p4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0" name="Google Shape;800;p43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1" name="Google Shape;801;p43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44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805" name="Google Shape;805;p44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44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9" name="Google Shape;809;p44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44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44"/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2" name="Google Shape;812;p44"/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3" name="Google Shape;813;p44"/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4" name="Google Shape;814;p44"/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5" name="Google Shape;815;p4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6" name="Google Shape;816;p4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7" name="Google Shape;817;p44"/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8" name="Google Shape;818;p4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3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None/>
              <a:defRPr sz="30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25" name="Google Shape;825;p4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>
            <a:spLocks noGrp="1"/>
          </p:cNvSpPr>
          <p:nvPr>
            <p:ph type="title" idx="4294967295"/>
          </p:nvPr>
        </p:nvSpPr>
        <p:spPr>
          <a:xfrm>
            <a:off x="1011350" y="1100775"/>
            <a:ext cx="70473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rgbClr val="00C3B1"/>
                </a:solidFill>
                <a:latin typeface="Arial"/>
                <a:ea typeface="Arial"/>
                <a:cs typeface="Arial"/>
                <a:sym typeface="Arial"/>
              </a:rPr>
              <a:t>goVan:</a:t>
            </a:r>
            <a:endParaRPr sz="3200" dirty="0">
              <a:solidFill>
                <a:srgbClr val="00C3B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FF952B"/>
                </a:solidFill>
                <a:latin typeface="Arial"/>
                <a:ea typeface="Arial"/>
                <a:cs typeface="Arial"/>
                <a:sym typeface="Arial"/>
              </a:rPr>
              <a:t>Software de locomoção urbana para transportador e clientes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9"/>
          <p:cNvSpPr txBox="1"/>
          <p:nvPr/>
        </p:nvSpPr>
        <p:spPr>
          <a:xfrm>
            <a:off x="3091750" y="4654200"/>
            <a:ext cx="3000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6B65"/>
                </a:solidFill>
              </a:rPr>
              <a:t>ARAÇATUBA – SP</a:t>
            </a:r>
            <a:br>
              <a:rPr lang="en" sz="1100">
                <a:solidFill>
                  <a:srgbClr val="FF6B65"/>
                </a:solidFill>
              </a:rPr>
            </a:br>
            <a:r>
              <a:rPr lang="en" sz="1100">
                <a:solidFill>
                  <a:srgbClr val="FF6B65"/>
                </a:solidFill>
              </a:rPr>
              <a:t>JUNHO, 2021</a:t>
            </a:r>
            <a:endParaRPr>
              <a:solidFill>
                <a:srgbClr val="FF6B65"/>
              </a:solidFill>
            </a:endParaRPr>
          </a:p>
        </p:txBody>
      </p:sp>
      <p:pic>
        <p:nvPicPr>
          <p:cNvPr id="833" name="Google Shape;8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850" y="4062725"/>
            <a:ext cx="1247630" cy="3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9"/>
          <p:cNvSpPr txBox="1"/>
          <p:nvPr/>
        </p:nvSpPr>
        <p:spPr>
          <a:xfrm>
            <a:off x="960675" y="2409725"/>
            <a:ext cx="70473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BE9F7"/>
                </a:solidFill>
              </a:rPr>
              <a:t>Michael Dionisio</a:t>
            </a:r>
            <a:endParaRPr sz="2800" dirty="0">
              <a:solidFill>
                <a:srgbClr val="CBE9F7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BE9F7"/>
                </a:solidFill>
              </a:rPr>
              <a:t>Natan Amorim S. G. de Moraes</a:t>
            </a:r>
            <a:endParaRPr sz="2800" dirty="0">
              <a:solidFill>
                <a:srgbClr val="CBE9F7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BE9F7"/>
                </a:solidFill>
              </a:rPr>
              <a:t>Rafael Pereira de Moura</a:t>
            </a:r>
            <a:endParaRPr dirty="0">
              <a:solidFill>
                <a:srgbClr val="CBE9F7"/>
              </a:solidFill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0" y="76200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</a:rPr>
              <a:t>UNIP - UNIVERSIDADE PAULISTA</a:t>
            </a:r>
            <a:br>
              <a:rPr lang="en" sz="2000" b="1">
                <a:solidFill>
                  <a:schemeClr val="lt1"/>
                </a:solidFill>
              </a:rPr>
            </a:br>
            <a:r>
              <a:rPr lang="en" sz="2000" b="1">
                <a:solidFill>
                  <a:schemeClr val="lt1"/>
                </a:solidFill>
              </a:rPr>
              <a:t>CAMPUS DE ARAÇATUBA</a:t>
            </a:r>
            <a:br>
              <a:rPr lang="en" sz="2000" b="1">
                <a:solidFill>
                  <a:schemeClr val="lt1"/>
                </a:solidFill>
              </a:rPr>
            </a:br>
            <a:r>
              <a:rPr lang="en" sz="2000" b="1">
                <a:solidFill>
                  <a:schemeClr val="lt1"/>
                </a:solidFill>
              </a:rPr>
              <a:t>CIÊNCIA DA COMPUTAÇÃO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253058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585" y="152400"/>
            <a:ext cx="25516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600" y="152400"/>
            <a:ext cx="25305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86" y="152400"/>
            <a:ext cx="255161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401" y="152400"/>
            <a:ext cx="253058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386" y="152400"/>
            <a:ext cx="253058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5611" y="528050"/>
            <a:ext cx="2298125" cy="40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34" y="159074"/>
            <a:ext cx="253058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719" y="159074"/>
            <a:ext cx="253058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704" y="159074"/>
            <a:ext cx="253058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645A89-519F-479F-BCAB-C5BB19ED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0"/>
            <a:ext cx="8616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" name="Google Shape;921;p61"/>
          <p:cNvSpPr txBox="1"/>
          <p:nvPr/>
        </p:nvSpPr>
        <p:spPr>
          <a:xfrm>
            <a:off x="0" y="-53396"/>
            <a:ext cx="914399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000" dirty="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Diagrama de Casos de Uso.</a:t>
            </a:r>
            <a:endParaRPr sz="2000" dirty="0">
              <a:solidFill>
                <a:srgbClr val="FF6B6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2"/>
          <p:cNvSpPr txBox="1"/>
          <p:nvPr/>
        </p:nvSpPr>
        <p:spPr>
          <a:xfrm>
            <a:off x="5991600" y="2042525"/>
            <a:ext cx="30000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100" dirty="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rPr>
              <a:t>Diagrama de Classe.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FF6B65"/>
              </a:solidFill>
            </a:endParaRPr>
          </a:p>
        </p:txBody>
      </p:sp>
      <p:pic>
        <p:nvPicPr>
          <p:cNvPr id="927" name="Google Shape;9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07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5"/>
          <p:cNvSpPr txBox="1">
            <a:spLocks noGrp="1"/>
          </p:cNvSpPr>
          <p:nvPr>
            <p:ph type="title" idx="4294967295"/>
          </p:nvPr>
        </p:nvSpPr>
        <p:spPr>
          <a:xfrm>
            <a:off x="1048350" y="16402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Muito Obrigado!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5"/>
          <p:cNvSpPr txBox="1">
            <a:spLocks noGrp="1"/>
          </p:cNvSpPr>
          <p:nvPr>
            <p:ph type="body" idx="4294967295"/>
          </p:nvPr>
        </p:nvSpPr>
        <p:spPr>
          <a:xfrm>
            <a:off x="1068100" y="2143675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Esse é o fim da apresentação.</a:t>
            </a:r>
            <a:endParaRPr sz="1400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5"/>
          <p:cNvSpPr txBox="1"/>
          <p:nvPr/>
        </p:nvSpPr>
        <p:spPr>
          <a:xfrm>
            <a:off x="3091750" y="4425600"/>
            <a:ext cx="3000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952B"/>
                </a:solidFill>
              </a:rPr>
              <a:t>ARAÇATUBA – SP</a:t>
            </a:r>
            <a:br>
              <a:rPr lang="en" sz="1100" dirty="0">
                <a:solidFill>
                  <a:srgbClr val="FF952B"/>
                </a:solidFill>
              </a:rPr>
            </a:br>
            <a:r>
              <a:rPr lang="en" sz="1100" dirty="0">
                <a:solidFill>
                  <a:srgbClr val="FF952B"/>
                </a:solidFill>
              </a:rPr>
              <a:t>JUNHO, 2021</a:t>
            </a:r>
            <a:endParaRPr dirty="0"/>
          </a:p>
        </p:txBody>
      </p:sp>
      <p:pic>
        <p:nvPicPr>
          <p:cNvPr id="945" name="Google Shape;9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150" y="309225"/>
            <a:ext cx="3301975" cy="9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65"/>
          <p:cNvSpPr txBox="1"/>
          <p:nvPr/>
        </p:nvSpPr>
        <p:spPr>
          <a:xfrm>
            <a:off x="960675" y="2790725"/>
            <a:ext cx="70473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BE9F7"/>
                </a:solidFill>
              </a:rPr>
              <a:t>Michael Dionisio</a:t>
            </a:r>
            <a:endParaRPr sz="2800" dirty="0">
              <a:solidFill>
                <a:srgbClr val="CBE9F7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BE9F7"/>
                </a:solidFill>
              </a:rPr>
              <a:t>Natan Amorim S. G. de Moraes</a:t>
            </a:r>
            <a:endParaRPr sz="2800" dirty="0">
              <a:solidFill>
                <a:srgbClr val="CBE9F7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BE9F7"/>
                </a:solidFill>
              </a:rPr>
              <a:t>Rafael Pereira de Moura</a:t>
            </a:r>
            <a:endParaRPr dirty="0">
              <a:solidFill>
                <a:srgbClr val="CBE9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0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1787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Software para locomoção urbana para transportador e clientes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0">
            <a:hlinkClick r:id="" action="ppaction://noaction"/>
          </p:cNvPr>
          <p:cNvSpPr/>
          <p:nvPr/>
        </p:nvSpPr>
        <p:spPr>
          <a:xfrm>
            <a:off x="3702150" y="3221700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Entrar</a:t>
            </a:r>
            <a:endParaRPr sz="1400" b="1" i="0" u="none" strike="noStrike" cap="non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2" name="Google Shape;842;p50"/>
          <p:cNvSpPr txBox="1"/>
          <p:nvPr/>
        </p:nvSpPr>
        <p:spPr>
          <a:xfrm>
            <a:off x="3737550" y="849350"/>
            <a:ext cx="166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51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51"/>
          <p:cNvSpPr txBox="1">
            <a:spLocks noGrp="1"/>
          </p:cNvSpPr>
          <p:nvPr>
            <p:ph type="ctrTitle"/>
          </p:nvPr>
        </p:nvSpPr>
        <p:spPr>
          <a:xfrm>
            <a:off x="1296000" y="1120600"/>
            <a:ext cx="6533700" cy="3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150" dirty="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Os meios de transporte têm um papel fundamental em nossa sociedade. Diretamente ou indiretamente, dependemos deles para a maioria de nossas atividades cotidianas.</a:t>
            </a:r>
            <a:endParaRPr sz="11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longo do tempo foram criadas soluções para diminuir a dificuldade de locomoção dos brasileiros, tivemos o Taxi, Moto Taxi, Ônibus e outros meios de transporte coletivo ou privado, recentemente foram criadas formas de locomoção no Brasil, graças a empresas como Uber, 99 e outras.</a:t>
            </a:r>
            <a:endParaRPr sz="11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Mas, um nicho que necessita de melhores soluções, e que estas estejam alinhadas com a realidade atual do povo brasileiro, é o mercado de locomoção ao local de estudo, sendo escola, faculdade ou outros cursos, por meio de vans.</a:t>
            </a:r>
            <a:endParaRPr sz="11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necessário melhorar o transporte coletivo para reduzir o número de veículos circulando pelas ruas é preciso que as pessoas deixem de usar seu automóvel ou façam uso dele com menor frequência. No entanto, para que as pessoas abram mão dessa comodidade é preciso que elas tenham uma alternativa viável: um transporte coletivo de boa qualidade.</a:t>
            </a:r>
            <a:endParaRPr sz="11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1"/>
          <p:cNvSpPr txBox="1">
            <a:spLocks noGrp="1"/>
          </p:cNvSpPr>
          <p:nvPr>
            <p:ph type="title" idx="4294967295"/>
          </p:nvPr>
        </p:nvSpPr>
        <p:spPr>
          <a:xfrm>
            <a:off x="1296000" y="567000"/>
            <a:ext cx="6105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b="1">
                <a:solidFill>
                  <a:srgbClr val="FF952B"/>
                </a:solidFill>
                <a:latin typeface="Roboto"/>
                <a:ea typeface="Roboto"/>
                <a:cs typeface="Roboto"/>
                <a:sym typeface="Roboto"/>
              </a:rPr>
              <a:t>Problematização [1/2]</a:t>
            </a:r>
            <a:endParaRPr sz="2400" b="1">
              <a:solidFill>
                <a:srgbClr val="FF95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52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52"/>
          <p:cNvSpPr txBox="1">
            <a:spLocks noGrp="1"/>
          </p:cNvSpPr>
          <p:nvPr>
            <p:ph type="ctrTitle"/>
          </p:nvPr>
        </p:nvSpPr>
        <p:spPr>
          <a:xfrm>
            <a:off x="1296000" y="1280325"/>
            <a:ext cx="6533700" cy="3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O uso de meios transporte tem que ser eficaz no uso de energia e no deslocamento de bens e pessoas. Quanto mais pessoas utilizam um mesmo veículo, mais eficiente ele será quanto ao consumo de energia. Consequências grande número de veículos circulando pelas ruas:</a:t>
            </a:r>
            <a:endParaRPr sz="140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Muito tráfego e engarrafamento de veículos automotores, causando também muita poluição sonora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Quando muitas pessoas usam automóveis individual, não se desenvolvem alternativas que consumam menos energia e poluem menos; sobretudo, não se melhora o transporte coletivo.</a:t>
            </a:r>
            <a:endParaRPr sz="140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021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2"/>
          <p:cNvSpPr txBox="1">
            <a:spLocks noGrp="1"/>
          </p:cNvSpPr>
          <p:nvPr>
            <p:ph type="title" idx="4294967295"/>
          </p:nvPr>
        </p:nvSpPr>
        <p:spPr>
          <a:xfrm>
            <a:off x="1296000" y="567000"/>
            <a:ext cx="6105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b="1">
                <a:solidFill>
                  <a:srgbClr val="FF952B"/>
                </a:solidFill>
                <a:latin typeface="Roboto"/>
                <a:ea typeface="Roboto"/>
                <a:cs typeface="Roboto"/>
                <a:sym typeface="Roboto"/>
              </a:rPr>
              <a:t>Problematização [2/2]</a:t>
            </a:r>
            <a:endParaRPr sz="2400" b="1">
              <a:solidFill>
                <a:srgbClr val="FF95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53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53"/>
          <p:cNvSpPr txBox="1">
            <a:spLocks noGrp="1"/>
          </p:cNvSpPr>
          <p:nvPr>
            <p:ph type="title" idx="4294967295"/>
          </p:nvPr>
        </p:nvSpPr>
        <p:spPr>
          <a:xfrm>
            <a:off x="1296000" y="567000"/>
            <a:ext cx="6105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b="1">
                <a:solidFill>
                  <a:srgbClr val="FF952B"/>
                </a:solidFill>
                <a:latin typeface="Roboto"/>
                <a:ea typeface="Roboto"/>
                <a:cs typeface="Roboto"/>
                <a:sym typeface="Roboto"/>
              </a:rPr>
              <a:t>Solução Proposta</a:t>
            </a:r>
            <a:endParaRPr sz="2400" b="1">
              <a:solidFill>
                <a:srgbClr val="FF95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3"/>
          <p:cNvSpPr txBox="1"/>
          <p:nvPr/>
        </p:nvSpPr>
        <p:spPr>
          <a:xfrm>
            <a:off x="1369125" y="1143000"/>
            <a:ext cx="6460800" cy="3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 os problemas do tema abordado, nós propomos um software interativo focado no mercado mobile para mobilidade urbana.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54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54"/>
          <p:cNvSpPr txBox="1">
            <a:spLocks noGrp="1"/>
          </p:cNvSpPr>
          <p:nvPr>
            <p:ph type="ctrTitle"/>
          </p:nvPr>
        </p:nvSpPr>
        <p:spPr>
          <a:xfrm>
            <a:off x="1418900" y="1225500"/>
            <a:ext cx="62964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trabalho objetiva desenvolver um software interativo focado no mercado mobile para mobilidade urbana, para que: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325D79"/>
                </a:solidFill>
                <a:latin typeface="Arial"/>
                <a:ea typeface="Arial"/>
                <a:cs typeface="Arial"/>
                <a:sym typeface="Arial"/>
              </a:rPr>
              <a:t>Estudantes solicitem os serviços de locomoção ao seu local de estudo;</a:t>
            </a:r>
            <a:endParaRPr sz="1600" b="1" dirty="0">
              <a:solidFill>
                <a:srgbClr val="325D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325D79"/>
                </a:solidFill>
                <a:latin typeface="Arial"/>
                <a:ea typeface="Arial"/>
                <a:cs typeface="Arial"/>
                <a:sym typeface="Arial"/>
              </a:rPr>
              <a:t>Gerentes e Motoristas em empresas no setor privadas de transporte coletivo, ofereçam seus serviços de locomoção;</a:t>
            </a:r>
            <a:endParaRPr sz="1600" dirty="0">
              <a:solidFill>
                <a:srgbClr val="325D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Oferecendo uma boa experiência durante todo comprimento do contrato através da plataforma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goVan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4"/>
          <p:cNvSpPr txBox="1">
            <a:spLocks noGrp="1"/>
          </p:cNvSpPr>
          <p:nvPr>
            <p:ph type="title" idx="4294967295"/>
          </p:nvPr>
        </p:nvSpPr>
        <p:spPr>
          <a:xfrm>
            <a:off x="1296000" y="567000"/>
            <a:ext cx="6105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b="1">
                <a:solidFill>
                  <a:srgbClr val="FF952B"/>
                </a:solidFill>
                <a:latin typeface="Roboto"/>
                <a:ea typeface="Roboto"/>
                <a:cs typeface="Roboto"/>
                <a:sym typeface="Roboto"/>
              </a:rPr>
              <a:t>Objetivo Geral</a:t>
            </a:r>
            <a:endParaRPr sz="2400" b="1">
              <a:solidFill>
                <a:srgbClr val="FF95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5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55"/>
          <p:cNvSpPr txBox="1">
            <a:spLocks noGrp="1"/>
          </p:cNvSpPr>
          <p:nvPr>
            <p:ph type="ctrTitle"/>
          </p:nvPr>
        </p:nvSpPr>
        <p:spPr>
          <a:xfrm>
            <a:off x="1296000" y="1184625"/>
            <a:ext cx="65337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Ajuda o desenvolvimento econômico, e transito urbano;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Reduzir a emissão de gás carbônico na atmosfera diminuindo a frota de carros em circulação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Equidade no acesso dos cidadãos ao transporte coletivo privado;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Melhora a eficiência, eficácia e efetividade na prestação dos serviços de transporte coletivo privado;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Promove os serviços eficientes de transporte coletivo privado;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 facilidade para o usuário e motorista;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Geolocalização – Permite identificar a localização do usuário;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33AA8"/>
              </a:buClr>
              <a:buSzPts val="14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Notificações push – Enviam informações fundamentais aos usuários, 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detalhes do motorista e do veículo ou horário de chegada da carona;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5"/>
          <p:cNvSpPr txBox="1">
            <a:spLocks noGrp="1"/>
          </p:cNvSpPr>
          <p:nvPr>
            <p:ph type="title" idx="4294967295"/>
          </p:nvPr>
        </p:nvSpPr>
        <p:spPr>
          <a:xfrm>
            <a:off x="1296000" y="567000"/>
            <a:ext cx="6105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b="1">
                <a:solidFill>
                  <a:srgbClr val="FF952B"/>
                </a:solidFill>
                <a:latin typeface="Roboto"/>
                <a:ea typeface="Roboto"/>
                <a:cs typeface="Roboto"/>
                <a:sym typeface="Roboto"/>
              </a:rPr>
              <a:t>Objetivos Específicos</a:t>
            </a:r>
            <a:endParaRPr sz="2400" b="1">
              <a:solidFill>
                <a:srgbClr val="FF95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56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56"/>
          <p:cNvSpPr txBox="1">
            <a:spLocks noGrp="1"/>
          </p:cNvSpPr>
          <p:nvPr>
            <p:ph type="title" idx="4294967295"/>
          </p:nvPr>
        </p:nvSpPr>
        <p:spPr>
          <a:xfrm>
            <a:off x="1296000" y="567000"/>
            <a:ext cx="61053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 b="1" dirty="0">
                <a:solidFill>
                  <a:srgbClr val="FF952B"/>
                </a:solidFill>
                <a:latin typeface="Roboto"/>
                <a:ea typeface="Roboto"/>
                <a:cs typeface="Roboto"/>
                <a:sym typeface="Roboto"/>
              </a:rPr>
              <a:t>Materiais e Métodos</a:t>
            </a:r>
            <a:endParaRPr sz="2400" b="1" dirty="0">
              <a:solidFill>
                <a:srgbClr val="FF95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56"/>
          <p:cNvSpPr txBox="1"/>
          <p:nvPr/>
        </p:nvSpPr>
        <p:spPr>
          <a:xfrm>
            <a:off x="1296000" y="1096425"/>
            <a:ext cx="65337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Os materiais e métodos utilizados foram:</a:t>
            </a:r>
            <a:br>
              <a:rPr lang="en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Kanban no Click Up;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Arquitetura MVC (Model View Controller);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Diagramas feitos com com Whimsical, Astah, PlantUML;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Prototipação visual em Figma;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Back-End é uma api em Node.js;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IDE Visual Studio Code;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Banco de dados MongoDB rodando em container no Docker;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Android Studio para emular um aparelho celular com SO Android;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Here Maps SDK;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/>
              <a:t>Front-End criado em linguagem Dart e framework Flutter;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7"/>
          <p:cNvGrpSpPr/>
          <p:nvPr/>
        </p:nvGrpSpPr>
        <p:grpSpPr>
          <a:xfrm>
            <a:off x="1380357" y="377235"/>
            <a:ext cx="6383289" cy="4535380"/>
            <a:chOff x="1722050" y="1269300"/>
            <a:chExt cx="1974600" cy="1403100"/>
          </a:xfrm>
        </p:grpSpPr>
        <p:sp>
          <p:nvSpPr>
            <p:cNvPr id="890" name="Google Shape;890;p57"/>
            <p:cNvSpPr/>
            <p:nvPr/>
          </p:nvSpPr>
          <p:spPr>
            <a:xfrm>
              <a:off x="1884125" y="1269300"/>
              <a:ext cx="743100" cy="432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7"/>
            <p:cNvSpPr/>
            <p:nvPr/>
          </p:nvSpPr>
          <p:spPr>
            <a:xfrm>
              <a:off x="1722050" y="1447500"/>
              <a:ext cx="1974600" cy="1224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2" name="Google Shape;892;p57"/>
          <p:cNvSpPr txBox="1"/>
          <p:nvPr/>
        </p:nvSpPr>
        <p:spPr>
          <a:xfrm>
            <a:off x="2383500" y="2227775"/>
            <a:ext cx="4377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4D"/>
                </a:solidFill>
              </a:rPr>
              <a:t>Prototipação da Aplicação</a:t>
            </a:r>
            <a:endParaRPr sz="3100">
              <a:solidFill>
                <a:srgbClr val="0000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te Lovely Interface by Slidesgo">
  <a:themeElements>
    <a:clrScheme name="Simple Light">
      <a:dk1>
        <a:srgbClr val="233AA8"/>
      </a:dk1>
      <a:lt1>
        <a:srgbClr val="D2DAFC"/>
      </a:lt1>
      <a:dk2>
        <a:srgbClr val="595959"/>
      </a:dk2>
      <a:lt2>
        <a:srgbClr val="FFFFFF"/>
      </a:lt2>
      <a:accent1>
        <a:srgbClr val="FFEEA9"/>
      </a:accent1>
      <a:accent2>
        <a:srgbClr val="233AA8"/>
      </a:accent2>
      <a:accent3>
        <a:srgbClr val="FFFFFF"/>
      </a:accent3>
      <a:accent4>
        <a:srgbClr val="FFEEA9"/>
      </a:accent4>
      <a:accent5>
        <a:srgbClr val="233AA8"/>
      </a:accent5>
      <a:accent6>
        <a:srgbClr val="FFFFFF"/>
      </a:accent6>
      <a:hlink>
        <a:srgbClr val="233A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654</Words>
  <Application>Microsoft Office PowerPoint</Application>
  <PresentationFormat>Apresentação na tela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31" baseType="lpstr">
      <vt:lpstr>Roboto Condensed Light</vt:lpstr>
      <vt:lpstr>Raleway</vt:lpstr>
      <vt:lpstr>Livvic</vt:lpstr>
      <vt:lpstr>PT Sans</vt:lpstr>
      <vt:lpstr>Didact Gothic</vt:lpstr>
      <vt:lpstr>Tajawal</vt:lpstr>
      <vt:lpstr>Bebas Neue</vt:lpstr>
      <vt:lpstr>Arial</vt:lpstr>
      <vt:lpstr>Proxima Nova</vt:lpstr>
      <vt:lpstr>Proxima Nova Semibold</vt:lpstr>
      <vt:lpstr>Raleway Thin</vt:lpstr>
      <vt:lpstr>Aldrich</vt:lpstr>
      <vt:lpstr>Roboto</vt:lpstr>
      <vt:lpstr>Virtual Slides for Education Day by Slidesgo</vt:lpstr>
      <vt:lpstr>Cute Lovely Interface by Slidesgo</vt:lpstr>
      <vt:lpstr>Slidesgo Final Pages</vt:lpstr>
      <vt:lpstr>goVan: Software de locomoção urbana para transportador e clientes</vt:lpstr>
      <vt:lpstr>Software para locomoção urbana para transportador e clientes</vt:lpstr>
      <vt:lpstr> Os meios de transporte têm um papel fundamental em nossa sociedade. Diretamente ou indiretamente, dependemos deles para a maioria de nossas atividades cotidianas. Ao longo do tempo foram criadas soluções para diminuir a dificuldade de locomoção dos brasileiros, tivemos o Taxi, Moto Taxi, Ônibus e outros meios de transporte coletivo ou privado, recentemente foram criadas formas de locomoção no Brasil, graças a empresas como Uber, 99 e outras. Mas, um nicho que necessita de melhores soluções, e que estas estejam alinhadas com a realidade atual do povo brasileiro, é o mercado de locomoção ao local de estudo, sendo escola, faculdade ou outros cursos, por meio de vans. É necessário melhorar o transporte coletivo para reduzir o número de veículos circulando pelas ruas é preciso que as pessoas deixem de usar seu automóvel ou façam uso dele com menor frequência. No entanto, para que as pessoas abram mão dessa comodidade é preciso que elas tenham uma alternativa viável: um transporte coletivo de boa qualidade.  </vt:lpstr>
      <vt:lpstr>O uso de meios transporte tem que ser eficaz no uso de energia e no deslocamento de bens e pessoas. Quanto mais pessoas utilizam um mesmo veículo, mais eficiente ele será quanto ao consumo de energia. Consequências grande número de veículos circulando pelas ruas: Muito tráfego e engarrafamento de veículos automotores, causando também muita poluição sonora  Quando muitas pessoas usam automóveis individual, não se desenvolvem alternativas que consumam menos energia e poluem menos; sobretudo, não se melhora o transporte coletivo.   </vt:lpstr>
      <vt:lpstr>Solução Proposta</vt:lpstr>
      <vt:lpstr>Este trabalho objetiva desenvolver um software interativo focado no mercado mobile para mobilidade urbana, para que:  Estudantes solicitem os serviços de locomoção ao seu local de estudo; Gerentes e Motoristas em empresas no setor privadas de transporte coletivo, ofereçam seus serviços de locomoção;  Oferecendo uma boa experiência durante todo comprimento do contrato através da plataforma goVan.</vt:lpstr>
      <vt:lpstr>Ajuda o desenvolvimento econômico, e transito urbano; Reduzir a emissão de gás carbônico na atmosfera diminuindo a frota de carros em circulação Equidade no acesso dos cidadãos ao transporte coletivo privado; Melhora a eficiência, eficácia e efetividade na prestação dos serviços de transporte coletivo privado; Promove os serviços eficientes de transporte coletivo privado; Segurança e facilidade para o usuário e motorista; Geolocalização – Permite identificar a localização do usuário; Notificações push – Enviam informações fundamentais aos usuários,  como detalhes do motorista e do veículo ou horário de chegada da carona;</vt:lpstr>
      <vt:lpstr>Materiais e Métodos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goVan: Software para locomoção urbana para transportador e clientes com fins em reduzir a poluição</dc:title>
  <dc:creator>Matheus Dionisio</dc:creator>
  <cp:lastModifiedBy>Matheus Dionisio</cp:lastModifiedBy>
  <cp:revision>6</cp:revision>
  <dcterms:modified xsi:type="dcterms:W3CDTF">2021-12-06T18:19:57Z</dcterms:modified>
</cp:coreProperties>
</file>