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9.xml" ContentType="application/vnd.openxmlformats-officedocument.presentationml.slide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12192000" cy="6858000"/>
  <p:defaultTextStyle>
    <a:defPPr>
      <a:defRPr lang="pt-BR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presProps" Target="presProps.xml" /><Relationship Id="rId13" Type="http://schemas.openxmlformats.org/officeDocument/2006/relationships/tableStyles" Target="tableStyles.xml" /><Relationship Id="rId14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914400" y="2130426"/>
            <a:ext cx="10363198" cy="1470024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828800" y="3886200"/>
            <a:ext cx="8534398" cy="175259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x" userDrawn="1">
  <p:cSld name="Title and Vertical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itleAndTx" userDrawn="1">
  <p:cSld name="Vertical Title an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839198" y="274638"/>
            <a:ext cx="2743200" cy="5851524"/>
          </a:xfrm>
        </p:spPr>
        <p:txBody>
          <a:bodyPr vert="eaVert"/>
          <a:lstStyle>
            <a:lvl1pPr algn="l">
              <a:defRPr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609598" y="274638"/>
            <a:ext cx="8026398" cy="5851524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" userDrawn="1">
  <p:cSld name="Title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secHead" userDrawn="1">
  <p:cSld name="Section Head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963082" y="4406900"/>
            <a:ext cx="10363198" cy="136207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963082" y="2906712"/>
            <a:ext cx="10363198" cy="150018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Obj" userDrawn="1">
  <p:cSld name="Two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609598" y="1600200"/>
            <a:ext cx="5384799" cy="45259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Объект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97598" y="1600200"/>
            <a:ext cx="5384799" cy="45259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TxTwoObj" userDrawn="1">
  <p:cSld name="Comparis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609598" y="1535112"/>
            <a:ext cx="5386916" cy="63976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Объект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09598" y="2174873"/>
            <a:ext cx="53869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93372" y="1535112"/>
            <a:ext cx="5389032" cy="63976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93372" y="2174873"/>
            <a:ext cx="53890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 lang="ru-RU"/>
              <a:t/>
            </a:fld>
            <a:endParaRPr lang="ru-RU"/>
          </a:p>
        </p:txBody>
      </p:sp>
      <p:sp>
        <p:nvSpPr>
          <p:cNvPr id="8" name="Нижний колонтитул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 lang="ru-RU"/>
              <a:t/>
            </a:fld>
            <a:endParaRPr lang="ru-RU"/>
          </a:p>
        </p:txBody>
      </p:sp>
      <p:sp>
        <p:nvSpPr>
          <p:cNvPr id="4" name="Нижний колонтитул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омер слайда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Дата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 lang="ru-RU"/>
              <a:t/>
            </a:fld>
            <a:endParaRPr lang="ru-RU"/>
          </a:p>
        </p:txBody>
      </p:sp>
      <p:sp>
        <p:nvSpPr>
          <p:cNvPr id="3" name="Нижний колонтитул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омер слайда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Tx" userDrawn="1">
  <p:cSld name="Content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09605" y="273048"/>
            <a:ext cx="4011084" cy="1162049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4766731" y="273052"/>
            <a:ext cx="6815665" cy="585311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609605" y="1435102"/>
            <a:ext cx="4011084" cy="469106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picTx" userDrawn="1">
  <p:cSld name="Picture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2389716" y="4800600"/>
            <a:ext cx="7315200" cy="566737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 hidden="0"/>
          <p:cNvSpPr>
            <a:spLocks noGrp="1"/>
          </p:cNvSpPr>
          <p:nvPr isPhoto="0" userDrawn="0">
            <p:ph type="pic" idx="1" hasCustomPrompt="0"/>
          </p:nvPr>
        </p:nvSpPr>
        <p:spPr bwMode="auto">
          <a:xfrm>
            <a:off x="2389716" y="612774"/>
            <a:ext cx="7315200" cy="411479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ru-RU"/>
          </a:p>
        </p:txBody>
      </p:sp>
      <p:sp>
        <p:nvSpPr>
          <p:cNvPr id="4" name="Текст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2389716" y="5367339"/>
            <a:ext cx="7315200" cy="80486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Shape 1058" hidden="0"/>
          <p:cNvSpPr>
            <a:spLocks noChangeArrowheads="1" noGrp="1"/>
          </p:cNvSpPr>
          <p:nvPr isPhoto="0" userDrawn="1"/>
        </p:nvSpPr>
        <p:spPr bwMode="auto">
          <a:xfrm>
            <a:off x="0" y="1"/>
            <a:ext cx="12191998" cy="683894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0" y="30392"/>
                </a:moveTo>
                <a:lnTo>
                  <a:pt x="0" y="30392"/>
                </a:lnTo>
                <a:cubicBezTo>
                  <a:pt x="0" y="30392"/>
                  <a:pt x="30246" y="52055"/>
                  <a:pt x="43200" y="35131"/>
                </a:cubicBezTo>
                <a:lnTo>
                  <a:pt x="43200" y="0"/>
                </a:lnTo>
                <a:lnTo>
                  <a:pt x="0" y="0"/>
                </a:lnTo>
                <a:lnTo>
                  <a:pt x="0" y="30392"/>
                </a:lnTo>
                <a:close/>
              </a:path>
            </a:pathLst>
          </a:custGeom>
          <a:solidFill>
            <a:schemeClr val="accent1"/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" name="Shape 1059" hidden="0"/>
          <p:cNvSpPr>
            <a:spLocks noChangeArrowheads="1" noGrp="1"/>
          </p:cNvSpPr>
          <p:nvPr isPhoto="0" userDrawn="1"/>
        </p:nvSpPr>
        <p:spPr bwMode="auto">
          <a:xfrm>
            <a:off x="0" y="1"/>
            <a:ext cx="12191998" cy="683894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30392"/>
                </a:moveTo>
                <a:lnTo>
                  <a:pt x="-22" y="30392"/>
                </a:lnTo>
                <a:cubicBezTo>
                  <a:pt x="-22" y="30392"/>
                  <a:pt x="30330" y="52055"/>
                  <a:pt x="43245" y="35131"/>
                </a:cubicBezTo>
              </a:path>
            </a:pathLst>
          </a:custGeom>
          <a:solidFill>
            <a:srgbClr val="FFFFFF"/>
          </a:solidFill>
          <a:ln w="7560">
            <a:solidFill>
              <a:srgbClr val="FFFFFF"/>
            </a:solidFill>
            <a:round/>
            <a:headEnd/>
            <a:tailEnd/>
          </a:ln>
        </p:spPr>
      </p:sp>
      <p:sp>
        <p:nvSpPr>
          <p:cNvPr id="9" name="Shape 1060" hidden="0"/>
          <p:cNvSpPr>
            <a:spLocks noChangeArrowheads="1" noGrp="1"/>
          </p:cNvSpPr>
          <p:nvPr isPhoto="0" userDrawn="1"/>
        </p:nvSpPr>
        <p:spPr bwMode="auto">
          <a:xfrm>
            <a:off x="0" y="1"/>
            <a:ext cx="12191998" cy="683894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29977"/>
                </a:moveTo>
                <a:lnTo>
                  <a:pt x="-22" y="29977"/>
                </a:lnTo>
                <a:cubicBezTo>
                  <a:pt x="-22" y="29977"/>
                  <a:pt x="29238" y="51595"/>
                  <a:pt x="43239" y="32973"/>
                </a:cubicBezTo>
              </a:path>
            </a:pathLst>
          </a:custGeom>
          <a:solidFill>
            <a:srgbClr val="FFFFFF"/>
          </a:solidFill>
          <a:ln w="6930">
            <a:solidFill>
              <a:srgbClr val="FFFFFF">
                <a:alpha val="0"/>
              </a:srgbClr>
            </a:solidFill>
            <a:round/>
            <a:headEnd/>
            <a:tailEnd/>
          </a:ln>
        </p:spPr>
      </p:sp>
      <p:sp>
        <p:nvSpPr>
          <p:cNvPr id="10" name="Shape 1061" hidden="0"/>
          <p:cNvSpPr>
            <a:spLocks noChangeArrowheads="1" noGrp="1"/>
          </p:cNvSpPr>
          <p:nvPr isPhoto="0" userDrawn="1"/>
        </p:nvSpPr>
        <p:spPr bwMode="auto">
          <a:xfrm>
            <a:off x="0" y="1"/>
            <a:ext cx="12191998" cy="683894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29562"/>
                </a:moveTo>
                <a:lnTo>
                  <a:pt x="-22" y="29562"/>
                </a:lnTo>
                <a:cubicBezTo>
                  <a:pt x="-22" y="29562"/>
                  <a:pt x="28147" y="51135"/>
                  <a:pt x="43233" y="30816"/>
                </a:cubicBezTo>
              </a:path>
            </a:pathLst>
          </a:custGeom>
          <a:solidFill>
            <a:srgbClr val="FFFFFF"/>
          </a:solidFill>
          <a:ln w="6300">
            <a:solidFill>
              <a:srgbClr val="FFFFFF">
                <a:alpha val="77254"/>
              </a:srgbClr>
            </a:solidFill>
            <a:round/>
            <a:headEnd/>
            <a:tailEnd/>
          </a:ln>
        </p:spPr>
      </p:sp>
      <p:sp>
        <p:nvSpPr>
          <p:cNvPr id="11" name="Shape 1062" hidden="0"/>
          <p:cNvSpPr>
            <a:spLocks noChangeArrowheads="1" noGrp="1"/>
          </p:cNvSpPr>
          <p:nvPr isPhoto="0" userDrawn="1"/>
        </p:nvSpPr>
        <p:spPr bwMode="auto">
          <a:xfrm>
            <a:off x="0" y="1"/>
            <a:ext cx="12191998" cy="683894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29147"/>
                </a:moveTo>
                <a:lnTo>
                  <a:pt x="-22" y="29147"/>
                </a:lnTo>
                <a:cubicBezTo>
                  <a:pt x="-22" y="29147"/>
                  <a:pt x="27056" y="50675"/>
                  <a:pt x="43228" y="28658"/>
                </a:cubicBezTo>
              </a:path>
            </a:pathLst>
          </a:custGeom>
          <a:solidFill>
            <a:srgbClr val="FFFFFF"/>
          </a:solidFill>
          <a:ln w="5670">
            <a:solidFill>
              <a:srgbClr val="FFFFFF">
                <a:alpha val="65882"/>
              </a:srgbClr>
            </a:solidFill>
            <a:round/>
            <a:headEnd/>
            <a:tailEnd/>
          </a:ln>
        </p:spPr>
      </p:sp>
      <p:sp>
        <p:nvSpPr>
          <p:cNvPr id="12" name="Shape 1063" hidden="0"/>
          <p:cNvSpPr>
            <a:spLocks noChangeArrowheads="1" noGrp="1"/>
          </p:cNvSpPr>
          <p:nvPr isPhoto="0" userDrawn="1"/>
        </p:nvSpPr>
        <p:spPr bwMode="auto">
          <a:xfrm>
            <a:off x="0" y="1"/>
            <a:ext cx="12191998" cy="683894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28733"/>
                </a:moveTo>
                <a:lnTo>
                  <a:pt x="-22" y="28733"/>
                </a:lnTo>
                <a:cubicBezTo>
                  <a:pt x="-22" y="28733"/>
                  <a:pt x="25965" y="50214"/>
                  <a:pt x="43222" y="26500"/>
                </a:cubicBezTo>
              </a:path>
            </a:pathLst>
          </a:custGeom>
          <a:solidFill>
            <a:srgbClr val="FFFFFF"/>
          </a:solidFill>
          <a:ln w="5040">
            <a:solidFill>
              <a:srgbClr val="FFFFFF">
                <a:alpha val="54900"/>
              </a:srgbClr>
            </a:solidFill>
            <a:round/>
            <a:headEnd/>
            <a:tailEnd/>
          </a:ln>
        </p:spPr>
      </p:sp>
      <p:sp>
        <p:nvSpPr>
          <p:cNvPr id="13" name="Shape 1064" hidden="0"/>
          <p:cNvSpPr>
            <a:spLocks noChangeArrowheads="1" noGrp="1"/>
          </p:cNvSpPr>
          <p:nvPr isPhoto="0" userDrawn="1"/>
        </p:nvSpPr>
        <p:spPr bwMode="auto">
          <a:xfrm>
            <a:off x="0" y="1"/>
            <a:ext cx="12191998" cy="683894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28319"/>
                </a:moveTo>
                <a:lnTo>
                  <a:pt x="-22" y="28319"/>
                </a:lnTo>
                <a:cubicBezTo>
                  <a:pt x="-22" y="28319"/>
                  <a:pt x="24873" y="49754"/>
                  <a:pt x="43216" y="24342"/>
                </a:cubicBezTo>
              </a:path>
            </a:pathLst>
          </a:custGeom>
          <a:solidFill>
            <a:srgbClr val="FFFFFF"/>
          </a:solidFill>
          <a:ln w="4410">
            <a:solidFill>
              <a:srgbClr val="FFFFFF">
                <a:alpha val="43529"/>
              </a:srgbClr>
            </a:solidFill>
            <a:round/>
            <a:headEnd/>
            <a:tailEnd/>
          </a:ln>
        </p:spPr>
      </p:sp>
      <p:sp>
        <p:nvSpPr>
          <p:cNvPr id="14" name="Shape 1065" hidden="0"/>
          <p:cNvSpPr>
            <a:spLocks noChangeArrowheads="1" noGrp="1"/>
          </p:cNvSpPr>
          <p:nvPr isPhoto="0" userDrawn="1"/>
        </p:nvSpPr>
        <p:spPr bwMode="auto">
          <a:xfrm>
            <a:off x="0" y="1"/>
            <a:ext cx="12191998" cy="683894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27904"/>
                </a:moveTo>
                <a:lnTo>
                  <a:pt x="-22" y="27904"/>
                </a:lnTo>
                <a:cubicBezTo>
                  <a:pt x="-22" y="27904"/>
                  <a:pt x="23782" y="49294"/>
                  <a:pt x="43211" y="22185"/>
                </a:cubicBezTo>
              </a:path>
            </a:pathLst>
          </a:custGeom>
          <a:solidFill>
            <a:srgbClr val="FFFFFF"/>
          </a:solidFill>
          <a:ln w="3780">
            <a:solidFill>
              <a:srgbClr val="FFFFFF">
                <a:alpha val="32156"/>
              </a:srgbClr>
            </a:solidFill>
            <a:round/>
            <a:headEnd/>
            <a:tailEnd/>
          </a:ln>
        </p:spPr>
      </p:sp>
      <p:sp>
        <p:nvSpPr>
          <p:cNvPr id="15" name="Shape 1066" hidden="0"/>
          <p:cNvSpPr>
            <a:spLocks noChangeArrowheads="1" noGrp="1"/>
          </p:cNvSpPr>
          <p:nvPr isPhoto="0" userDrawn="1"/>
        </p:nvSpPr>
        <p:spPr bwMode="auto">
          <a:xfrm>
            <a:off x="0" y="1"/>
            <a:ext cx="12191998" cy="683894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27489"/>
                </a:moveTo>
                <a:lnTo>
                  <a:pt x="-22" y="27489"/>
                </a:lnTo>
                <a:cubicBezTo>
                  <a:pt x="-22" y="27489"/>
                  <a:pt x="22691" y="48834"/>
                  <a:pt x="43205" y="20027"/>
                </a:cubicBezTo>
              </a:path>
            </a:pathLst>
          </a:custGeom>
          <a:solidFill>
            <a:srgbClr val="FFFFFF"/>
          </a:solidFill>
          <a:ln w="3150">
            <a:solidFill>
              <a:srgbClr val="FFFFFF">
                <a:alpha val="21176"/>
              </a:srgbClr>
            </a:solidFill>
            <a:round/>
            <a:headEnd/>
            <a:tailEnd/>
          </a:ln>
        </p:spPr>
      </p:sp>
      <p:sp>
        <p:nvSpPr>
          <p:cNvPr id="16" name="Shape 1067" hidden="0"/>
          <p:cNvSpPr>
            <a:spLocks noChangeArrowheads="1" noGrp="1"/>
          </p:cNvSpPr>
          <p:nvPr isPhoto="0" userDrawn="1"/>
        </p:nvSpPr>
        <p:spPr bwMode="auto">
          <a:xfrm>
            <a:off x="0" y="1"/>
            <a:ext cx="12191998" cy="683894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27075"/>
                </a:moveTo>
                <a:lnTo>
                  <a:pt x="-22" y="27075"/>
                </a:lnTo>
                <a:cubicBezTo>
                  <a:pt x="-22" y="27075"/>
                  <a:pt x="21600" y="48374"/>
                  <a:pt x="43200" y="17869"/>
                </a:cubicBezTo>
              </a:path>
            </a:pathLst>
          </a:custGeom>
          <a:solidFill>
            <a:srgbClr val="FFFFFF"/>
          </a:solidFill>
          <a:ln w="2520">
            <a:solidFill>
              <a:srgbClr val="FFFFFF">
                <a:alpha val="9803"/>
              </a:srgbClr>
            </a:solidFill>
            <a:round/>
            <a:headEnd/>
            <a:tailEnd/>
          </a:ln>
        </p:spPr>
      </p:sp>
      <p:sp>
        <p:nvSpPr>
          <p:cNvPr id="3" name="Текст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609598" y="1600200"/>
            <a:ext cx="10972800" cy="45259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609598" y="6356350"/>
            <a:ext cx="2844797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328A2AD-CA6C-4CEE-80DD-5B3591997DB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165598" y="6356350"/>
            <a:ext cx="3860798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737598" y="6356350"/>
            <a:ext cx="2844797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F5014F7-E485-415F-A69C-6237A648DEF6}" type="slidenum">
              <a:rPr lang="ru-RU"/>
              <a:t/>
            </a:fld>
            <a:endParaRPr lang="ru-RU"/>
          </a:p>
        </p:txBody>
      </p:sp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09598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>
        <a:spcBef>
          <a:spcPts val="0"/>
        </a:spcBef>
        <a:buNone/>
        <a:defRPr sz="4400" b="1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/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599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jp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pt-BR"/>
              <a:t>Projeto</a:t>
            </a:r>
            <a:r>
              <a:rPr lang="pt-BR"/>
              <a:t> </a:t>
            </a:r>
            <a:r>
              <a:rPr lang="pt-BR" sz="4400" b="1" i="0" u="none" strike="noStrike" cap="none" spc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Sistemas embar</a:t>
            </a:r>
            <a:r>
              <a:rPr lang="pt-BR"/>
              <a:t>cados</a:t>
            </a:r>
            <a:endParaRPr lang="pt-BR"/>
          </a:p>
        </p:txBody>
      </p:sp>
      <p:sp>
        <p:nvSpPr>
          <p:cNvPr id="3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pt-BR"/>
              <a:t>Sistema de monitoramento de pequenas</a:t>
            </a:r>
            <a:endParaRPr lang="pt-BR"/>
          </a:p>
          <a:p>
            <a:pPr>
              <a:defRPr/>
            </a:pPr>
            <a:r>
              <a:rPr lang="pt-BR"/>
              <a:t>Estufas hidropônicas em regiões com pouca incidência solar!</a:t>
            </a:r>
            <a:endParaRPr lang="pt-B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21946928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09605" y="273048"/>
            <a:ext cx="4011084" cy="1162049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/>
              <a:t>Estufas</a:t>
            </a:r>
            <a:endParaRPr/>
          </a:p>
        </p:txBody>
      </p:sp>
      <p:pic>
        <p:nvPicPr>
          <p:cNvPr id="846123672" name="" hidden="0"/>
          <p:cNvPicPr>
            <a:picLocks noChangeAspect="1"/>
          </p:cNvPicPr>
          <p:nvPr isPhoto="0" userDrawn="0">
            <p:ph idx="1" hasCustomPrompt="0"/>
          </p:nvPr>
        </p:nvPicPr>
        <p:blipFill>
          <a:blip r:embed="rId2"/>
          <a:stretch/>
        </p:blipFill>
        <p:spPr bwMode="auto">
          <a:xfrm rot="0" flipH="0" flipV="0">
            <a:off x="6031438" y="1573796"/>
            <a:ext cx="4793904" cy="2940261"/>
          </a:xfrm>
          <a:prstGeom prst="rect">
            <a:avLst/>
          </a:prstGeom>
        </p:spPr>
      </p:pic>
      <p:sp>
        <p:nvSpPr>
          <p:cNvPr id="629053971" name="Текст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609605" y="1435102"/>
            <a:ext cx="4011084" cy="469106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>
              <a:defRPr/>
            </a:pPr>
            <a:r>
              <a:rPr lang="pt-BR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Estufas são lugares com o objetivo de acumular e conter o calor no seu interior, mantendo assim uma temperatura maior no seu interior que ao seu redor.</a:t>
            </a:r>
            <a:endParaRPr sz="2000">
              <a:latin typeface="Arial"/>
              <a:ea typeface="Arial"/>
              <a:cs typeface="Arial"/>
            </a:endParaRPr>
          </a:p>
          <a:p>
            <a:pPr algn="l">
              <a:defRPr/>
            </a:pPr>
            <a:r>
              <a:rPr lang="pt-BR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 Hidroponia é um sistema de cultivo, dentro de estufas sem uso de solo. Os nutrientes que a planta precisa para desenvolvimento e produção são fornecidos somente por água enriquecida.</a:t>
            </a:r>
            <a:endParaRPr sz="2000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76403987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ctr" anchorCtr="0" forceAA="0" upright="0" compatLnSpc="0">
            <a:normAutofit fontScale="95000" lnSpcReduction="1000"/>
          </a:bodyPr>
          <a:lstStyle/>
          <a:p>
            <a:pPr>
              <a:defRPr/>
            </a:pPr>
            <a:r>
              <a:rPr/>
              <a:t>Vantagens de estufas em regiões frias</a:t>
            </a:r>
            <a:endParaRPr/>
          </a:p>
        </p:txBody>
      </p:sp>
      <p:sp>
        <p:nvSpPr>
          <p:cNvPr id="758908949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marL="0" indent="0" algn="ctr">
              <a:buFont typeface="Arial"/>
              <a:buNone/>
              <a:defRPr/>
            </a:pPr>
            <a:r>
              <a:rPr lang="pt-BR" sz="3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VANTAGENS</a:t>
            </a:r>
            <a:endParaRPr sz="3200"/>
          </a:p>
          <a:p>
            <a:pPr algn="ctr">
              <a:defRPr/>
            </a:pPr>
            <a:r>
              <a:rPr lang="pt-BR" sz="3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Proteção contra pragas</a:t>
            </a:r>
            <a:endParaRPr sz="3200"/>
          </a:p>
          <a:p>
            <a:pPr algn="ctr">
              <a:defRPr/>
            </a:pPr>
            <a:r>
              <a:rPr lang="pt-BR" sz="3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Controle da temperatura</a:t>
            </a:r>
            <a:endParaRPr sz="3200"/>
          </a:p>
          <a:p>
            <a:pPr algn="ctr">
              <a:defRPr/>
            </a:pPr>
            <a:r>
              <a:rPr lang="pt-BR" sz="3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Cultivo fora de época</a:t>
            </a:r>
            <a:endParaRPr sz="3200"/>
          </a:p>
          <a:p>
            <a:pPr algn="ctr">
              <a:defRPr/>
            </a:pPr>
            <a:r>
              <a:rPr lang="pt-BR" sz="3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Redução de agrotóxicos.</a:t>
            </a:r>
            <a:endParaRPr sz="3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4458691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Objetivos</a:t>
            </a:r>
            <a:endParaRPr/>
          </a:p>
        </p:txBody>
      </p:sp>
      <p:sp>
        <p:nvSpPr>
          <p:cNvPr id="1279057665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algn="ctr">
              <a:defRPr/>
            </a:pPr>
            <a:r>
              <a:rPr sz="4000"/>
              <a:t>Indicar alterações na temperatura, umidade no local em uma dashboard via internet</a:t>
            </a:r>
            <a:r>
              <a:rPr sz="4000"/>
              <a:t>.</a:t>
            </a:r>
            <a:endParaRPr sz="4000"/>
          </a:p>
          <a:p>
            <a:pPr algn="ctr">
              <a:defRPr/>
            </a:pPr>
            <a:r>
              <a:rPr lang="pt-BR" sz="40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Dashboard poderá ser acessada tanto por desktop ou mobile.</a:t>
            </a:r>
            <a:endParaRPr lang="pt-BR" sz="40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algn="ctr">
              <a:defRPr/>
            </a:pPr>
            <a:r>
              <a:rPr lang="pt-BR" sz="4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 intenção do projeto é ajudar a monitor a distância 24h por dia.</a:t>
            </a:r>
            <a:endParaRPr sz="4000"/>
          </a:p>
        </p:txBody>
      </p:sp>
      <p:sp>
        <p:nvSpPr>
          <p:cNvPr id="500116580" name="Botão de ação: Som 2" hidden="0"/>
          <p:cNvSpPr/>
          <p:nvPr isPhoto="0" userDrawn="0"/>
        </p:nvSpPr>
        <p:spPr bwMode="auto">
          <a:xfrm>
            <a:off x="9609681" y="5118030"/>
            <a:ext cx="1810138" cy="1231640"/>
          </a:xfrm>
          <a:prstGeom prst="actionButtonSou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pt-B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4221182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Dashboard</a:t>
            </a:r>
            <a:endParaRPr/>
          </a:p>
        </p:txBody>
      </p:sp>
      <p:sp>
        <p:nvSpPr>
          <p:cNvPr id="1742400325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Opção de controle automático ou manual da lona de luminosidade.</a:t>
            </a:r>
            <a:endParaRPr/>
          </a:p>
          <a:p>
            <a:pPr>
              <a:defRPr/>
            </a:pPr>
            <a:endParaRPr/>
          </a:p>
        </p:txBody>
      </p:sp>
      <p:pic>
        <p:nvPicPr>
          <p:cNvPr id="2110626777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1219197" y="3529335"/>
            <a:ext cx="9753599" cy="20002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49972218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Dashboard</a:t>
            </a:r>
            <a:endParaRPr/>
          </a:p>
        </p:txBody>
      </p:sp>
      <p:sp>
        <p:nvSpPr>
          <p:cNvPr id="755095904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Monitoramento da temperatura e umidade.</a:t>
            </a:r>
            <a:endParaRPr/>
          </a:p>
          <a:p>
            <a:pPr>
              <a:defRPr/>
            </a:pPr>
            <a:endParaRPr/>
          </a:p>
        </p:txBody>
      </p:sp>
      <p:pic>
        <p:nvPicPr>
          <p:cNvPr id="1833528883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3081337" y="3303001"/>
            <a:ext cx="6029324" cy="26193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51277359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Resultados finais</a:t>
            </a:r>
            <a:endParaRPr/>
          </a:p>
        </p:txBody>
      </p:sp>
      <p:sp>
        <p:nvSpPr>
          <p:cNvPr id="1072377843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Controle de temperatura para que o crescimento das plantas não seja reduzido por temperaturas altas ou baixas.</a:t>
            </a:r>
            <a:endParaRPr/>
          </a:p>
          <a:p>
            <a:pPr>
              <a:defRPr/>
            </a:pPr>
            <a:r>
              <a:rPr/>
              <a:t>Controle de umidade.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75920522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609599" y="510267"/>
            <a:ext cx="10972800" cy="5615895"/>
          </a:xfrm>
        </p:spPr>
        <p:txBody>
          <a:bodyPr/>
          <a:lstStyle/>
          <a:p>
            <a:pPr algn="ctr">
              <a:defRPr/>
            </a:pPr>
            <a:endParaRPr/>
          </a:p>
          <a:p>
            <a:pPr algn="ctr">
              <a:defRPr/>
            </a:pPr>
            <a:endParaRPr/>
          </a:p>
          <a:p>
            <a:pPr algn="ctr">
              <a:defRPr/>
            </a:pPr>
            <a:r>
              <a:rPr/>
              <a:t>ESP32</a:t>
            </a:r>
            <a:endParaRPr/>
          </a:p>
          <a:p>
            <a:pPr algn="ctr">
              <a:defRPr/>
            </a:pPr>
            <a:r>
              <a:rPr/>
              <a:t>Sensor de temperatura</a:t>
            </a:r>
            <a:endParaRPr/>
          </a:p>
          <a:p>
            <a:pPr algn="ctr">
              <a:defRPr/>
            </a:pPr>
            <a:r>
              <a:rPr/>
              <a:t>Sensor de umidade</a:t>
            </a:r>
            <a:endParaRPr/>
          </a:p>
          <a:p>
            <a:pPr algn="ctr">
              <a:defRPr/>
            </a:pPr>
            <a:r>
              <a:rPr/>
              <a:t>Sensor de luminosidade</a:t>
            </a:r>
            <a:endParaRPr/>
          </a:p>
          <a:p>
            <a:pPr algn="ctr">
              <a:defRPr/>
            </a:pPr>
            <a:r>
              <a:rPr/>
              <a:t>LED</a:t>
            </a:r>
            <a:endParaRPr/>
          </a:p>
          <a:p>
            <a:pPr algn="ctr">
              <a:defRPr/>
            </a:pPr>
            <a:r>
              <a:rPr/>
              <a:t>Resistor</a:t>
            </a:r>
            <a:endParaRPr/>
          </a:p>
          <a:p>
            <a:pPr algn="ctr">
              <a:defRPr/>
            </a:pPr>
            <a:r>
              <a:rPr/>
              <a:t>Servo motor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67592653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algn="ctr">
              <a:defRPr/>
            </a:pPr>
            <a:r>
              <a:rPr/>
              <a:t>PROJETO</a:t>
            </a:r>
            <a:endParaRPr/>
          </a:p>
        </p:txBody>
      </p:sp>
      <p:pic>
        <p:nvPicPr>
          <p:cNvPr id="207820385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3351225" y="2731362"/>
            <a:ext cx="5489543" cy="196640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ONLYOFFICE/7.1.0.215</Application>
  <DocSecurity>0</DocSecurity>
  <PresentationFormat>Widescreen</PresentationFormat>
  <Paragraphs>0</Paragraphs>
  <Slides>9</Slides>
  <Notes>9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12</cp:revision>
  <dcterms:created xsi:type="dcterms:W3CDTF">2012-12-03T06:56:55Z</dcterms:created>
  <dcterms:modified xsi:type="dcterms:W3CDTF">2022-05-18T20:02:34Z</dcterms:modified>
  <cp:category/>
  <cp:contentStatus/>
  <cp:version/>
</cp:coreProperties>
</file>