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2801600" cx="960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30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2e8fc3920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02e8fc3920_0_13: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2e8fc3920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02e8fc3920_0_2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2e8fc3920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02e8fc3920_0_4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2e8fc3920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02e8fc3920_0_57: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2e8fc3920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02e8fc3920_0_6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3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1631209fd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71631209fd_0_19: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631209f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71631209fd_0_3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1631209fd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71631209fd_0_46: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1631209fd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71631209fd_0_58: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2e8fc392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02e8fc3920_0_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20090" y="2095078"/>
            <a:ext cx="8161020" cy="44568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300"/>
              <a:buFont typeface="Calibri"/>
              <a:buNone/>
              <a:defRPr sz="6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200150" y="6723804"/>
            <a:ext cx="7200900" cy="30907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50"/>
              </a:spcBef>
              <a:spcAft>
                <a:spcPts val="0"/>
              </a:spcAft>
              <a:buClr>
                <a:schemeClr val="dk1"/>
              </a:buClr>
              <a:buSzPts val="2520"/>
              <a:buNone/>
              <a:defRPr sz="2520"/>
            </a:lvl1pPr>
            <a:lvl2pPr lvl="1" algn="ctr">
              <a:lnSpc>
                <a:spcPct val="90000"/>
              </a:lnSpc>
              <a:spcBef>
                <a:spcPts val="525"/>
              </a:spcBef>
              <a:spcAft>
                <a:spcPts val="0"/>
              </a:spcAft>
              <a:buClr>
                <a:schemeClr val="dk1"/>
              </a:buClr>
              <a:buSzPts val="2100"/>
              <a:buNone/>
              <a:defRPr sz="2100"/>
            </a:lvl2pPr>
            <a:lvl3pPr lvl="2" algn="ctr">
              <a:lnSpc>
                <a:spcPct val="90000"/>
              </a:lnSpc>
              <a:spcBef>
                <a:spcPts val="525"/>
              </a:spcBef>
              <a:spcAft>
                <a:spcPts val="0"/>
              </a:spcAft>
              <a:buClr>
                <a:schemeClr val="dk1"/>
              </a:buClr>
              <a:buSzPts val="1890"/>
              <a:buNone/>
              <a:defRPr sz="1890"/>
            </a:lvl3pPr>
            <a:lvl4pPr lvl="3" algn="ctr">
              <a:lnSpc>
                <a:spcPct val="90000"/>
              </a:lnSpc>
              <a:spcBef>
                <a:spcPts val="525"/>
              </a:spcBef>
              <a:spcAft>
                <a:spcPts val="0"/>
              </a:spcAft>
              <a:buClr>
                <a:schemeClr val="dk1"/>
              </a:buClr>
              <a:buSzPts val="1680"/>
              <a:buNone/>
              <a:defRPr sz="1679"/>
            </a:lvl4pPr>
            <a:lvl5pPr lvl="4" algn="ctr">
              <a:lnSpc>
                <a:spcPct val="90000"/>
              </a:lnSpc>
              <a:spcBef>
                <a:spcPts val="525"/>
              </a:spcBef>
              <a:spcAft>
                <a:spcPts val="0"/>
              </a:spcAft>
              <a:buClr>
                <a:schemeClr val="dk1"/>
              </a:buClr>
              <a:buSzPts val="1680"/>
              <a:buNone/>
              <a:defRPr sz="1679"/>
            </a:lvl5pPr>
            <a:lvl6pPr lvl="5" algn="ctr">
              <a:lnSpc>
                <a:spcPct val="90000"/>
              </a:lnSpc>
              <a:spcBef>
                <a:spcPts val="525"/>
              </a:spcBef>
              <a:spcAft>
                <a:spcPts val="0"/>
              </a:spcAft>
              <a:buClr>
                <a:schemeClr val="dk1"/>
              </a:buClr>
              <a:buSzPts val="1680"/>
              <a:buNone/>
              <a:defRPr sz="1679"/>
            </a:lvl6pPr>
            <a:lvl7pPr lvl="6" algn="ctr">
              <a:lnSpc>
                <a:spcPct val="90000"/>
              </a:lnSpc>
              <a:spcBef>
                <a:spcPts val="525"/>
              </a:spcBef>
              <a:spcAft>
                <a:spcPts val="0"/>
              </a:spcAft>
              <a:buClr>
                <a:schemeClr val="dk1"/>
              </a:buClr>
              <a:buSzPts val="1680"/>
              <a:buNone/>
              <a:defRPr sz="1679"/>
            </a:lvl7pPr>
            <a:lvl8pPr lvl="7" algn="ctr">
              <a:lnSpc>
                <a:spcPct val="90000"/>
              </a:lnSpc>
              <a:spcBef>
                <a:spcPts val="525"/>
              </a:spcBef>
              <a:spcAft>
                <a:spcPts val="0"/>
              </a:spcAft>
              <a:buClr>
                <a:schemeClr val="dk1"/>
              </a:buClr>
              <a:buSzPts val="1680"/>
              <a:buNone/>
              <a:defRPr sz="1679"/>
            </a:lvl8pPr>
            <a:lvl9pPr lvl="8" algn="ctr">
              <a:lnSpc>
                <a:spcPct val="90000"/>
              </a:lnSpc>
              <a:spcBef>
                <a:spcPts val="525"/>
              </a:spcBef>
              <a:spcAft>
                <a:spcPts val="0"/>
              </a:spcAft>
              <a:buClr>
                <a:schemeClr val="dk1"/>
              </a:buClr>
              <a:buSzPts val="1680"/>
              <a:buNone/>
              <a:defRPr sz="1679"/>
            </a:lvl9pPr>
          </a:lstStyle>
          <a:p/>
        </p:txBody>
      </p:sp>
      <p:sp>
        <p:nvSpPr>
          <p:cNvPr id="18" name="Google Shape;18;p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739352" y="3328565"/>
            <a:ext cx="8122498" cy="8281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75" name="Google Shape;75;p1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481606" y="5070820"/>
            <a:ext cx="10848764" cy="20702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18919" y="3060568"/>
            <a:ext cx="10848764" cy="6090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81" name="Google Shape;81;p1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28" name="Google Shape;28;p4"/>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55082" y="3191514"/>
            <a:ext cx="8281035" cy="53251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300"/>
              <a:buFont typeface="Calibri"/>
              <a:buNone/>
              <a:defRPr sz="6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55082" y="8567000"/>
            <a:ext cx="8281035" cy="28003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sz="2520">
                <a:solidFill>
                  <a:schemeClr val="dk1"/>
                </a:solidFill>
              </a:defRPr>
            </a:lvl1pPr>
            <a:lvl2pPr indent="-228600" lvl="1" marL="914400" algn="l">
              <a:lnSpc>
                <a:spcPct val="90000"/>
              </a:lnSpc>
              <a:spcBef>
                <a:spcPts val="525"/>
              </a:spcBef>
              <a:spcAft>
                <a:spcPts val="0"/>
              </a:spcAft>
              <a:buClr>
                <a:srgbClr val="888888"/>
              </a:buClr>
              <a:buSzPts val="2100"/>
              <a:buNone/>
              <a:defRPr sz="2100">
                <a:solidFill>
                  <a:srgbClr val="888888"/>
                </a:solidFill>
              </a:defRPr>
            </a:lvl2pPr>
            <a:lvl3pPr indent="-228600" lvl="2" marL="1371600" algn="l">
              <a:lnSpc>
                <a:spcPct val="90000"/>
              </a:lnSpc>
              <a:spcBef>
                <a:spcPts val="525"/>
              </a:spcBef>
              <a:spcAft>
                <a:spcPts val="0"/>
              </a:spcAft>
              <a:buClr>
                <a:srgbClr val="888888"/>
              </a:buClr>
              <a:buSzPts val="1890"/>
              <a:buNone/>
              <a:defRPr sz="1890">
                <a:solidFill>
                  <a:srgbClr val="888888"/>
                </a:solidFill>
              </a:defRPr>
            </a:lvl3pPr>
            <a:lvl4pPr indent="-228600" lvl="3" marL="1828800" algn="l">
              <a:lnSpc>
                <a:spcPct val="90000"/>
              </a:lnSpc>
              <a:spcBef>
                <a:spcPts val="525"/>
              </a:spcBef>
              <a:spcAft>
                <a:spcPts val="0"/>
              </a:spcAft>
              <a:buClr>
                <a:srgbClr val="888888"/>
              </a:buClr>
              <a:buSzPts val="1680"/>
              <a:buNone/>
              <a:defRPr sz="1679">
                <a:solidFill>
                  <a:srgbClr val="888888"/>
                </a:solidFill>
              </a:defRPr>
            </a:lvl4pPr>
            <a:lvl5pPr indent="-228600" lvl="4" marL="2286000" algn="l">
              <a:lnSpc>
                <a:spcPct val="90000"/>
              </a:lnSpc>
              <a:spcBef>
                <a:spcPts val="525"/>
              </a:spcBef>
              <a:spcAft>
                <a:spcPts val="0"/>
              </a:spcAft>
              <a:buClr>
                <a:srgbClr val="888888"/>
              </a:buClr>
              <a:buSzPts val="1680"/>
              <a:buNone/>
              <a:defRPr sz="1679">
                <a:solidFill>
                  <a:srgbClr val="888888"/>
                </a:solidFill>
              </a:defRPr>
            </a:lvl5pPr>
            <a:lvl6pPr indent="-228600" lvl="5" marL="2743200" algn="l">
              <a:lnSpc>
                <a:spcPct val="90000"/>
              </a:lnSpc>
              <a:spcBef>
                <a:spcPts val="525"/>
              </a:spcBef>
              <a:spcAft>
                <a:spcPts val="0"/>
              </a:spcAft>
              <a:buClr>
                <a:srgbClr val="888888"/>
              </a:buClr>
              <a:buSzPts val="1680"/>
              <a:buNone/>
              <a:defRPr sz="1679">
                <a:solidFill>
                  <a:srgbClr val="888888"/>
                </a:solidFill>
              </a:defRPr>
            </a:lvl6pPr>
            <a:lvl7pPr indent="-228600" lvl="6" marL="3200400" algn="l">
              <a:lnSpc>
                <a:spcPct val="90000"/>
              </a:lnSpc>
              <a:spcBef>
                <a:spcPts val="525"/>
              </a:spcBef>
              <a:spcAft>
                <a:spcPts val="0"/>
              </a:spcAft>
              <a:buClr>
                <a:srgbClr val="888888"/>
              </a:buClr>
              <a:buSzPts val="1680"/>
              <a:buNone/>
              <a:defRPr sz="1679">
                <a:solidFill>
                  <a:srgbClr val="888888"/>
                </a:solidFill>
              </a:defRPr>
            </a:lvl7pPr>
            <a:lvl8pPr indent="-228600" lvl="7" marL="3657600" algn="l">
              <a:lnSpc>
                <a:spcPct val="90000"/>
              </a:lnSpc>
              <a:spcBef>
                <a:spcPts val="525"/>
              </a:spcBef>
              <a:spcAft>
                <a:spcPts val="0"/>
              </a:spcAft>
              <a:buClr>
                <a:srgbClr val="888888"/>
              </a:buClr>
              <a:buSzPts val="1680"/>
              <a:buNone/>
              <a:defRPr sz="1679">
                <a:solidFill>
                  <a:srgbClr val="888888"/>
                </a:solidFill>
              </a:defRPr>
            </a:lvl8pPr>
            <a:lvl9pPr indent="-228600" lvl="8" marL="4114800" algn="l">
              <a:lnSpc>
                <a:spcPct val="90000"/>
              </a:lnSpc>
              <a:spcBef>
                <a:spcPts val="525"/>
              </a:spcBef>
              <a:spcAft>
                <a:spcPts val="0"/>
              </a:spcAft>
              <a:buClr>
                <a:srgbClr val="888888"/>
              </a:buClr>
              <a:buSzPts val="1680"/>
              <a:buNone/>
              <a:defRPr sz="1679">
                <a:solidFill>
                  <a:srgbClr val="888888"/>
                </a:solidFill>
              </a:defRPr>
            </a:lvl9pPr>
          </a:lstStyle>
          <a:p/>
        </p:txBody>
      </p:sp>
      <p:sp>
        <p:nvSpPr>
          <p:cNvPr id="34" name="Google Shape;34;p5"/>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660083"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0" name="Google Shape;40;p6"/>
          <p:cNvSpPr txBox="1"/>
          <p:nvPr>
            <p:ph idx="2" type="body"/>
          </p:nvPr>
        </p:nvSpPr>
        <p:spPr>
          <a:xfrm>
            <a:off x="4860608"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1" name="Google Shape;41;p6"/>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6133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661334" y="3138171"/>
            <a:ext cx="4061757"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7" name="Google Shape;47;p7"/>
          <p:cNvSpPr txBox="1"/>
          <p:nvPr>
            <p:ph idx="2" type="body"/>
          </p:nvPr>
        </p:nvSpPr>
        <p:spPr>
          <a:xfrm>
            <a:off x="661334" y="4676140"/>
            <a:ext cx="4061757"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8" name="Google Shape;48;p7"/>
          <p:cNvSpPr txBox="1"/>
          <p:nvPr>
            <p:ph idx="3" type="body"/>
          </p:nvPr>
        </p:nvSpPr>
        <p:spPr>
          <a:xfrm>
            <a:off x="4860608" y="3138171"/>
            <a:ext cx="4081761"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9" name="Google Shape;49;p7"/>
          <p:cNvSpPr txBox="1"/>
          <p:nvPr>
            <p:ph idx="4" type="body"/>
          </p:nvPr>
        </p:nvSpPr>
        <p:spPr>
          <a:xfrm>
            <a:off x="4860608" y="4676140"/>
            <a:ext cx="4081761"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50" name="Google Shape;50;p7"/>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4081760" y="1843196"/>
            <a:ext cx="4860608" cy="9097433"/>
          </a:xfrm>
          <a:prstGeom prst="rect">
            <a:avLst/>
          </a:prstGeom>
          <a:noFill/>
          <a:ln>
            <a:noFill/>
          </a:ln>
        </p:spPr>
        <p:txBody>
          <a:bodyPr anchorCtr="0" anchor="t" bIns="45700" lIns="91425" spcFirstLastPara="1" rIns="91425" wrap="square" tIns="45700">
            <a:normAutofit/>
          </a:bodyPr>
          <a:lstStyle>
            <a:lvl1pPr indent="-441960" lvl="0" marL="457200" algn="l">
              <a:lnSpc>
                <a:spcPct val="90000"/>
              </a:lnSpc>
              <a:spcBef>
                <a:spcPts val="1050"/>
              </a:spcBef>
              <a:spcAft>
                <a:spcPts val="0"/>
              </a:spcAft>
              <a:buClr>
                <a:schemeClr val="dk1"/>
              </a:buClr>
              <a:buSzPts val="3360"/>
              <a:buChar char="•"/>
              <a:defRPr sz="3359"/>
            </a:lvl1pPr>
            <a:lvl2pPr indent="-415290" lvl="1" marL="914400" algn="l">
              <a:lnSpc>
                <a:spcPct val="90000"/>
              </a:lnSpc>
              <a:spcBef>
                <a:spcPts val="525"/>
              </a:spcBef>
              <a:spcAft>
                <a:spcPts val="0"/>
              </a:spcAft>
              <a:buClr>
                <a:schemeClr val="dk1"/>
              </a:buClr>
              <a:buSzPts val="2940"/>
              <a:buChar char="•"/>
              <a:defRPr sz="2940"/>
            </a:lvl2pPr>
            <a:lvl3pPr indent="-388619" lvl="2" marL="1371600" algn="l">
              <a:lnSpc>
                <a:spcPct val="90000"/>
              </a:lnSpc>
              <a:spcBef>
                <a:spcPts val="525"/>
              </a:spcBef>
              <a:spcAft>
                <a:spcPts val="0"/>
              </a:spcAft>
              <a:buClr>
                <a:schemeClr val="dk1"/>
              </a:buClr>
              <a:buSzPts val="2520"/>
              <a:buChar char="•"/>
              <a:defRPr sz="2520"/>
            </a:lvl3pPr>
            <a:lvl4pPr indent="-361950" lvl="3" marL="1828800" algn="l">
              <a:lnSpc>
                <a:spcPct val="90000"/>
              </a:lnSpc>
              <a:spcBef>
                <a:spcPts val="525"/>
              </a:spcBef>
              <a:spcAft>
                <a:spcPts val="0"/>
              </a:spcAft>
              <a:buClr>
                <a:schemeClr val="dk1"/>
              </a:buClr>
              <a:buSzPts val="2100"/>
              <a:buChar char="•"/>
              <a:defRPr sz="2100"/>
            </a:lvl4pPr>
            <a:lvl5pPr indent="-361950" lvl="4" marL="2286000" algn="l">
              <a:lnSpc>
                <a:spcPct val="90000"/>
              </a:lnSpc>
              <a:spcBef>
                <a:spcPts val="525"/>
              </a:spcBef>
              <a:spcAft>
                <a:spcPts val="0"/>
              </a:spcAft>
              <a:buClr>
                <a:schemeClr val="dk1"/>
              </a:buClr>
              <a:buSzPts val="2100"/>
              <a:buChar char="•"/>
              <a:defRPr sz="2100"/>
            </a:lvl5pPr>
            <a:lvl6pPr indent="-361950" lvl="5" marL="2743200" algn="l">
              <a:lnSpc>
                <a:spcPct val="90000"/>
              </a:lnSpc>
              <a:spcBef>
                <a:spcPts val="525"/>
              </a:spcBef>
              <a:spcAft>
                <a:spcPts val="0"/>
              </a:spcAft>
              <a:buClr>
                <a:schemeClr val="dk1"/>
              </a:buClr>
              <a:buSzPts val="2100"/>
              <a:buChar char="•"/>
              <a:defRPr sz="2100"/>
            </a:lvl6pPr>
            <a:lvl7pPr indent="-361950" lvl="6" marL="3200400" algn="l">
              <a:lnSpc>
                <a:spcPct val="90000"/>
              </a:lnSpc>
              <a:spcBef>
                <a:spcPts val="525"/>
              </a:spcBef>
              <a:spcAft>
                <a:spcPts val="0"/>
              </a:spcAft>
              <a:buClr>
                <a:schemeClr val="dk1"/>
              </a:buClr>
              <a:buSzPts val="2100"/>
              <a:buChar char="•"/>
              <a:defRPr sz="2100"/>
            </a:lvl7pPr>
            <a:lvl8pPr indent="-361950" lvl="7" marL="3657600" algn="l">
              <a:lnSpc>
                <a:spcPct val="90000"/>
              </a:lnSpc>
              <a:spcBef>
                <a:spcPts val="525"/>
              </a:spcBef>
              <a:spcAft>
                <a:spcPts val="0"/>
              </a:spcAft>
              <a:buClr>
                <a:schemeClr val="dk1"/>
              </a:buClr>
              <a:buSzPts val="2100"/>
              <a:buChar char="•"/>
              <a:defRPr sz="2100"/>
            </a:lvl8pPr>
            <a:lvl9pPr indent="-361950" lvl="8" marL="4114800" algn="l">
              <a:lnSpc>
                <a:spcPct val="90000"/>
              </a:lnSpc>
              <a:spcBef>
                <a:spcPts val="525"/>
              </a:spcBef>
              <a:spcAft>
                <a:spcPts val="0"/>
              </a:spcAft>
              <a:buClr>
                <a:schemeClr val="dk1"/>
              </a:buClr>
              <a:buSzPts val="2100"/>
              <a:buChar char="•"/>
              <a:defRPr sz="2100"/>
            </a:lvl9pPr>
          </a:lstStyle>
          <a:p/>
        </p:txBody>
      </p:sp>
      <p:sp>
        <p:nvSpPr>
          <p:cNvPr id="61" name="Google Shape;61;p9"/>
          <p:cNvSpPr txBox="1"/>
          <p:nvPr>
            <p:ph idx="2"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2" name="Google Shape;62;p9"/>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4081760" y="1843196"/>
            <a:ext cx="4860608" cy="9097433"/>
          </a:xfrm>
          <a:prstGeom prst="rect">
            <a:avLst/>
          </a:prstGeom>
          <a:noFill/>
          <a:ln>
            <a:noFill/>
          </a:ln>
        </p:spPr>
      </p:sp>
      <p:sp>
        <p:nvSpPr>
          <p:cNvPr id="68" name="Google Shape;68;p10"/>
          <p:cNvSpPr txBox="1"/>
          <p:nvPr>
            <p:ph idx="1"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9" name="Google Shape;69;p10"/>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20"/>
              <a:buFont typeface="Calibri"/>
              <a:buNone/>
              <a:defRPr b="0" i="0" sz="46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415290" lvl="0" marL="457200" marR="0" rtl="0" algn="l">
              <a:lnSpc>
                <a:spcPct val="90000"/>
              </a:lnSpc>
              <a:spcBef>
                <a:spcPts val="1050"/>
              </a:spcBef>
              <a:spcAft>
                <a:spcPts val="0"/>
              </a:spcAft>
              <a:buClr>
                <a:schemeClr val="dk1"/>
              </a:buClr>
              <a:buSzPts val="2940"/>
              <a:buFont typeface="Arial"/>
              <a:buChar char="•"/>
              <a:defRPr b="0" i="0" sz="2940" u="none" cap="none" strike="noStrike">
                <a:solidFill>
                  <a:schemeClr val="dk1"/>
                </a:solidFill>
                <a:latin typeface="Calibri"/>
                <a:ea typeface="Calibri"/>
                <a:cs typeface="Calibri"/>
                <a:sym typeface="Calibri"/>
              </a:defRPr>
            </a:lvl1pPr>
            <a:lvl2pPr indent="-388619" lvl="1" marL="914400" marR="0" rtl="0" algn="l">
              <a:lnSpc>
                <a:spcPct val="90000"/>
              </a:lnSpc>
              <a:spcBef>
                <a:spcPts val="525"/>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2pPr>
            <a:lvl3pPr indent="-361950" lvl="2" marL="1371600" marR="0" rtl="0" algn="l">
              <a:lnSpc>
                <a:spcPct val="90000"/>
              </a:lnSpc>
              <a:spcBef>
                <a:spcPts val="52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8614" lvl="3" marL="1828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4pPr>
            <a:lvl5pPr indent="-348614" lvl="4" marL="22860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5pPr>
            <a:lvl6pPr indent="-348614" lvl="5" marL="27432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6pPr>
            <a:lvl7pPr indent="-348614" lvl="6" marL="32004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7pPr>
            <a:lvl8pPr indent="-348615" lvl="7" marL="36576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8pPr>
            <a:lvl9pPr indent="-348615" lvl="8" marL="4114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60"/>
              <a:buFont typeface="Arial"/>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hyperlink" Target="https://github.com/NatanCarFF" TargetMode="External"/><Relationship Id="rId5" Type="http://schemas.openxmlformats.org/officeDocument/2006/relationships/image" Target="../media/image9.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a:off x="0" y="8677475"/>
            <a:ext cx="9601200" cy="4124100"/>
          </a:xfrm>
          <a:prstGeom prst="rect">
            <a:avLst/>
          </a:prstGeom>
          <a:solidFill>
            <a:srgbClr val="00C7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2874"/>
          <a:stretch/>
        </p:blipFill>
        <p:spPr>
          <a:xfrm>
            <a:off x="966125" y="3343100"/>
            <a:ext cx="7820150" cy="7595274"/>
          </a:xfrm>
          <a:prstGeom prst="rect">
            <a:avLst/>
          </a:prstGeom>
          <a:solidFill>
            <a:schemeClr val="dk1"/>
          </a:solidFill>
          <a:ln>
            <a:noFill/>
          </a:ln>
        </p:spPr>
      </p:pic>
      <p:sp>
        <p:nvSpPr>
          <p:cNvPr id="91" name="Google Shape;91;p13"/>
          <p:cNvSpPr/>
          <p:nvPr/>
        </p:nvSpPr>
        <p:spPr>
          <a:xfrm>
            <a:off x="1050" y="3223110"/>
            <a:ext cx="9601200" cy="831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3"/>
          <p:cNvSpPr txBox="1"/>
          <p:nvPr/>
        </p:nvSpPr>
        <p:spPr>
          <a:xfrm>
            <a:off x="401700" y="300275"/>
            <a:ext cx="8949000" cy="2586000"/>
          </a:xfrm>
          <a:prstGeom prst="rect">
            <a:avLst/>
          </a:prstGeom>
          <a:noFill/>
          <a:ln>
            <a:noFill/>
          </a:ln>
          <a:effectLst>
            <a:outerShdw blurRad="50800" rotWithShape="0" algn="ctr" dir="5400000" dist="50800">
              <a:srgbClr val="000000"/>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400"/>
              <a:buFont typeface="Arial"/>
              <a:buNone/>
            </a:pPr>
            <a:r>
              <a:rPr b="1" i="0" lang="pt-BR" sz="8100" u="none" cap="none" strike="noStrike">
                <a:solidFill>
                  <a:schemeClr val="lt1"/>
                </a:solidFill>
              </a:rPr>
              <a:t>O Guia do </a:t>
            </a:r>
            <a:r>
              <a:rPr b="1" lang="pt-BR" sz="8100">
                <a:solidFill>
                  <a:schemeClr val="lt1"/>
                </a:solidFill>
              </a:rPr>
              <a:t>Docker</a:t>
            </a:r>
            <a:r>
              <a:rPr b="1" i="0" lang="pt-BR" sz="8100" u="none" cap="none" strike="noStrike">
                <a:solidFill>
                  <a:schemeClr val="lt1"/>
                </a:solidFill>
              </a:rPr>
              <a:t> para Iniciantes</a:t>
            </a:r>
            <a:endParaRPr b="1" i="0" sz="400" u="none" cap="none" strike="noStrike">
              <a:solidFill>
                <a:schemeClr val="lt1"/>
              </a:solidFill>
            </a:endParaRPr>
          </a:p>
        </p:txBody>
      </p:sp>
      <p:sp>
        <p:nvSpPr>
          <p:cNvPr id="93" name="Google Shape;93;p13"/>
          <p:cNvSpPr txBox="1"/>
          <p:nvPr/>
        </p:nvSpPr>
        <p:spPr>
          <a:xfrm>
            <a:off x="401701" y="3223100"/>
            <a:ext cx="9200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200"/>
              <a:buFont typeface="Arial"/>
              <a:buNone/>
            </a:pPr>
            <a:r>
              <a:rPr lang="pt-BR" sz="4200">
                <a:solidFill>
                  <a:schemeClr val="lt1"/>
                </a:solidFill>
                <a:latin typeface="Impact"/>
                <a:ea typeface="Impact"/>
                <a:cs typeface="Impact"/>
                <a:sym typeface="Impact"/>
              </a:rPr>
              <a:t>Explorando o Mundo dos Containers</a:t>
            </a:r>
            <a:endParaRPr b="0" i="0" sz="800" u="none" cap="none" strike="noStrike">
              <a:solidFill>
                <a:srgbClr val="000000"/>
              </a:solidFill>
              <a:latin typeface="Arial"/>
              <a:ea typeface="Arial"/>
              <a:cs typeface="Arial"/>
              <a:sym typeface="Arial"/>
            </a:endParaRPr>
          </a:p>
        </p:txBody>
      </p:sp>
      <p:sp>
        <p:nvSpPr>
          <p:cNvPr id="94" name="Google Shape;94;p13"/>
          <p:cNvSpPr/>
          <p:nvPr/>
        </p:nvSpPr>
        <p:spPr>
          <a:xfrm>
            <a:off x="1176600" y="11632650"/>
            <a:ext cx="7248000" cy="831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3"/>
          <p:cNvSpPr txBox="1"/>
          <p:nvPr/>
        </p:nvSpPr>
        <p:spPr>
          <a:xfrm>
            <a:off x="1099800" y="11632650"/>
            <a:ext cx="74037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pt-BR" sz="4800" u="none" cap="none" strike="noStrike">
                <a:solidFill>
                  <a:schemeClr val="lt1"/>
                </a:solidFill>
                <a:latin typeface="Impact"/>
                <a:ea typeface="Impact"/>
                <a:cs typeface="Impact"/>
                <a:sym typeface="Impact"/>
              </a:rPr>
              <a:t>NATANAEL CARVALHO</a:t>
            </a:r>
            <a:endParaRPr b="0" i="0" sz="1400" u="none" cap="none" strike="noStrike">
              <a:solidFill>
                <a:schemeClr val="lt1"/>
              </a:solidFill>
              <a:latin typeface="Arial"/>
              <a:ea typeface="Arial"/>
              <a:cs typeface="Arial"/>
              <a:sym typeface="Arial"/>
            </a:endParaRPr>
          </a:p>
        </p:txBody>
      </p:sp>
      <p:sp>
        <p:nvSpPr>
          <p:cNvPr id="96" name="Google Shape;96;p13"/>
          <p:cNvSpPr txBox="1"/>
          <p:nvPr/>
        </p:nvSpPr>
        <p:spPr>
          <a:xfrm>
            <a:off x="401700" y="10155150"/>
            <a:ext cx="8619300" cy="1477500"/>
          </a:xfrm>
          <a:prstGeom prst="rect">
            <a:avLst/>
          </a:prstGeom>
          <a:solidFill>
            <a:srgbClr val="00C7F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lang="pt-BR" sz="3000">
                <a:solidFill>
                  <a:schemeClr val="dk1"/>
                </a:solidFill>
                <a:latin typeface="Calibri"/>
                <a:ea typeface="Calibri"/>
                <a:cs typeface="Calibri"/>
                <a:sym typeface="Calibri"/>
              </a:rPr>
              <a:t>Neste guia, você aprenderá a dominar os fundamentos e práticas do Docker para containerização de aplicações.</a:t>
            </a:r>
            <a:endParaRPr b="0" i="0" sz="1200" u="none" cap="none" strike="noStrike">
              <a:solidFill>
                <a:schemeClr val="dk1"/>
              </a:solidFill>
              <a:latin typeface="Arial"/>
              <a:ea typeface="Arial"/>
              <a:cs typeface="Arial"/>
              <a:sym typeface="Arial"/>
            </a:endParaRPr>
          </a:p>
        </p:txBody>
      </p:sp>
      <p:cxnSp>
        <p:nvCxnSpPr>
          <p:cNvPr id="97" name="Google Shape;97;p13"/>
          <p:cNvCxnSpPr/>
          <p:nvPr/>
        </p:nvCxnSpPr>
        <p:spPr>
          <a:xfrm flipH="1">
            <a:off x="952575" y="4052800"/>
            <a:ext cx="18600" cy="4613100"/>
          </a:xfrm>
          <a:prstGeom prst="straightConnector1">
            <a:avLst/>
          </a:prstGeom>
          <a:noFill/>
          <a:ln cap="flat" cmpd="sng" w="76200">
            <a:solidFill>
              <a:srgbClr val="80F0FC"/>
            </a:solidFill>
            <a:prstDash val="solid"/>
            <a:round/>
            <a:headEnd len="med" w="med" type="none"/>
            <a:tailEnd len="med" w="med" type="none"/>
          </a:ln>
        </p:spPr>
      </p:cxnSp>
      <p:cxnSp>
        <p:nvCxnSpPr>
          <p:cNvPr id="98" name="Google Shape;98;p13"/>
          <p:cNvCxnSpPr/>
          <p:nvPr/>
        </p:nvCxnSpPr>
        <p:spPr>
          <a:xfrm flipH="1">
            <a:off x="8786275" y="4052788"/>
            <a:ext cx="18600" cy="4613100"/>
          </a:xfrm>
          <a:prstGeom prst="straightConnector1">
            <a:avLst/>
          </a:prstGeom>
          <a:noFill/>
          <a:ln cap="flat" cmpd="sng" w="76200">
            <a:solidFill>
              <a:srgbClr val="80F0FC"/>
            </a:solidFill>
            <a:prstDash val="solid"/>
            <a:round/>
            <a:headEnd len="med" w="med" type="none"/>
            <a:tailEnd len="med" w="med" type="none"/>
          </a:ln>
        </p:spPr>
      </p:cxnSp>
      <p:cxnSp>
        <p:nvCxnSpPr>
          <p:cNvPr id="99" name="Google Shape;99;p13"/>
          <p:cNvCxnSpPr/>
          <p:nvPr/>
        </p:nvCxnSpPr>
        <p:spPr>
          <a:xfrm flipH="1">
            <a:off x="952575" y="8665875"/>
            <a:ext cx="18600" cy="1627800"/>
          </a:xfrm>
          <a:prstGeom prst="straightConnector1">
            <a:avLst/>
          </a:prstGeom>
          <a:noFill/>
          <a:ln cap="flat" cmpd="sng" w="76200">
            <a:solidFill>
              <a:srgbClr val="00C7FC"/>
            </a:solidFill>
            <a:prstDash val="solid"/>
            <a:round/>
            <a:headEnd len="med" w="med" type="none"/>
            <a:tailEnd len="med" w="med" type="none"/>
          </a:ln>
        </p:spPr>
      </p:cxnSp>
      <p:cxnSp>
        <p:nvCxnSpPr>
          <p:cNvPr id="100" name="Google Shape;100;p13"/>
          <p:cNvCxnSpPr/>
          <p:nvPr/>
        </p:nvCxnSpPr>
        <p:spPr>
          <a:xfrm flipH="1">
            <a:off x="8786275" y="8589700"/>
            <a:ext cx="18600" cy="1627800"/>
          </a:xfrm>
          <a:prstGeom prst="straightConnector1">
            <a:avLst/>
          </a:prstGeom>
          <a:noFill/>
          <a:ln cap="flat" cmpd="sng" w="76200">
            <a:solidFill>
              <a:srgbClr val="00C7F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nvSpPr>
        <p:spPr>
          <a:xfrm>
            <a:off x="870843" y="2799703"/>
            <a:ext cx="7816500" cy="398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2300">
                <a:solidFill>
                  <a:schemeClr val="dk1"/>
                </a:solidFill>
                <a:latin typeface="Calibri"/>
                <a:ea typeface="Calibri"/>
                <a:cs typeface="Calibri"/>
                <a:sym typeface="Calibri"/>
              </a:rPr>
              <a:t>Vamos aprender como gerenciar os containers Docker que criamos. Quando você executa um container, ele fica em execução e pode ser necessário pará-lo ou removê-lo. O comando docker ps lista todos os containers em execução, enquanto docker stop interrompe a execução de um container específico. Se você não precisar mais de um container, pode removê-lo com o comando docker rm. Esses comandos são úteis para controlar e manter seus containers de forma eficaz. Ao aprender a usar esses comandos, você estará no controle total do seu ambiente Docker, podendo iniciar, parar e remover containers conforme necessário para o seu projeto.</a:t>
            </a:r>
            <a:endParaRPr sz="2300">
              <a:solidFill>
                <a:schemeClr val="dk1"/>
              </a:solidFill>
              <a:latin typeface="Calibri"/>
              <a:ea typeface="Calibri"/>
              <a:cs typeface="Calibri"/>
              <a:sym typeface="Calibri"/>
            </a:endParaRPr>
          </a:p>
        </p:txBody>
      </p:sp>
      <p:sp>
        <p:nvSpPr>
          <p:cNvPr id="202" name="Google Shape;202;p22"/>
          <p:cNvSpPr txBox="1"/>
          <p:nvPr/>
        </p:nvSpPr>
        <p:spPr>
          <a:xfrm>
            <a:off x="870775" y="832100"/>
            <a:ext cx="8289900" cy="677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3800">
                <a:solidFill>
                  <a:schemeClr val="dk1"/>
                </a:solidFill>
                <a:latin typeface="Impact"/>
                <a:ea typeface="Impact"/>
                <a:cs typeface="Impact"/>
                <a:sym typeface="Impact"/>
              </a:rPr>
              <a:t>GERENCIANDO CONTAINERS</a:t>
            </a:r>
            <a:endParaRPr sz="3800">
              <a:solidFill>
                <a:schemeClr val="dk1"/>
              </a:solidFill>
              <a:latin typeface="Impact"/>
              <a:ea typeface="Impact"/>
              <a:cs typeface="Impact"/>
              <a:sym typeface="Impact"/>
            </a:endParaRPr>
          </a:p>
        </p:txBody>
      </p:sp>
      <p:sp>
        <p:nvSpPr>
          <p:cNvPr id="203" name="Google Shape;203;p22"/>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2"/>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205" name="Google Shape;205;p22"/>
          <p:cNvPicPr preferRelativeResize="0"/>
          <p:nvPr/>
        </p:nvPicPr>
        <p:blipFill rotWithShape="1">
          <a:blip r:embed="rId3">
            <a:alphaModFix amt="25000"/>
          </a:blip>
          <a:srcRect b="0" l="0" r="0" t="0"/>
          <a:stretch/>
        </p:blipFill>
        <p:spPr>
          <a:xfrm>
            <a:off x="4158056" y="10536641"/>
            <a:ext cx="1328538" cy="1328548"/>
          </a:xfrm>
          <a:prstGeom prst="rect">
            <a:avLst/>
          </a:prstGeom>
          <a:noFill/>
          <a:ln>
            <a:noFill/>
          </a:ln>
        </p:spPr>
      </p:pic>
      <p:sp>
        <p:nvSpPr>
          <p:cNvPr id="206" name="Google Shape;206;p22"/>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22"/>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8" name="Google Shape;208;p22"/>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209" name="Google Shape;209;p22"/>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pic>
        <p:nvPicPr>
          <p:cNvPr id="210" name="Google Shape;210;p22"/>
          <p:cNvPicPr preferRelativeResize="0"/>
          <p:nvPr/>
        </p:nvPicPr>
        <p:blipFill>
          <a:blip r:embed="rId4">
            <a:alphaModFix/>
          </a:blip>
          <a:stretch>
            <a:fillRect/>
          </a:stretch>
        </p:blipFill>
        <p:spPr>
          <a:xfrm>
            <a:off x="2390050" y="7171153"/>
            <a:ext cx="5160792" cy="32130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23"/>
          <p:cNvSpPr txBox="1"/>
          <p:nvPr/>
        </p:nvSpPr>
        <p:spPr>
          <a:xfrm>
            <a:off x="976952" y="7047559"/>
            <a:ext cx="7816500" cy="969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5700">
                <a:solidFill>
                  <a:schemeClr val="dk1"/>
                </a:solidFill>
                <a:latin typeface="Impact"/>
                <a:ea typeface="Impact"/>
                <a:cs typeface="Impact"/>
                <a:sym typeface="Impact"/>
              </a:rPr>
              <a:t>Usando Docker Compose</a:t>
            </a:r>
            <a:endParaRPr b="0" i="0" sz="5700" u="none" cap="none" strike="noStrike">
              <a:solidFill>
                <a:schemeClr val="dk1"/>
              </a:solidFill>
              <a:latin typeface="Impact"/>
              <a:ea typeface="Impact"/>
              <a:cs typeface="Impact"/>
              <a:sym typeface="Impact"/>
            </a:endParaRPr>
          </a:p>
        </p:txBody>
      </p:sp>
      <p:sp>
        <p:nvSpPr>
          <p:cNvPr id="217" name="Google Shape;217;p23"/>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a:t>
            </a:r>
            <a:r>
              <a:rPr lang="pt-BR" sz="28700">
                <a:solidFill>
                  <a:schemeClr val="dk1"/>
                </a:solidFill>
                <a:latin typeface="Impact"/>
                <a:ea typeface="Impact"/>
                <a:cs typeface="Impact"/>
                <a:sym typeface="Impact"/>
              </a:rPr>
              <a:t>5</a:t>
            </a:r>
            <a:endParaRPr b="0" i="0" sz="1400" u="none" cap="none" strike="noStrike">
              <a:solidFill>
                <a:schemeClr val="dk1"/>
              </a:solidFill>
              <a:latin typeface="Arial"/>
              <a:ea typeface="Arial"/>
              <a:cs typeface="Arial"/>
              <a:sym typeface="Arial"/>
            </a:endParaRPr>
          </a:p>
        </p:txBody>
      </p:sp>
      <p:sp>
        <p:nvSpPr>
          <p:cNvPr id="218" name="Google Shape;218;p23"/>
          <p:cNvSpPr/>
          <p:nvPr/>
        </p:nvSpPr>
        <p:spPr>
          <a:xfrm>
            <a:off x="976944" y="8776129"/>
            <a:ext cx="7731900" cy="106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23"/>
          <p:cNvSpPr txBox="1"/>
          <p:nvPr/>
        </p:nvSpPr>
        <p:spPr>
          <a:xfrm>
            <a:off x="870768" y="9340866"/>
            <a:ext cx="78165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pt-BR" sz="2400">
                <a:solidFill>
                  <a:schemeClr val="dk1"/>
                </a:solidFill>
                <a:latin typeface="Calibri"/>
                <a:ea typeface="Calibri"/>
                <a:cs typeface="Calibri"/>
                <a:sym typeface="Calibri"/>
              </a:rPr>
              <a:t>Vamos explorar o uso do Docker Compose, uma ferramenta poderosa para configurar e gerenciar aplicações multi-containers de forma simples e consistente.</a:t>
            </a:r>
            <a:endParaRPr b="0" i="0" sz="1400" u="none" cap="none" strike="noStrike">
              <a:solidFill>
                <a:schemeClr val="dk1"/>
              </a:solidFill>
              <a:latin typeface="Arial"/>
              <a:ea typeface="Arial"/>
              <a:cs typeface="Arial"/>
              <a:sym typeface="Arial"/>
            </a:endParaRPr>
          </a:p>
        </p:txBody>
      </p:sp>
      <p:sp>
        <p:nvSpPr>
          <p:cNvPr id="220" name="Google Shape;220;p23"/>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221" name="Google Shape;221;p23"/>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nvSpPr>
        <p:spPr>
          <a:xfrm>
            <a:off x="870843" y="2441503"/>
            <a:ext cx="7816500" cy="434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2300">
                <a:solidFill>
                  <a:schemeClr val="dk1"/>
                </a:solidFill>
                <a:latin typeface="Calibri"/>
                <a:ea typeface="Calibri"/>
                <a:cs typeface="Calibri"/>
                <a:sym typeface="Calibri"/>
              </a:rPr>
              <a:t>Com o Docker Compose, podemos definir a configuração de todos os nossos serviços em um arquivo chamado </a:t>
            </a:r>
            <a:r>
              <a:rPr b="1" lang="pt-BR" sz="2300">
                <a:solidFill>
                  <a:schemeClr val="dk1"/>
                </a:solidFill>
                <a:latin typeface="Calibri"/>
                <a:ea typeface="Calibri"/>
                <a:cs typeface="Calibri"/>
                <a:sym typeface="Calibri"/>
              </a:rPr>
              <a:t>docker-compose.yml</a:t>
            </a:r>
            <a:r>
              <a:rPr lang="pt-BR" sz="2300">
                <a:solidFill>
                  <a:schemeClr val="dk1"/>
                </a:solidFill>
                <a:latin typeface="Calibri"/>
                <a:ea typeface="Calibri"/>
                <a:cs typeface="Calibri"/>
                <a:sym typeface="Calibri"/>
              </a:rPr>
              <a:t>. Neste arquivo, especificamos detalhes como as imagens a serem usadas para cada serviço, as portas que devem ser expostas e quais containers dependem de outros. Ao executar o comando `</a:t>
            </a:r>
            <a:r>
              <a:rPr b="1" lang="pt-BR" sz="2300">
                <a:solidFill>
                  <a:schemeClr val="dk1"/>
                </a:solidFill>
                <a:latin typeface="Calibri"/>
                <a:ea typeface="Calibri"/>
                <a:cs typeface="Calibri"/>
                <a:sym typeface="Calibri"/>
              </a:rPr>
              <a:t>docker-compose up</a:t>
            </a:r>
            <a:r>
              <a:rPr lang="pt-BR" sz="2300">
                <a:solidFill>
                  <a:schemeClr val="dk1"/>
                </a:solidFill>
                <a:latin typeface="Calibri"/>
                <a:ea typeface="Calibri"/>
                <a:cs typeface="Calibri"/>
                <a:sym typeface="Calibri"/>
              </a:rPr>
              <a:t>`, o Docker Compose lê o arquivo de configuração e inicia todos os serviços definidos de forma automática e coordenada. Isso é útil para aplicações que exigem vários serviços trabalhando juntos, como uma aplicação web com um banco de dados. Com o Docker Compose, podemos orquestrar facilmente esses serviços e simplificar nosso processo de desenvolvimento e implantação.</a:t>
            </a:r>
            <a:endParaRPr sz="2300">
              <a:solidFill>
                <a:schemeClr val="dk1"/>
              </a:solidFill>
              <a:latin typeface="Calibri"/>
              <a:ea typeface="Calibri"/>
              <a:cs typeface="Calibri"/>
              <a:sym typeface="Calibri"/>
            </a:endParaRPr>
          </a:p>
        </p:txBody>
      </p:sp>
      <p:sp>
        <p:nvSpPr>
          <p:cNvPr id="227" name="Google Shape;227;p24"/>
          <p:cNvSpPr txBox="1"/>
          <p:nvPr/>
        </p:nvSpPr>
        <p:spPr>
          <a:xfrm>
            <a:off x="870775" y="832100"/>
            <a:ext cx="8289900" cy="692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3900">
                <a:solidFill>
                  <a:schemeClr val="dk1"/>
                </a:solidFill>
                <a:latin typeface="Impact"/>
                <a:ea typeface="Impact"/>
                <a:cs typeface="Impact"/>
                <a:sym typeface="Impact"/>
              </a:rPr>
              <a:t>USANDO DOCKER COMPOSE</a:t>
            </a:r>
            <a:endParaRPr sz="3900">
              <a:solidFill>
                <a:schemeClr val="dk1"/>
              </a:solidFill>
              <a:latin typeface="Impact"/>
              <a:ea typeface="Impact"/>
              <a:cs typeface="Impact"/>
              <a:sym typeface="Impact"/>
            </a:endParaRPr>
          </a:p>
        </p:txBody>
      </p:sp>
      <p:sp>
        <p:nvSpPr>
          <p:cNvPr id="228" name="Google Shape;228;p24"/>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24"/>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230" name="Google Shape;230;p24"/>
          <p:cNvPicPr preferRelativeResize="0"/>
          <p:nvPr/>
        </p:nvPicPr>
        <p:blipFill rotWithShape="1">
          <a:blip r:embed="rId3">
            <a:alphaModFix amt="25000"/>
          </a:blip>
          <a:srcRect b="0" l="0" r="0" t="0"/>
          <a:stretch/>
        </p:blipFill>
        <p:spPr>
          <a:xfrm>
            <a:off x="4158056" y="10536641"/>
            <a:ext cx="1328538" cy="1328548"/>
          </a:xfrm>
          <a:prstGeom prst="rect">
            <a:avLst/>
          </a:prstGeom>
          <a:noFill/>
          <a:ln>
            <a:noFill/>
          </a:ln>
        </p:spPr>
      </p:pic>
      <p:sp>
        <p:nvSpPr>
          <p:cNvPr id="231" name="Google Shape;231;p24"/>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24"/>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3" name="Google Shape;233;p24"/>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234" name="Google Shape;234;p2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pic>
        <p:nvPicPr>
          <p:cNvPr id="235" name="Google Shape;235;p24"/>
          <p:cNvPicPr preferRelativeResize="0"/>
          <p:nvPr/>
        </p:nvPicPr>
        <p:blipFill>
          <a:blip r:embed="rId4">
            <a:alphaModFix/>
          </a:blip>
          <a:stretch>
            <a:fillRect/>
          </a:stretch>
        </p:blipFill>
        <p:spPr>
          <a:xfrm>
            <a:off x="870849" y="6908425"/>
            <a:ext cx="2808000" cy="3373899"/>
          </a:xfrm>
          <a:prstGeom prst="rect">
            <a:avLst/>
          </a:prstGeom>
          <a:noFill/>
          <a:ln>
            <a:noFill/>
          </a:ln>
        </p:spPr>
      </p:pic>
      <p:pic>
        <p:nvPicPr>
          <p:cNvPr id="236" name="Google Shape;236;p24"/>
          <p:cNvPicPr preferRelativeResize="0"/>
          <p:nvPr/>
        </p:nvPicPr>
        <p:blipFill>
          <a:blip r:embed="rId5">
            <a:alphaModFix/>
          </a:blip>
          <a:stretch>
            <a:fillRect/>
          </a:stretch>
        </p:blipFill>
        <p:spPr>
          <a:xfrm>
            <a:off x="3857350" y="7839380"/>
            <a:ext cx="5083789" cy="151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5"/>
          <p:cNvSpPr txBox="1"/>
          <p:nvPr/>
        </p:nvSpPr>
        <p:spPr>
          <a:xfrm>
            <a:off x="892352" y="6470484"/>
            <a:ext cx="7816500" cy="1908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5900">
                <a:solidFill>
                  <a:schemeClr val="dk1"/>
                </a:solidFill>
                <a:latin typeface="Impact"/>
                <a:ea typeface="Impact"/>
                <a:cs typeface="Impact"/>
                <a:sym typeface="Impact"/>
              </a:rPr>
              <a:t>Melhorando o Workflow de Desenvolvimento</a:t>
            </a:r>
            <a:endParaRPr b="0" i="0" sz="5900" u="none" cap="none" strike="noStrike">
              <a:solidFill>
                <a:schemeClr val="dk1"/>
              </a:solidFill>
              <a:latin typeface="Impact"/>
              <a:ea typeface="Impact"/>
              <a:cs typeface="Impact"/>
              <a:sym typeface="Impact"/>
            </a:endParaRPr>
          </a:p>
        </p:txBody>
      </p:sp>
      <p:sp>
        <p:nvSpPr>
          <p:cNvPr id="243" name="Google Shape;243;p2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a:t>
            </a:r>
            <a:r>
              <a:rPr lang="pt-BR" sz="28700">
                <a:solidFill>
                  <a:schemeClr val="dk1"/>
                </a:solidFill>
                <a:latin typeface="Impact"/>
                <a:ea typeface="Impact"/>
                <a:cs typeface="Impact"/>
                <a:sym typeface="Impact"/>
              </a:rPr>
              <a:t>6</a:t>
            </a:r>
            <a:endParaRPr b="0" i="0" sz="1400" u="none" cap="none" strike="noStrike">
              <a:solidFill>
                <a:schemeClr val="dk1"/>
              </a:solidFill>
              <a:latin typeface="Arial"/>
              <a:ea typeface="Arial"/>
              <a:cs typeface="Arial"/>
              <a:sym typeface="Arial"/>
            </a:endParaRPr>
          </a:p>
        </p:txBody>
      </p:sp>
      <p:sp>
        <p:nvSpPr>
          <p:cNvPr id="244" name="Google Shape;244;p25"/>
          <p:cNvSpPr/>
          <p:nvPr/>
        </p:nvSpPr>
        <p:spPr>
          <a:xfrm>
            <a:off x="976944" y="8776129"/>
            <a:ext cx="7731900" cy="106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25"/>
          <p:cNvSpPr txBox="1"/>
          <p:nvPr/>
        </p:nvSpPr>
        <p:spPr>
          <a:xfrm>
            <a:off x="870768" y="9340866"/>
            <a:ext cx="7816500" cy="831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2400">
                <a:solidFill>
                  <a:schemeClr val="dk1"/>
                </a:solidFill>
                <a:latin typeface="Calibri"/>
                <a:ea typeface="Calibri"/>
                <a:cs typeface="Calibri"/>
                <a:sym typeface="Calibri"/>
              </a:rPr>
              <a:t>Vamos explorar como melhorar nosso fluxo de trabalho de desenvolvimento utilizando volumes do Docker.</a:t>
            </a:r>
            <a:endParaRPr sz="2400">
              <a:solidFill>
                <a:schemeClr val="dk1"/>
              </a:solidFill>
              <a:latin typeface="Calibri"/>
              <a:ea typeface="Calibri"/>
              <a:cs typeface="Calibri"/>
              <a:sym typeface="Calibri"/>
            </a:endParaRPr>
          </a:p>
        </p:txBody>
      </p:sp>
      <p:sp>
        <p:nvSpPr>
          <p:cNvPr id="246" name="Google Shape;246;p25"/>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247" name="Google Shape;247;p2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nvSpPr>
        <p:spPr>
          <a:xfrm>
            <a:off x="870843" y="2441503"/>
            <a:ext cx="7816500" cy="5402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2300">
                <a:solidFill>
                  <a:schemeClr val="dk1"/>
                </a:solidFill>
                <a:latin typeface="Calibri"/>
                <a:ea typeface="Calibri"/>
                <a:cs typeface="Calibri"/>
                <a:sym typeface="Calibri"/>
              </a:rPr>
              <a:t>vamos aprender como melhorar nosso processo de desenvolvimento usando volumes do Docker. Os volumes são como pontes que conectam nosso código local ao container Docker em tempo real. Ao mapear nossos arquivos locais para dentro do container, podemos fazer alterações no código-fonte e ver essas mudanças refletidas imediatamente na aplicação em execução dentro do container. Isso nos permite iterar rapidamente no desenvolvimento sem a necessidade de reconstruir o contêiner a cada alteração. Além disso, os volumes mantêm nossos dados persistentes, mesmo após a remoção do container. Isso é útil para o desenvolvimento de bancos de dados ou aplicações que requerem armazenamento de dados. Compreender como usar volumes do Docker melhora significativamente nosso fluxo de trabalho de desenvolvimento, tornando-o mais ágil e eficiente.</a:t>
            </a:r>
            <a:endParaRPr sz="2300">
              <a:solidFill>
                <a:schemeClr val="dk1"/>
              </a:solidFill>
              <a:latin typeface="Calibri"/>
              <a:ea typeface="Calibri"/>
              <a:cs typeface="Calibri"/>
              <a:sym typeface="Calibri"/>
            </a:endParaRPr>
          </a:p>
        </p:txBody>
      </p:sp>
      <p:sp>
        <p:nvSpPr>
          <p:cNvPr id="253" name="Google Shape;253;p26"/>
          <p:cNvSpPr txBox="1"/>
          <p:nvPr/>
        </p:nvSpPr>
        <p:spPr>
          <a:xfrm>
            <a:off x="870775" y="832100"/>
            <a:ext cx="82899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2400">
                <a:solidFill>
                  <a:schemeClr val="dk1"/>
                </a:solidFill>
                <a:latin typeface="Impact"/>
                <a:ea typeface="Impact"/>
                <a:cs typeface="Impact"/>
                <a:sym typeface="Impact"/>
              </a:rPr>
              <a:t>MELHORANDO O WORKFLOW DE DESENVOLVIMENTO</a:t>
            </a:r>
            <a:endParaRPr sz="2400">
              <a:solidFill>
                <a:schemeClr val="dk1"/>
              </a:solidFill>
              <a:latin typeface="Impact"/>
              <a:ea typeface="Impact"/>
              <a:cs typeface="Impact"/>
              <a:sym typeface="Impact"/>
            </a:endParaRPr>
          </a:p>
        </p:txBody>
      </p:sp>
      <p:sp>
        <p:nvSpPr>
          <p:cNvPr id="254" name="Google Shape;254;p26"/>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26"/>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256" name="Google Shape;256;p26"/>
          <p:cNvPicPr preferRelativeResize="0"/>
          <p:nvPr/>
        </p:nvPicPr>
        <p:blipFill rotWithShape="1">
          <a:blip r:embed="rId3">
            <a:alphaModFix amt="25000"/>
          </a:blip>
          <a:srcRect b="0" l="0" r="0" t="0"/>
          <a:stretch/>
        </p:blipFill>
        <p:spPr>
          <a:xfrm>
            <a:off x="4158056" y="10536641"/>
            <a:ext cx="1328538" cy="1328548"/>
          </a:xfrm>
          <a:prstGeom prst="rect">
            <a:avLst/>
          </a:prstGeom>
          <a:noFill/>
          <a:ln>
            <a:noFill/>
          </a:ln>
        </p:spPr>
      </p:pic>
      <p:sp>
        <p:nvSpPr>
          <p:cNvPr id="257" name="Google Shape;257;p26"/>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9" name="Google Shape;259;p26"/>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260" name="Google Shape;260;p2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pic>
        <p:nvPicPr>
          <p:cNvPr id="261" name="Google Shape;261;p26"/>
          <p:cNvPicPr preferRelativeResize="0"/>
          <p:nvPr/>
        </p:nvPicPr>
        <p:blipFill>
          <a:blip r:embed="rId4">
            <a:alphaModFix/>
          </a:blip>
          <a:stretch>
            <a:fillRect/>
          </a:stretch>
        </p:blipFill>
        <p:spPr>
          <a:xfrm>
            <a:off x="3395325" y="7844201"/>
            <a:ext cx="2767550" cy="271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nvSpPr>
        <p:spPr>
          <a:xfrm>
            <a:off x="870768" y="2822078"/>
            <a:ext cx="78165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pt-BR" sz="2400" u="none" cap="none" strike="noStrike">
                <a:solidFill>
                  <a:schemeClr val="dk1"/>
                </a:solidFill>
                <a:latin typeface="Calibri"/>
                <a:ea typeface="Calibri"/>
                <a:cs typeface="Calibri"/>
                <a:sym typeface="Calibri"/>
              </a:rPr>
              <a:t>Esse Ebook foi gerado com ferramentas de IA, e diagramado por humano.</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pt-BR" sz="4400" u="none" cap="none" strike="noStrike">
                <a:solidFill>
                  <a:schemeClr val="dk1"/>
                </a:solidFill>
                <a:latin typeface="Calibri"/>
                <a:ea typeface="Calibri"/>
                <a:cs typeface="Calibri"/>
                <a:sym typeface="Calibri"/>
              </a:rPr>
              <a:t>.</a:t>
            </a:r>
            <a:br>
              <a:rPr b="0" i="0" lang="pt-BR" sz="2400" u="none" cap="none" strike="noStrike">
                <a:solidFill>
                  <a:schemeClr val="dk1"/>
                </a:solidFill>
                <a:latin typeface="Calibri"/>
                <a:ea typeface="Calibri"/>
                <a:cs typeface="Calibri"/>
                <a:sym typeface="Calibri"/>
              </a:rPr>
            </a:br>
            <a:r>
              <a:rPr b="0" i="0" lang="pt-BR" sz="2400" u="none" cap="none" strike="noStrike">
                <a:solidFill>
                  <a:schemeClr val="dk1"/>
                </a:solidFill>
                <a:latin typeface="Calibri"/>
                <a:ea typeface="Calibri"/>
                <a:cs typeface="Calibri"/>
                <a:sym typeface="Calibri"/>
              </a:rPr>
              <a:t>Esse foi meu </a:t>
            </a:r>
            <a:r>
              <a:rPr lang="pt-BR" sz="2400">
                <a:solidFill>
                  <a:schemeClr val="dk1"/>
                </a:solidFill>
                <a:latin typeface="Calibri"/>
                <a:ea typeface="Calibri"/>
                <a:cs typeface="Calibri"/>
                <a:sym typeface="Calibri"/>
              </a:rPr>
              <a:t>segund</a:t>
            </a:r>
            <a:r>
              <a:rPr b="0" i="0" lang="pt-BR" sz="2400" u="none" cap="none" strike="noStrike">
                <a:solidFill>
                  <a:schemeClr val="dk1"/>
                </a:solidFill>
                <a:latin typeface="Calibri"/>
                <a:ea typeface="Calibri"/>
                <a:cs typeface="Calibri"/>
                <a:sym typeface="Calibri"/>
              </a:rPr>
              <a:t>o ebook, espero ter contribuir na sua caminhada pelo mundo d</a:t>
            </a:r>
            <a:r>
              <a:rPr lang="pt-BR" sz="2400">
                <a:solidFill>
                  <a:schemeClr val="dk1"/>
                </a:solidFill>
                <a:latin typeface="Calibri"/>
                <a:ea typeface="Calibri"/>
                <a:cs typeface="Calibri"/>
                <a:sym typeface="Calibri"/>
              </a:rPr>
              <a:t>a</a:t>
            </a:r>
            <a:r>
              <a:rPr b="0" i="0" lang="pt-BR" sz="2400" u="none" cap="none" strike="noStrike">
                <a:solidFill>
                  <a:schemeClr val="dk1"/>
                </a:solidFill>
                <a:latin typeface="Calibri"/>
                <a:ea typeface="Calibri"/>
                <a:cs typeface="Calibri"/>
                <a:sym typeface="Calibri"/>
              </a:rPr>
              <a:t> </a:t>
            </a:r>
            <a:r>
              <a:rPr lang="pt-BR" sz="2400">
                <a:solidFill>
                  <a:schemeClr val="dk1"/>
                </a:solidFill>
                <a:latin typeface="Calibri"/>
                <a:ea typeface="Calibri"/>
                <a:cs typeface="Calibri"/>
                <a:sym typeface="Calibri"/>
              </a:rPr>
              <a:t>containerização</a:t>
            </a:r>
            <a:r>
              <a:rPr lang="pt-BR" sz="2400">
                <a:solidFill>
                  <a:schemeClr val="dk1"/>
                </a:solidFill>
                <a:latin typeface="Calibri"/>
                <a:ea typeface="Calibri"/>
                <a:cs typeface="Calibri"/>
                <a:sym typeface="Calibri"/>
              </a:rPr>
              <a:t> de aplicações.</a:t>
            </a:r>
            <a:endParaRPr sz="2400">
              <a:solidFill>
                <a:schemeClr val="dk1"/>
              </a:solidFill>
              <a:latin typeface="Calibri"/>
              <a:ea typeface="Calibri"/>
              <a:cs typeface="Calibri"/>
              <a:sym typeface="Calibri"/>
            </a:endParaRPr>
          </a:p>
        </p:txBody>
      </p:sp>
      <p:sp>
        <p:nvSpPr>
          <p:cNvPr id="267" name="Google Shape;267;p27"/>
          <p:cNvSpPr txBox="1"/>
          <p:nvPr/>
        </p:nvSpPr>
        <p:spPr>
          <a:xfrm>
            <a:off x="754463" y="797606"/>
            <a:ext cx="8302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pt-BR" sz="4000" u="none" cap="none" strike="noStrike">
                <a:solidFill>
                  <a:schemeClr val="dk1"/>
                </a:solidFill>
                <a:latin typeface="Impact"/>
                <a:ea typeface="Impact"/>
                <a:cs typeface="Impact"/>
                <a:sym typeface="Impact"/>
              </a:rPr>
              <a:t>OBRIGADO POR LER ATÉ AQUI</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2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270" name="Google Shape;270;p27"/>
          <p:cNvPicPr preferRelativeResize="0"/>
          <p:nvPr/>
        </p:nvPicPr>
        <p:blipFill rotWithShape="1">
          <a:blip r:embed="rId3">
            <a:alphaModFix/>
          </a:blip>
          <a:srcRect b="0" l="0" r="0" t="0"/>
          <a:stretch/>
        </p:blipFill>
        <p:spPr>
          <a:xfrm>
            <a:off x="997620" y="8092106"/>
            <a:ext cx="7816500" cy="2299800"/>
          </a:xfrm>
          <a:prstGeom prst="roundRect">
            <a:avLst>
              <a:gd fmla="val 8384" name="adj"/>
            </a:avLst>
          </a:prstGeom>
          <a:noFill/>
          <a:ln>
            <a:noFill/>
          </a:ln>
        </p:spPr>
      </p:pic>
      <p:sp>
        <p:nvSpPr>
          <p:cNvPr id="271" name="Google Shape;271;p27"/>
          <p:cNvSpPr/>
          <p:nvPr/>
        </p:nvSpPr>
        <p:spPr>
          <a:xfrm>
            <a:off x="870768" y="7097501"/>
            <a:ext cx="7563000" cy="646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pt-BR" sz="1800" u="sng" cap="none" strike="noStrike">
                <a:solidFill>
                  <a:schemeClr val="hlink"/>
                </a:solidFill>
                <a:latin typeface="Calibri"/>
                <a:ea typeface="Calibri"/>
                <a:cs typeface="Calibri"/>
                <a:sym typeface="Calibri"/>
                <a:hlinkClick r:id="rId4"/>
              </a:rPr>
              <a:t>https://github.com/NatanCarFF</a:t>
            </a:r>
            <a:endParaRPr b="1" i="0" sz="1800" u="none" cap="none" strike="noStrike">
              <a:solidFill>
                <a:schemeClr val="lt1"/>
              </a:solidFill>
              <a:latin typeface="Calibri"/>
              <a:ea typeface="Calibri"/>
              <a:cs typeface="Calibri"/>
              <a:sym typeface="Calibri"/>
            </a:endParaRPr>
          </a:p>
        </p:txBody>
      </p:sp>
      <p:pic>
        <p:nvPicPr>
          <p:cNvPr id="272" name="Google Shape;272;p27"/>
          <p:cNvPicPr preferRelativeResize="0"/>
          <p:nvPr/>
        </p:nvPicPr>
        <p:blipFill rotWithShape="1">
          <a:blip r:embed="rId5">
            <a:alphaModFix/>
          </a:blip>
          <a:srcRect b="0" l="0" r="0" t="0"/>
          <a:stretch/>
        </p:blipFill>
        <p:spPr>
          <a:xfrm>
            <a:off x="3813953" y="5587726"/>
            <a:ext cx="1676570" cy="1676570"/>
          </a:xfrm>
          <a:prstGeom prst="rect">
            <a:avLst/>
          </a:prstGeom>
          <a:noFill/>
          <a:ln>
            <a:noFill/>
          </a:ln>
        </p:spPr>
      </p:pic>
      <p:pic>
        <p:nvPicPr>
          <p:cNvPr id="273" name="Google Shape;273;p27"/>
          <p:cNvPicPr preferRelativeResize="0"/>
          <p:nvPr/>
        </p:nvPicPr>
        <p:blipFill rotWithShape="1">
          <a:blip r:embed="rId6">
            <a:alphaModFix/>
          </a:blip>
          <a:srcRect b="0" l="0" r="0" t="0"/>
          <a:stretch/>
        </p:blipFill>
        <p:spPr>
          <a:xfrm>
            <a:off x="1203650" y="8870525"/>
            <a:ext cx="1267125" cy="1267125"/>
          </a:xfrm>
          <a:prstGeom prst="rect">
            <a:avLst/>
          </a:prstGeom>
          <a:noFill/>
          <a:ln>
            <a:noFill/>
          </a:ln>
        </p:spPr>
      </p:pic>
      <p:sp>
        <p:nvSpPr>
          <p:cNvPr id="274" name="Google Shape;274;p27"/>
          <p:cNvSpPr txBox="1"/>
          <p:nvPr/>
        </p:nvSpPr>
        <p:spPr>
          <a:xfrm>
            <a:off x="2661400" y="8870525"/>
            <a:ext cx="1747200" cy="338700"/>
          </a:xfrm>
          <a:prstGeom prst="rect">
            <a:avLst/>
          </a:prstGeom>
          <a:solidFill>
            <a:srgbClr val="0A0E1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chemeClr val="lt1"/>
                </a:solidFill>
                <a:latin typeface="Calibri"/>
                <a:ea typeface="Calibri"/>
                <a:cs typeface="Calibri"/>
                <a:sym typeface="Calibri"/>
              </a:rPr>
              <a:t>Natanael Carvalho</a:t>
            </a:r>
            <a:endParaRPr b="1" i="0" sz="600" u="none" cap="none" strike="noStrike">
              <a:solidFill>
                <a:schemeClr val="lt1"/>
              </a:solidFill>
              <a:latin typeface="Arial"/>
              <a:ea typeface="Arial"/>
              <a:cs typeface="Arial"/>
              <a:sym typeface="Arial"/>
            </a:endParaRPr>
          </a:p>
        </p:txBody>
      </p:sp>
      <p:sp>
        <p:nvSpPr>
          <p:cNvPr id="275" name="Google Shape;275;p2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870768" y="2999059"/>
            <a:ext cx="7816500" cy="489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2400">
                <a:solidFill>
                  <a:schemeClr val="dk1"/>
                </a:solidFill>
                <a:latin typeface="Calibri"/>
                <a:ea typeface="Calibri"/>
                <a:cs typeface="Calibri"/>
                <a:sym typeface="Calibri"/>
              </a:rPr>
              <a:t>No cenário atual de desenvolvimento de software, a necessidade de ambientes consistentes e de fácil replicação é maior do que nunca. Docker surge como uma ferramenta essencial, permitindo que desenvolvedores </a:t>
            </a:r>
            <a:r>
              <a:rPr lang="pt-BR" sz="2400">
                <a:solidFill>
                  <a:schemeClr val="dk1"/>
                </a:solidFill>
                <a:latin typeface="Calibri"/>
                <a:ea typeface="Calibri"/>
                <a:cs typeface="Calibri"/>
                <a:sym typeface="Calibri"/>
              </a:rPr>
              <a:t>empacotem</a:t>
            </a:r>
            <a:r>
              <a:rPr lang="pt-BR" sz="2400">
                <a:solidFill>
                  <a:schemeClr val="dk1"/>
                </a:solidFill>
                <a:latin typeface="Calibri"/>
                <a:ea typeface="Calibri"/>
                <a:cs typeface="Calibri"/>
                <a:sym typeface="Calibri"/>
              </a:rPr>
              <a:t> suas aplicações e todas as suas dependências em </a:t>
            </a:r>
            <a:r>
              <a:rPr lang="pt-BR" sz="2400">
                <a:solidFill>
                  <a:schemeClr val="dk1"/>
                </a:solidFill>
                <a:latin typeface="Calibri"/>
                <a:ea typeface="Calibri"/>
                <a:cs typeface="Calibri"/>
                <a:sym typeface="Calibri"/>
              </a:rPr>
              <a:t>containers</a:t>
            </a:r>
            <a:r>
              <a:rPr lang="pt-BR" sz="2400">
                <a:solidFill>
                  <a:schemeClr val="dk1"/>
                </a:solidFill>
                <a:latin typeface="Calibri"/>
                <a:ea typeface="Calibri"/>
                <a:cs typeface="Calibri"/>
                <a:sym typeface="Calibri"/>
              </a:rPr>
              <a:t> leves e portáteis. Esta tecnologia não apenas garante que o software funcione da mesma forma em diferentes ambientes, mas também simplifica a gestão de ambientes de desenvolvimento, testes e produção. Neste guia, vamos explorar os conceitos fundamentais de Docker e fornecer um passo a passo prático para iniciantes, capacitando você a dominar a </a:t>
            </a:r>
            <a:r>
              <a:rPr lang="pt-BR" sz="2400">
                <a:solidFill>
                  <a:schemeClr val="dk1"/>
                </a:solidFill>
                <a:latin typeface="Calibri"/>
                <a:ea typeface="Calibri"/>
                <a:cs typeface="Calibri"/>
                <a:sym typeface="Calibri"/>
              </a:rPr>
              <a:t>conteinerização</a:t>
            </a:r>
            <a:r>
              <a:rPr lang="pt-BR" sz="2400">
                <a:solidFill>
                  <a:schemeClr val="dk1"/>
                </a:solidFill>
                <a:latin typeface="Calibri"/>
                <a:ea typeface="Calibri"/>
                <a:cs typeface="Calibri"/>
                <a:sym typeface="Calibri"/>
              </a:rPr>
              <a:t> de aplicações e a transformar seu fluxo de trabalho de desenvolvimento.</a:t>
            </a:r>
            <a:endParaRPr b="0" i="0" sz="2400" u="none" cap="none" strike="noStrike">
              <a:solidFill>
                <a:schemeClr val="dk1"/>
              </a:solidFill>
              <a:latin typeface="Calibri"/>
              <a:ea typeface="Calibri"/>
              <a:cs typeface="Calibri"/>
              <a:sym typeface="Calibri"/>
            </a:endParaRPr>
          </a:p>
        </p:txBody>
      </p:sp>
      <p:sp>
        <p:nvSpPr>
          <p:cNvPr id="106" name="Google Shape;106;p14"/>
          <p:cNvSpPr txBox="1"/>
          <p:nvPr/>
        </p:nvSpPr>
        <p:spPr>
          <a:xfrm>
            <a:off x="870785" y="801681"/>
            <a:ext cx="78165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pt-BR" sz="4000" u="none" cap="none" strike="noStrike">
                <a:solidFill>
                  <a:schemeClr val="dk1"/>
                </a:solidFill>
                <a:latin typeface="Impact"/>
                <a:ea typeface="Impact"/>
                <a:cs typeface="Impact"/>
                <a:sym typeface="Impact"/>
              </a:rPr>
              <a:t>INTRODUÇÃO</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870768" y="1961917"/>
            <a:ext cx="78165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pt-BR" sz="3200" u="none" cap="none" strike="noStrike">
                <a:solidFill>
                  <a:schemeClr val="dk1"/>
                </a:solidFill>
                <a:latin typeface="Calibri"/>
                <a:ea typeface="Calibri"/>
                <a:cs typeface="Calibri"/>
                <a:sym typeface="Calibri"/>
              </a:rPr>
              <a:t>Comece sua Jornada no </a:t>
            </a:r>
            <a:r>
              <a:rPr lang="pt-BR" sz="3200">
                <a:solidFill>
                  <a:schemeClr val="dk1"/>
                </a:solidFill>
                <a:latin typeface="Calibri"/>
                <a:ea typeface="Calibri"/>
                <a:cs typeface="Calibri"/>
                <a:sym typeface="Calibri"/>
              </a:rPr>
              <a:t>Docker</a:t>
            </a:r>
            <a:r>
              <a:rPr b="0" i="0" lang="pt-BR"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1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
        <p:nvSpPr>
          <p:cNvPr id="110" name="Google Shape;110;p1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111" name="Google Shape;111;p14"/>
          <p:cNvPicPr preferRelativeResize="0"/>
          <p:nvPr/>
        </p:nvPicPr>
        <p:blipFill rotWithShape="1">
          <a:blip r:embed="rId3">
            <a:alphaModFix/>
          </a:blip>
          <a:srcRect b="0" l="0" r="0" t="0"/>
          <a:stretch/>
        </p:blipFill>
        <p:spPr>
          <a:xfrm>
            <a:off x="2263514" y="7332611"/>
            <a:ext cx="5074176" cy="5074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15"/>
          <p:cNvSpPr txBox="1"/>
          <p:nvPr/>
        </p:nvSpPr>
        <p:spPr>
          <a:xfrm>
            <a:off x="892277" y="6004859"/>
            <a:ext cx="7816500" cy="255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8000">
                <a:solidFill>
                  <a:schemeClr val="dk1"/>
                </a:solidFill>
                <a:latin typeface="Impact"/>
                <a:ea typeface="Impact"/>
                <a:cs typeface="Impact"/>
                <a:sym typeface="Impact"/>
              </a:rPr>
              <a:t>Conceitos Fundamentais</a:t>
            </a:r>
            <a:endParaRPr b="0" i="0" sz="8000" u="none" cap="none" strike="noStrike">
              <a:solidFill>
                <a:schemeClr val="dk1"/>
              </a:solidFill>
              <a:latin typeface="Impact"/>
              <a:ea typeface="Impact"/>
              <a:cs typeface="Impact"/>
              <a:sym typeface="Impact"/>
            </a:endParaRPr>
          </a:p>
        </p:txBody>
      </p:sp>
      <p:sp>
        <p:nvSpPr>
          <p:cNvPr id="118" name="Google Shape;118;p1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01</a:t>
            </a:r>
            <a:endParaRPr b="0" i="0" sz="1400" u="none" cap="none" strike="noStrike">
              <a:solidFill>
                <a:schemeClr val="dk1"/>
              </a:solidFill>
              <a:latin typeface="Arial"/>
              <a:ea typeface="Arial"/>
              <a:cs typeface="Arial"/>
              <a:sym typeface="Arial"/>
            </a:endParaRPr>
          </a:p>
        </p:txBody>
      </p:sp>
      <p:sp>
        <p:nvSpPr>
          <p:cNvPr id="119" name="Google Shape;119;p15"/>
          <p:cNvSpPr/>
          <p:nvPr/>
        </p:nvSpPr>
        <p:spPr>
          <a:xfrm>
            <a:off x="976944" y="8776129"/>
            <a:ext cx="7731978" cy="106262"/>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pt-BR" sz="2400">
                <a:solidFill>
                  <a:schemeClr val="dk1"/>
                </a:solidFill>
                <a:latin typeface="Calibri"/>
                <a:ea typeface="Calibri"/>
                <a:cs typeface="Calibri"/>
                <a:sym typeface="Calibri"/>
              </a:rPr>
              <a:t>Vamos explorar os conceitos fundamentais do Docker, essenciais para qualquer desenvolvedor que deseje compreender a </a:t>
            </a:r>
            <a:r>
              <a:rPr lang="pt-BR" sz="2400">
                <a:solidFill>
                  <a:schemeClr val="dk1"/>
                </a:solidFill>
                <a:latin typeface="Calibri"/>
                <a:ea typeface="Calibri"/>
                <a:cs typeface="Calibri"/>
                <a:sym typeface="Calibri"/>
              </a:rPr>
              <a:t>containerização</a:t>
            </a:r>
            <a:r>
              <a:rPr lang="pt-BR" sz="2400">
                <a:solidFill>
                  <a:schemeClr val="dk1"/>
                </a:solidFill>
                <a:latin typeface="Calibri"/>
                <a:ea typeface="Calibri"/>
                <a:cs typeface="Calibri"/>
                <a:sym typeface="Calibri"/>
              </a:rPr>
              <a:t> de aplicações. Aqui, abordaremos o que são imagens e containers no contexto do Docker. </a:t>
            </a:r>
            <a:endParaRPr b="0" i="0" sz="1400" u="none" cap="none" strike="noStrike">
              <a:solidFill>
                <a:schemeClr val="dk1"/>
              </a:solidFill>
              <a:latin typeface="Arial"/>
              <a:ea typeface="Arial"/>
              <a:cs typeface="Arial"/>
              <a:sym typeface="Arial"/>
            </a:endParaRPr>
          </a:p>
        </p:txBody>
      </p:sp>
      <p:sp>
        <p:nvSpPr>
          <p:cNvPr id="121" name="Google Shape;121;p1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122" name="Google Shape;122;p1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nvSpPr>
        <p:spPr>
          <a:xfrm>
            <a:off x="870768" y="2822078"/>
            <a:ext cx="7816500" cy="6741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pt-BR" sz="2400">
                <a:solidFill>
                  <a:schemeClr val="dk1"/>
                </a:solidFill>
                <a:latin typeface="Calibri"/>
                <a:ea typeface="Calibri"/>
                <a:cs typeface="Calibri"/>
                <a:sym typeface="Calibri"/>
              </a:rPr>
              <a:t>Imagens e Containers</a:t>
            </a:r>
            <a:r>
              <a:rPr lang="pt-BR" sz="2400">
                <a:solidFill>
                  <a:schemeClr val="dk1"/>
                </a:solidFill>
                <a:latin typeface="Calibri"/>
                <a:ea typeface="Calibri"/>
                <a:cs typeface="Calibri"/>
                <a:sym typeface="Calibri"/>
              </a:rPr>
              <a:t>: No Docker, uma imagem é como um modelo pré-fabricado que contém todas as instruções e dependências necessárias para executar uma aplicação. Ela pode ser comparada a uma receita de bolo, onde todos os ingredientes e passos estão listados. Já um container é uma instância em execução dessa imagem, como o bolo que resulta da aplicação da receita.</a:t>
            </a:r>
            <a:endParaRPr sz="2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pt-BR" sz="2400">
                <a:solidFill>
                  <a:schemeClr val="dk1"/>
                </a:solidFill>
                <a:latin typeface="Calibri"/>
                <a:ea typeface="Calibri"/>
                <a:cs typeface="Calibri"/>
                <a:sym typeface="Calibri"/>
              </a:rPr>
              <a:t>Dockerfile</a:t>
            </a:r>
            <a:r>
              <a:rPr lang="pt-BR" sz="2400">
                <a:solidFill>
                  <a:schemeClr val="dk1"/>
                </a:solidFill>
                <a:latin typeface="Calibri"/>
                <a:ea typeface="Calibri"/>
                <a:cs typeface="Calibri"/>
                <a:sym typeface="Calibri"/>
              </a:rPr>
              <a:t>: É um arquivo de configuração que contém as instruções necessárias para construir uma imagem Docker. É como uma lista de passos para preparar o bolo, indicando quais ingredientes usar e em que ordem. No Dockerfile, especificamos coisas como a imagem base que queremos usar, as dependências que precisamos instalar e como iniciar nossa aplicação. Esses conceitos fundamentais são essenciais para entender como o Docker funciona e como podemos criar e gerenciar nossas próprias imagens e containers.</a:t>
            </a:r>
            <a:endParaRPr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sz="2400">
              <a:solidFill>
                <a:schemeClr val="dk1"/>
              </a:solidFill>
              <a:latin typeface="Calibri"/>
              <a:ea typeface="Calibri"/>
              <a:cs typeface="Calibri"/>
              <a:sym typeface="Calibri"/>
            </a:endParaRPr>
          </a:p>
        </p:txBody>
      </p:sp>
      <p:sp>
        <p:nvSpPr>
          <p:cNvPr id="128" name="Google Shape;128;p16"/>
          <p:cNvSpPr txBox="1"/>
          <p:nvPr/>
        </p:nvSpPr>
        <p:spPr>
          <a:xfrm>
            <a:off x="870775" y="832100"/>
            <a:ext cx="8289900" cy="585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3200">
                <a:solidFill>
                  <a:schemeClr val="dk1"/>
                </a:solidFill>
                <a:latin typeface="Impact"/>
                <a:ea typeface="Impact"/>
                <a:cs typeface="Impact"/>
                <a:sym typeface="Impact"/>
              </a:rPr>
              <a:t>CONCEITOS FUNDAMENTAIS</a:t>
            </a:r>
            <a:endParaRPr sz="3200">
              <a:solidFill>
                <a:schemeClr val="dk1"/>
              </a:solidFill>
              <a:latin typeface="Impact"/>
              <a:ea typeface="Impact"/>
              <a:cs typeface="Impact"/>
              <a:sym typeface="Impact"/>
            </a:endParaRPr>
          </a:p>
        </p:txBody>
      </p:sp>
      <p:sp>
        <p:nvSpPr>
          <p:cNvPr id="129" name="Google Shape;129;p16"/>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131" name="Google Shape;131;p16"/>
          <p:cNvPicPr preferRelativeResize="0"/>
          <p:nvPr/>
        </p:nvPicPr>
        <p:blipFill rotWithShape="1">
          <a:blip r:embed="rId3">
            <a:alphaModFix amt="25000"/>
          </a:blip>
          <a:srcRect b="0" l="0" r="0" t="0"/>
          <a:stretch/>
        </p:blipFill>
        <p:spPr>
          <a:xfrm>
            <a:off x="4136331" y="10309966"/>
            <a:ext cx="1328538" cy="1328548"/>
          </a:xfrm>
          <a:prstGeom prst="rect">
            <a:avLst/>
          </a:prstGeom>
          <a:noFill/>
          <a:ln>
            <a:noFill/>
          </a:ln>
        </p:spPr>
      </p:pic>
      <p:sp>
        <p:nvSpPr>
          <p:cNvPr id="132" name="Google Shape;132;p16"/>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6"/>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4" name="Google Shape;134;p16"/>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135" name="Google Shape;135;p1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7"/>
          <p:cNvSpPr txBox="1"/>
          <p:nvPr/>
        </p:nvSpPr>
        <p:spPr>
          <a:xfrm>
            <a:off x="934652" y="6070284"/>
            <a:ext cx="78165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7000">
                <a:solidFill>
                  <a:schemeClr val="dk1"/>
                </a:solidFill>
                <a:latin typeface="Impact"/>
                <a:ea typeface="Impact"/>
                <a:cs typeface="Impact"/>
                <a:sym typeface="Impact"/>
              </a:rPr>
              <a:t>Criando sua Primeira Imagem Docker</a:t>
            </a:r>
            <a:endParaRPr b="0" i="0" sz="7000" u="none" cap="none" strike="noStrike">
              <a:solidFill>
                <a:schemeClr val="dk1"/>
              </a:solidFill>
              <a:latin typeface="Impact"/>
              <a:ea typeface="Impact"/>
              <a:cs typeface="Impact"/>
              <a:sym typeface="Impact"/>
            </a:endParaRPr>
          </a:p>
        </p:txBody>
      </p:sp>
      <p:sp>
        <p:nvSpPr>
          <p:cNvPr id="142" name="Google Shape;142;p17"/>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a:t>
            </a:r>
            <a:r>
              <a:rPr lang="pt-BR" sz="28700">
                <a:solidFill>
                  <a:schemeClr val="dk1"/>
                </a:solidFill>
                <a:latin typeface="Impact"/>
                <a:ea typeface="Impact"/>
                <a:cs typeface="Impact"/>
                <a:sym typeface="Impact"/>
              </a:rPr>
              <a:t>2</a:t>
            </a:r>
            <a:endParaRPr b="0" i="0" sz="1400" u="none" cap="none" strike="noStrike">
              <a:solidFill>
                <a:schemeClr val="dk1"/>
              </a:solidFill>
              <a:latin typeface="Arial"/>
              <a:ea typeface="Arial"/>
              <a:cs typeface="Arial"/>
              <a:sym typeface="Arial"/>
            </a:endParaRPr>
          </a:p>
        </p:txBody>
      </p:sp>
      <p:sp>
        <p:nvSpPr>
          <p:cNvPr id="143" name="Google Shape;143;p17"/>
          <p:cNvSpPr/>
          <p:nvPr/>
        </p:nvSpPr>
        <p:spPr>
          <a:xfrm>
            <a:off x="976944" y="8776129"/>
            <a:ext cx="7731900" cy="106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7"/>
          <p:cNvSpPr txBox="1"/>
          <p:nvPr/>
        </p:nvSpPr>
        <p:spPr>
          <a:xfrm>
            <a:off x="870768" y="9340866"/>
            <a:ext cx="78165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pt-BR" sz="2400">
                <a:solidFill>
                  <a:schemeClr val="dk1"/>
                </a:solidFill>
                <a:latin typeface="Calibri"/>
                <a:ea typeface="Calibri"/>
                <a:cs typeface="Calibri"/>
                <a:sym typeface="Calibri"/>
              </a:rPr>
              <a:t>Mergulharemos na criação da sua primeira imagem Docker. Aqui, você aprenderá a transformar o código da sua aplicação em uma imagem que pode ser executada em qualquer ambiente compatível com Docker.</a:t>
            </a:r>
            <a:endParaRPr b="0" i="0" sz="1400" u="none" cap="none" strike="noStrike">
              <a:solidFill>
                <a:schemeClr val="dk1"/>
              </a:solidFill>
              <a:latin typeface="Arial"/>
              <a:ea typeface="Arial"/>
              <a:cs typeface="Arial"/>
              <a:sym typeface="Arial"/>
            </a:endParaRPr>
          </a:p>
        </p:txBody>
      </p:sp>
      <p:sp>
        <p:nvSpPr>
          <p:cNvPr id="145" name="Google Shape;145;p17"/>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146" name="Google Shape;146;p1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nvSpPr>
        <p:spPr>
          <a:xfrm>
            <a:off x="870843" y="2414953"/>
            <a:ext cx="7816500" cy="6234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2100">
                <a:solidFill>
                  <a:schemeClr val="dk1"/>
                </a:solidFill>
                <a:latin typeface="Calibri"/>
                <a:ea typeface="Calibri"/>
                <a:cs typeface="Calibri"/>
                <a:sym typeface="Calibri"/>
              </a:rPr>
              <a:t>Este `</a:t>
            </a:r>
            <a:r>
              <a:rPr b="1" lang="pt-BR" sz="2100">
                <a:solidFill>
                  <a:schemeClr val="dk1"/>
                </a:solidFill>
                <a:latin typeface="Calibri"/>
                <a:ea typeface="Calibri"/>
                <a:cs typeface="Calibri"/>
                <a:sym typeface="Calibri"/>
              </a:rPr>
              <a:t>Dockerfile</a:t>
            </a:r>
            <a:r>
              <a:rPr lang="pt-BR" sz="2100">
                <a:solidFill>
                  <a:schemeClr val="dk1"/>
                </a:solidFill>
                <a:latin typeface="Calibri"/>
                <a:ea typeface="Calibri"/>
                <a:cs typeface="Calibri"/>
                <a:sym typeface="Calibri"/>
              </a:rPr>
              <a:t>` especifica que vamos começar com uma imagem base oficial do Node.js na versão 14. Em seguida, definimos o diretório de trabalho dentro do container como `</a:t>
            </a:r>
            <a:r>
              <a:rPr b="1" lang="pt-BR" sz="2100">
                <a:solidFill>
                  <a:schemeClr val="dk1"/>
                </a:solidFill>
                <a:latin typeface="Calibri"/>
                <a:ea typeface="Calibri"/>
                <a:cs typeface="Calibri"/>
                <a:sym typeface="Calibri"/>
              </a:rPr>
              <a:t>/app</a:t>
            </a:r>
            <a:r>
              <a:rPr lang="pt-BR" sz="2100">
                <a:solidFill>
                  <a:schemeClr val="dk1"/>
                </a:solidFill>
                <a:latin typeface="Calibri"/>
                <a:ea typeface="Calibri"/>
                <a:cs typeface="Calibri"/>
                <a:sym typeface="Calibri"/>
              </a:rPr>
              <a:t>`. Copiamos o `</a:t>
            </a:r>
            <a:r>
              <a:rPr b="1" lang="pt-BR" sz="2100">
                <a:solidFill>
                  <a:schemeClr val="dk1"/>
                </a:solidFill>
                <a:latin typeface="Calibri"/>
                <a:ea typeface="Calibri"/>
                <a:cs typeface="Calibri"/>
                <a:sym typeface="Calibri"/>
              </a:rPr>
              <a:t>package.json</a:t>
            </a:r>
            <a:r>
              <a:rPr lang="pt-BR" sz="2100">
                <a:solidFill>
                  <a:schemeClr val="dk1"/>
                </a:solidFill>
                <a:latin typeface="Calibri"/>
                <a:ea typeface="Calibri"/>
                <a:cs typeface="Calibri"/>
                <a:sym typeface="Calibri"/>
              </a:rPr>
              <a:t>` para o diretório de trabalho e instalamos as dependências com `</a:t>
            </a:r>
            <a:r>
              <a:rPr b="1" lang="pt-BR" sz="2100">
                <a:solidFill>
                  <a:schemeClr val="dk1"/>
                </a:solidFill>
                <a:latin typeface="Calibri"/>
                <a:ea typeface="Calibri"/>
                <a:cs typeface="Calibri"/>
                <a:sym typeface="Calibri"/>
              </a:rPr>
              <a:t>npm install</a:t>
            </a:r>
            <a:r>
              <a:rPr lang="pt-BR" sz="2100">
                <a:solidFill>
                  <a:schemeClr val="dk1"/>
                </a:solidFill>
                <a:latin typeface="Calibri"/>
                <a:ea typeface="Calibri"/>
                <a:cs typeface="Calibri"/>
                <a:sym typeface="Calibri"/>
              </a:rPr>
              <a:t>`. Em seguida, copiamos todos os outros arquivos da aplicação para o diretório de trabalho. Além disso, expomos a porta 3000 para fora do contêiner, para que possamos acessar a aplicação. Por fim, definimos o comando para iniciar a aplicação quando o contêiner for executado, neste caso, `</a:t>
            </a:r>
            <a:r>
              <a:rPr b="1" lang="pt-BR" sz="2100">
                <a:solidFill>
                  <a:schemeClr val="dk1"/>
                </a:solidFill>
                <a:latin typeface="Calibri"/>
                <a:ea typeface="Calibri"/>
                <a:cs typeface="Calibri"/>
                <a:sym typeface="Calibri"/>
              </a:rPr>
              <a:t>node index.js</a:t>
            </a:r>
            <a:r>
              <a:rPr lang="pt-BR" sz="2100">
                <a:solidFill>
                  <a:schemeClr val="dk1"/>
                </a:solidFill>
                <a:latin typeface="Calibri"/>
                <a:ea typeface="Calibri"/>
                <a:cs typeface="Calibri"/>
                <a:sym typeface="Calibri"/>
              </a:rPr>
              <a:t>`. Este é apenas um exemplo básico, mas ilustra como podemos usar um `</a:t>
            </a:r>
            <a:r>
              <a:rPr b="1" lang="pt-BR" sz="2100">
                <a:solidFill>
                  <a:schemeClr val="dk1"/>
                </a:solidFill>
                <a:latin typeface="Calibri"/>
                <a:ea typeface="Calibri"/>
                <a:cs typeface="Calibri"/>
                <a:sym typeface="Calibri"/>
              </a:rPr>
              <a:t>Dockerfile</a:t>
            </a:r>
            <a:r>
              <a:rPr lang="pt-BR" sz="2100">
                <a:solidFill>
                  <a:schemeClr val="dk1"/>
                </a:solidFill>
                <a:latin typeface="Calibri"/>
                <a:ea typeface="Calibri"/>
                <a:cs typeface="Calibri"/>
                <a:sym typeface="Calibri"/>
              </a:rPr>
              <a:t>` para construir uma imagem Docker para nossa aplicação Node.js.</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t/>
            </a:r>
            <a:endParaRPr sz="2100">
              <a:solidFill>
                <a:schemeClr val="dk1"/>
              </a:solidFill>
              <a:latin typeface="Calibri"/>
              <a:ea typeface="Calibri"/>
              <a:cs typeface="Calibri"/>
              <a:sym typeface="Calibri"/>
            </a:endParaRPr>
          </a:p>
        </p:txBody>
      </p:sp>
      <p:sp>
        <p:nvSpPr>
          <p:cNvPr id="152" name="Google Shape;152;p18"/>
          <p:cNvSpPr txBox="1"/>
          <p:nvPr/>
        </p:nvSpPr>
        <p:spPr>
          <a:xfrm>
            <a:off x="870775" y="832100"/>
            <a:ext cx="8289900" cy="554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3000">
                <a:solidFill>
                  <a:schemeClr val="dk1"/>
                </a:solidFill>
                <a:latin typeface="Impact"/>
                <a:ea typeface="Impact"/>
                <a:cs typeface="Impact"/>
                <a:sym typeface="Impact"/>
              </a:rPr>
              <a:t>CRIANDO SUA PRIMEIRA IMAGEM DOCKER</a:t>
            </a:r>
            <a:endParaRPr sz="3000">
              <a:solidFill>
                <a:schemeClr val="dk1"/>
              </a:solidFill>
              <a:latin typeface="Impact"/>
              <a:ea typeface="Impact"/>
              <a:cs typeface="Impact"/>
              <a:sym typeface="Impact"/>
            </a:endParaRPr>
          </a:p>
        </p:txBody>
      </p:sp>
      <p:sp>
        <p:nvSpPr>
          <p:cNvPr id="153" name="Google Shape;153;p18"/>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8"/>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155" name="Google Shape;155;p18"/>
          <p:cNvPicPr preferRelativeResize="0"/>
          <p:nvPr/>
        </p:nvPicPr>
        <p:blipFill rotWithShape="1">
          <a:blip r:embed="rId3">
            <a:alphaModFix amt="25000"/>
          </a:blip>
          <a:srcRect b="0" l="0" r="0" t="0"/>
          <a:stretch/>
        </p:blipFill>
        <p:spPr>
          <a:xfrm>
            <a:off x="4158056" y="10806341"/>
            <a:ext cx="1328538" cy="1328548"/>
          </a:xfrm>
          <a:prstGeom prst="rect">
            <a:avLst/>
          </a:prstGeom>
          <a:noFill/>
          <a:ln>
            <a:noFill/>
          </a:ln>
        </p:spPr>
      </p:pic>
      <p:sp>
        <p:nvSpPr>
          <p:cNvPr id="156" name="Google Shape;156;p18"/>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8"/>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8" name="Google Shape;158;p18"/>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159" name="Google Shape;159;p1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pic>
        <p:nvPicPr>
          <p:cNvPr id="160" name="Google Shape;160;p18"/>
          <p:cNvPicPr preferRelativeResize="0"/>
          <p:nvPr/>
        </p:nvPicPr>
        <p:blipFill>
          <a:blip r:embed="rId4">
            <a:alphaModFix/>
          </a:blip>
          <a:stretch>
            <a:fillRect/>
          </a:stretch>
        </p:blipFill>
        <p:spPr>
          <a:xfrm>
            <a:off x="1136425" y="6400801"/>
            <a:ext cx="7550848" cy="44132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9"/>
          <p:cNvSpPr txBox="1"/>
          <p:nvPr/>
        </p:nvSpPr>
        <p:spPr>
          <a:xfrm>
            <a:off x="934652" y="6470484"/>
            <a:ext cx="7816500" cy="184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5700">
                <a:solidFill>
                  <a:schemeClr val="dk1"/>
                </a:solidFill>
                <a:latin typeface="Impact"/>
                <a:ea typeface="Impact"/>
                <a:cs typeface="Impact"/>
                <a:sym typeface="Impact"/>
              </a:rPr>
              <a:t>Construindo e Executando um Container</a:t>
            </a:r>
            <a:endParaRPr b="0" i="0" sz="5700" u="none" cap="none" strike="noStrike">
              <a:solidFill>
                <a:schemeClr val="dk1"/>
              </a:solidFill>
              <a:latin typeface="Impact"/>
              <a:ea typeface="Impact"/>
              <a:cs typeface="Impact"/>
              <a:sym typeface="Impact"/>
            </a:endParaRPr>
          </a:p>
        </p:txBody>
      </p:sp>
      <p:sp>
        <p:nvSpPr>
          <p:cNvPr id="167" name="Google Shape;167;p19"/>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a:t>
            </a:r>
            <a:r>
              <a:rPr lang="pt-BR" sz="28700">
                <a:solidFill>
                  <a:schemeClr val="dk1"/>
                </a:solidFill>
                <a:latin typeface="Impact"/>
                <a:ea typeface="Impact"/>
                <a:cs typeface="Impact"/>
                <a:sym typeface="Impact"/>
              </a:rPr>
              <a:t>3</a:t>
            </a:r>
            <a:endParaRPr b="0" i="0" sz="1400" u="none" cap="none" strike="noStrike">
              <a:solidFill>
                <a:schemeClr val="dk1"/>
              </a:solidFill>
              <a:latin typeface="Arial"/>
              <a:ea typeface="Arial"/>
              <a:cs typeface="Arial"/>
              <a:sym typeface="Arial"/>
            </a:endParaRPr>
          </a:p>
        </p:txBody>
      </p:sp>
      <p:sp>
        <p:nvSpPr>
          <p:cNvPr id="168" name="Google Shape;168;p19"/>
          <p:cNvSpPr/>
          <p:nvPr/>
        </p:nvSpPr>
        <p:spPr>
          <a:xfrm>
            <a:off x="976944" y="8776129"/>
            <a:ext cx="7731900" cy="106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19"/>
          <p:cNvSpPr txBox="1"/>
          <p:nvPr/>
        </p:nvSpPr>
        <p:spPr>
          <a:xfrm>
            <a:off x="870768" y="9340866"/>
            <a:ext cx="78165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pt-BR" sz="2400">
                <a:solidFill>
                  <a:schemeClr val="dk1"/>
                </a:solidFill>
                <a:latin typeface="Calibri"/>
                <a:ea typeface="Calibri"/>
                <a:cs typeface="Calibri"/>
                <a:sym typeface="Calibri"/>
              </a:rPr>
              <a:t>Vamos aprender a construir e executar </a:t>
            </a:r>
            <a:r>
              <a:rPr lang="pt-BR" sz="2400">
                <a:solidFill>
                  <a:schemeClr val="dk1"/>
                </a:solidFill>
                <a:latin typeface="Calibri"/>
                <a:ea typeface="Calibri"/>
                <a:cs typeface="Calibri"/>
                <a:sym typeface="Calibri"/>
              </a:rPr>
              <a:t>containers</a:t>
            </a:r>
            <a:r>
              <a:rPr lang="pt-BR" sz="2400">
                <a:solidFill>
                  <a:schemeClr val="dk1"/>
                </a:solidFill>
                <a:latin typeface="Calibri"/>
                <a:ea typeface="Calibri"/>
                <a:cs typeface="Calibri"/>
                <a:sym typeface="Calibri"/>
              </a:rPr>
              <a:t> Docker, transformando nossas imagens em ambientes de execução funcionais. Este processo essencial nos capacitará a lançar nossas aplicações em containers de forma eficiente e consistente.</a:t>
            </a:r>
            <a:endParaRPr b="0" i="0" sz="1400" u="none" cap="none" strike="noStrike">
              <a:solidFill>
                <a:schemeClr val="dk1"/>
              </a:solidFill>
              <a:latin typeface="Arial"/>
              <a:ea typeface="Arial"/>
              <a:cs typeface="Arial"/>
              <a:sym typeface="Arial"/>
            </a:endParaRPr>
          </a:p>
        </p:txBody>
      </p:sp>
      <p:sp>
        <p:nvSpPr>
          <p:cNvPr id="170" name="Google Shape;170;p19"/>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171" name="Google Shape;171;p1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870843" y="3032053"/>
            <a:ext cx="7816500" cy="398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2300">
                <a:solidFill>
                  <a:schemeClr val="dk1"/>
                </a:solidFill>
                <a:latin typeface="Calibri"/>
                <a:ea typeface="Calibri"/>
                <a:cs typeface="Calibri"/>
                <a:sym typeface="Calibri"/>
              </a:rPr>
              <a:t>Vamos aprender como transformar nossa imagem Docker em um ambiente de execução real, chamado de con</a:t>
            </a:r>
            <a:r>
              <a:rPr lang="pt-BR" sz="2300">
                <a:solidFill>
                  <a:schemeClr val="dk1"/>
                </a:solidFill>
                <a:latin typeface="Calibri"/>
                <a:ea typeface="Calibri"/>
                <a:cs typeface="Calibri"/>
                <a:sym typeface="Calibri"/>
              </a:rPr>
              <a:t>ta</a:t>
            </a:r>
            <a:r>
              <a:rPr lang="pt-BR" sz="2300">
                <a:solidFill>
                  <a:schemeClr val="dk1"/>
                </a:solidFill>
                <a:latin typeface="Calibri"/>
                <a:ea typeface="Calibri"/>
                <a:cs typeface="Calibri"/>
                <a:sym typeface="Calibri"/>
              </a:rPr>
              <a:t>iner. É como se estivéssemos construindo uma caixa para colocar nossa aplicação e todas as suas partes. Usando comandos do Docker, como `</a:t>
            </a:r>
            <a:r>
              <a:rPr b="1" lang="pt-BR" sz="2300">
                <a:solidFill>
                  <a:schemeClr val="dk1"/>
                </a:solidFill>
                <a:latin typeface="Calibri"/>
                <a:ea typeface="Calibri"/>
                <a:cs typeface="Calibri"/>
                <a:sym typeface="Calibri"/>
              </a:rPr>
              <a:t>docker build</a:t>
            </a:r>
            <a:r>
              <a:rPr lang="pt-BR" sz="2300">
                <a:solidFill>
                  <a:schemeClr val="dk1"/>
                </a:solidFill>
                <a:latin typeface="Calibri"/>
                <a:ea typeface="Calibri"/>
                <a:cs typeface="Calibri"/>
                <a:sym typeface="Calibri"/>
              </a:rPr>
              <a:t>` e `</a:t>
            </a:r>
            <a:r>
              <a:rPr b="1" lang="pt-BR" sz="2300">
                <a:solidFill>
                  <a:schemeClr val="dk1"/>
                </a:solidFill>
                <a:latin typeface="Calibri"/>
                <a:ea typeface="Calibri"/>
                <a:cs typeface="Calibri"/>
                <a:sym typeface="Calibri"/>
              </a:rPr>
              <a:t>docker run</a:t>
            </a:r>
            <a:r>
              <a:rPr lang="pt-BR" sz="2300">
                <a:solidFill>
                  <a:schemeClr val="dk1"/>
                </a:solidFill>
                <a:latin typeface="Calibri"/>
                <a:ea typeface="Calibri"/>
                <a:cs typeface="Calibri"/>
                <a:sym typeface="Calibri"/>
              </a:rPr>
              <a:t>`, vamos criar e iniciar esses containers. Assim, nossa aplicação estará pronta para ser executada em qualquer lugar que tenha Docker instalado, mantendo-se isolada e consistente, independentemente do ambiente em que é executada. Este capítulo é crucial para entender como fazer nossa aplicação funcionar dentro de um </a:t>
            </a:r>
            <a:r>
              <a:rPr lang="pt-BR" sz="2300">
                <a:solidFill>
                  <a:schemeClr val="dk1"/>
                </a:solidFill>
                <a:latin typeface="Calibri"/>
                <a:ea typeface="Calibri"/>
                <a:cs typeface="Calibri"/>
                <a:sym typeface="Calibri"/>
              </a:rPr>
              <a:t>container</a:t>
            </a:r>
            <a:r>
              <a:rPr lang="pt-BR" sz="2300">
                <a:solidFill>
                  <a:schemeClr val="dk1"/>
                </a:solidFill>
                <a:latin typeface="Calibri"/>
                <a:ea typeface="Calibri"/>
                <a:cs typeface="Calibri"/>
                <a:sym typeface="Calibri"/>
              </a:rPr>
              <a:t> Docker.</a:t>
            </a:r>
            <a:endParaRPr sz="2300">
              <a:solidFill>
                <a:schemeClr val="dk1"/>
              </a:solidFill>
              <a:latin typeface="Calibri"/>
              <a:ea typeface="Calibri"/>
              <a:cs typeface="Calibri"/>
              <a:sym typeface="Calibri"/>
            </a:endParaRPr>
          </a:p>
        </p:txBody>
      </p:sp>
      <p:sp>
        <p:nvSpPr>
          <p:cNvPr id="177" name="Google Shape;177;p20"/>
          <p:cNvSpPr txBox="1"/>
          <p:nvPr/>
        </p:nvSpPr>
        <p:spPr>
          <a:xfrm>
            <a:off x="870775" y="832100"/>
            <a:ext cx="8289900" cy="50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pt-BR" sz="2700">
                <a:solidFill>
                  <a:schemeClr val="dk1"/>
                </a:solidFill>
                <a:latin typeface="Impact"/>
                <a:ea typeface="Impact"/>
                <a:cs typeface="Impact"/>
                <a:sym typeface="Impact"/>
              </a:rPr>
              <a:t>CONSTRUINDO E EXECUTANDO UM CONTAINER</a:t>
            </a:r>
            <a:endParaRPr sz="2700">
              <a:solidFill>
                <a:schemeClr val="dk1"/>
              </a:solidFill>
              <a:latin typeface="Impact"/>
              <a:ea typeface="Impact"/>
              <a:cs typeface="Impact"/>
              <a:sym typeface="Impact"/>
            </a:endParaRPr>
          </a:p>
        </p:txBody>
      </p:sp>
      <p:sp>
        <p:nvSpPr>
          <p:cNvPr id="178" name="Google Shape;178;p20"/>
          <p:cNvSpPr/>
          <p:nvPr/>
        </p:nvSpPr>
        <p:spPr>
          <a:xfrm>
            <a:off x="651281" y="-216344"/>
            <a:ext cx="144000" cy="15120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0"/>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180" name="Google Shape;180;p20"/>
          <p:cNvPicPr preferRelativeResize="0"/>
          <p:nvPr/>
        </p:nvPicPr>
        <p:blipFill rotWithShape="1">
          <a:blip r:embed="rId3">
            <a:alphaModFix amt="25000"/>
          </a:blip>
          <a:srcRect b="0" l="0" r="0" t="0"/>
          <a:stretch/>
        </p:blipFill>
        <p:spPr>
          <a:xfrm>
            <a:off x="4158056" y="10536641"/>
            <a:ext cx="1328538" cy="1328548"/>
          </a:xfrm>
          <a:prstGeom prst="rect">
            <a:avLst/>
          </a:prstGeom>
          <a:noFill/>
          <a:ln>
            <a:noFill/>
          </a:ln>
        </p:spPr>
      </p:pic>
      <p:sp>
        <p:nvSpPr>
          <p:cNvPr id="181" name="Google Shape;181;p20"/>
          <p:cNvSpPr/>
          <p:nvPr/>
        </p:nvSpPr>
        <p:spPr>
          <a:xfrm>
            <a:off x="2012700" y="2016100"/>
            <a:ext cx="20655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0"/>
          <p:cNvSpPr/>
          <p:nvPr/>
        </p:nvSpPr>
        <p:spPr>
          <a:xfrm>
            <a:off x="5390550" y="2016100"/>
            <a:ext cx="2160300" cy="67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3" name="Google Shape;183;p20"/>
          <p:cNvPicPr preferRelativeResize="0"/>
          <p:nvPr/>
        </p:nvPicPr>
        <p:blipFill rotWithShape="1">
          <a:blip r:embed="rId3">
            <a:alphaModFix/>
          </a:blip>
          <a:srcRect b="0" l="0" r="0" t="0"/>
          <a:stretch/>
        </p:blipFill>
        <p:spPr>
          <a:xfrm>
            <a:off x="4424527" y="1619351"/>
            <a:ext cx="795600" cy="795600"/>
          </a:xfrm>
          <a:prstGeom prst="rect">
            <a:avLst/>
          </a:prstGeom>
          <a:noFill/>
          <a:ln>
            <a:noFill/>
          </a:ln>
        </p:spPr>
      </p:pic>
      <p:sp>
        <p:nvSpPr>
          <p:cNvPr id="184" name="Google Shape;184;p2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pic>
        <p:nvPicPr>
          <p:cNvPr id="185" name="Google Shape;185;p20"/>
          <p:cNvPicPr preferRelativeResize="0"/>
          <p:nvPr/>
        </p:nvPicPr>
        <p:blipFill>
          <a:blip r:embed="rId4">
            <a:alphaModFix/>
          </a:blip>
          <a:stretch>
            <a:fillRect/>
          </a:stretch>
        </p:blipFill>
        <p:spPr>
          <a:xfrm>
            <a:off x="1164388" y="7426050"/>
            <a:ext cx="7315877" cy="299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p:nvPr/>
        </p:nvSpPr>
        <p:spPr>
          <a:xfrm>
            <a:off x="0" y="0"/>
            <a:ext cx="9601200" cy="12801600"/>
          </a:xfrm>
          <a:prstGeom prst="rect">
            <a:avLst/>
          </a:prstGeom>
          <a:solidFill>
            <a:srgbClr val="80F0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1"/>
          <p:cNvSpPr txBox="1"/>
          <p:nvPr/>
        </p:nvSpPr>
        <p:spPr>
          <a:xfrm>
            <a:off x="892352" y="6937909"/>
            <a:ext cx="78165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lang="pt-BR" sz="6000">
                <a:solidFill>
                  <a:schemeClr val="dk1"/>
                </a:solidFill>
                <a:latin typeface="Impact"/>
                <a:ea typeface="Impact"/>
                <a:cs typeface="Impact"/>
                <a:sym typeface="Impact"/>
              </a:rPr>
              <a:t>Gerenciando Containers</a:t>
            </a:r>
            <a:endParaRPr b="0" i="0" sz="6000" u="none" cap="none" strike="noStrike">
              <a:solidFill>
                <a:schemeClr val="dk1"/>
              </a:solidFill>
              <a:latin typeface="Impact"/>
              <a:ea typeface="Impact"/>
              <a:cs typeface="Impact"/>
              <a:sym typeface="Impact"/>
            </a:endParaRPr>
          </a:p>
        </p:txBody>
      </p:sp>
      <p:sp>
        <p:nvSpPr>
          <p:cNvPr id="192" name="Google Shape;192;p21"/>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700"/>
              <a:buFont typeface="Arial"/>
              <a:buNone/>
            </a:pPr>
            <a:r>
              <a:rPr b="0" i="0" lang="pt-BR" sz="28700" u="none" cap="none" strike="noStrike">
                <a:solidFill>
                  <a:schemeClr val="dk1"/>
                </a:solidFill>
                <a:latin typeface="Impact"/>
                <a:ea typeface="Impact"/>
                <a:cs typeface="Impact"/>
                <a:sym typeface="Impact"/>
              </a:rPr>
              <a:t>0</a:t>
            </a:r>
            <a:r>
              <a:rPr lang="pt-BR" sz="28700">
                <a:solidFill>
                  <a:schemeClr val="dk1"/>
                </a:solidFill>
                <a:latin typeface="Impact"/>
                <a:ea typeface="Impact"/>
                <a:cs typeface="Impact"/>
                <a:sym typeface="Impact"/>
              </a:rPr>
              <a:t>4</a:t>
            </a:r>
            <a:endParaRPr b="0" i="0" sz="1400" u="none" cap="none" strike="noStrike">
              <a:solidFill>
                <a:schemeClr val="dk1"/>
              </a:solidFill>
              <a:latin typeface="Arial"/>
              <a:ea typeface="Arial"/>
              <a:cs typeface="Arial"/>
              <a:sym typeface="Arial"/>
            </a:endParaRPr>
          </a:p>
        </p:txBody>
      </p:sp>
      <p:sp>
        <p:nvSpPr>
          <p:cNvPr id="193" name="Google Shape;193;p21"/>
          <p:cNvSpPr/>
          <p:nvPr/>
        </p:nvSpPr>
        <p:spPr>
          <a:xfrm>
            <a:off x="976944" y="8776129"/>
            <a:ext cx="7731900" cy="106200"/>
          </a:xfrm>
          <a:prstGeom prst="rect">
            <a:avLst/>
          </a:prstGeom>
          <a:gradFill>
            <a:gsLst>
              <a:gs pos="0">
                <a:srgbClr val="F48108"/>
              </a:gs>
              <a:gs pos="100000">
                <a:srgbClr val="703D0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21"/>
          <p:cNvSpPr txBox="1"/>
          <p:nvPr/>
        </p:nvSpPr>
        <p:spPr>
          <a:xfrm>
            <a:off x="870768" y="9340866"/>
            <a:ext cx="78165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pt-BR" sz="2400">
                <a:solidFill>
                  <a:schemeClr val="dk1"/>
                </a:solidFill>
                <a:latin typeface="Calibri"/>
                <a:ea typeface="Calibri"/>
                <a:cs typeface="Calibri"/>
                <a:sym typeface="Calibri"/>
              </a:rPr>
              <a:t>Adentraremos no mundo do gerenciamento de containers Docker. Exploraremos comandos essenciais como `</a:t>
            </a:r>
            <a:r>
              <a:rPr b="1" lang="pt-BR" sz="2400">
                <a:solidFill>
                  <a:schemeClr val="dk1"/>
                </a:solidFill>
                <a:latin typeface="Calibri"/>
                <a:ea typeface="Calibri"/>
                <a:cs typeface="Calibri"/>
                <a:sym typeface="Calibri"/>
              </a:rPr>
              <a:t>docker ps</a:t>
            </a:r>
            <a:r>
              <a:rPr lang="pt-BR" sz="2400">
                <a:solidFill>
                  <a:schemeClr val="dk1"/>
                </a:solidFill>
                <a:latin typeface="Calibri"/>
                <a:ea typeface="Calibri"/>
                <a:cs typeface="Calibri"/>
                <a:sym typeface="Calibri"/>
              </a:rPr>
              <a:t>`, `</a:t>
            </a:r>
            <a:r>
              <a:rPr b="1" lang="pt-BR" sz="2400">
                <a:solidFill>
                  <a:schemeClr val="dk1"/>
                </a:solidFill>
                <a:latin typeface="Calibri"/>
                <a:ea typeface="Calibri"/>
                <a:cs typeface="Calibri"/>
                <a:sym typeface="Calibri"/>
              </a:rPr>
              <a:t>docker stop</a:t>
            </a:r>
            <a:r>
              <a:rPr lang="pt-BR" sz="2400">
                <a:solidFill>
                  <a:schemeClr val="dk1"/>
                </a:solidFill>
                <a:latin typeface="Calibri"/>
                <a:ea typeface="Calibri"/>
                <a:cs typeface="Calibri"/>
                <a:sym typeface="Calibri"/>
              </a:rPr>
              <a:t>` e `</a:t>
            </a:r>
            <a:r>
              <a:rPr b="1" lang="pt-BR" sz="2400">
                <a:solidFill>
                  <a:schemeClr val="dk1"/>
                </a:solidFill>
                <a:latin typeface="Calibri"/>
                <a:ea typeface="Calibri"/>
                <a:cs typeface="Calibri"/>
                <a:sym typeface="Calibri"/>
              </a:rPr>
              <a:t>docker rm</a:t>
            </a:r>
            <a:r>
              <a:rPr lang="pt-BR" sz="2400">
                <a:solidFill>
                  <a:schemeClr val="dk1"/>
                </a:solidFill>
                <a:latin typeface="Calibri"/>
                <a:ea typeface="Calibri"/>
                <a:cs typeface="Calibri"/>
                <a:sym typeface="Calibri"/>
              </a:rPr>
              <a:t>` para controlar e manter nossos contêineres de forma eficaz.</a:t>
            </a:r>
            <a:endParaRPr b="0" i="0" sz="1400" u="none" cap="none" strike="noStrike">
              <a:solidFill>
                <a:schemeClr val="dk1"/>
              </a:solidFill>
              <a:latin typeface="Arial"/>
              <a:ea typeface="Arial"/>
              <a:cs typeface="Arial"/>
              <a:sym typeface="Arial"/>
            </a:endParaRPr>
          </a:p>
        </p:txBody>
      </p:sp>
      <p:sp>
        <p:nvSpPr>
          <p:cNvPr id="195" name="Google Shape;195;p21"/>
          <p:cNvSpPr txBox="1"/>
          <p:nvPr>
            <p:ph idx="12" type="sldNum"/>
          </p:nvPr>
        </p:nvSpPr>
        <p:spPr>
          <a:xfrm>
            <a:off x="6780848" y="11865189"/>
            <a:ext cx="2160300" cy="68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196" name="Google Shape;196;p2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t-BR"/>
              <a:t>O GUIA DO DOCKER PARA INICIANTES - NATANAEL CARVALHO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