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89" r:id="rId3"/>
    <p:sldId id="257" r:id="rId4"/>
    <p:sldId id="263" r:id="rId5"/>
    <p:sldId id="261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62" r:id="rId14"/>
    <p:sldId id="264" r:id="rId15"/>
    <p:sldId id="297" r:id="rId16"/>
  </p:sldIdLst>
  <p:sldSz cx="9144000" cy="5143500" type="screen16x9"/>
  <p:notesSz cx="6858000" cy="9144000"/>
  <p:embeddedFontLst>
    <p:embeddedFont>
      <p:font typeface="Darker Grotesque SemiBold" pitchFamily="2" charset="0"/>
      <p:bold r:id="rId18"/>
    </p:embeddedFont>
    <p:embeddedFont>
      <p:font typeface="Hanken Grotesk" panose="020B0604020202020204" charset="0"/>
      <p:regular r:id="rId19"/>
      <p:bold r:id="rId20"/>
      <p:italic r:id="rId21"/>
      <p:boldItalic r:id="rId22"/>
    </p:embeddedFont>
    <p:embeddedFont>
      <p:font typeface="Inter" panose="020B0604020202020204" charset="0"/>
      <p:regular r:id="rId23"/>
      <p:bold r:id="rId24"/>
      <p:italic r:id="rId25"/>
      <p:boldItalic r:id="rId26"/>
    </p:embeddedFont>
    <p:embeddedFont>
      <p:font typeface="Raleway" panose="020B0503030101060003" pitchFamily="34" charset="0"/>
      <p:regular r:id="rId27"/>
      <p:bold r:id="rId28"/>
      <p:italic r:id="rId29"/>
      <p:boldItalic r:id="rId30"/>
    </p:embeddedFont>
    <p:embeddedFont>
      <p:font typeface="Roboto Mono" panose="00000009000000000000" pitchFamily="49" charset="0"/>
      <p:regular r:id="rId31"/>
      <p:bold r:id="rId32"/>
      <p:italic r:id="rId33"/>
      <p:boldItalic r:id="rId34"/>
    </p:embeddedFont>
    <p:embeddedFont>
      <p:font typeface="VT323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8D5E9C-C6CB-4FB2-998B-B92625F3DCD0}">
  <a:tblStyle styleId="{5B8D5E9C-C6CB-4FB2-998B-B92625F3DC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D469B9F2-40DF-B8BF-10A3-25C22E3C5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6dfe6d782_0_138:notes">
            <a:extLst>
              <a:ext uri="{FF2B5EF4-FFF2-40B4-BE49-F238E27FC236}">
                <a16:creationId xmlns:a16="http://schemas.microsoft.com/office/drawing/2014/main" id="{88E1928D-100B-FCBF-28C3-B1B575E479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66dfe6d782_0_138:notes">
            <a:extLst>
              <a:ext uri="{FF2B5EF4-FFF2-40B4-BE49-F238E27FC236}">
                <a16:creationId xmlns:a16="http://schemas.microsoft.com/office/drawing/2014/main" id="{A87C4670-00BA-8A98-2AEC-6DC09BE70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63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6dfe6d782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66dfe6d782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fb61485a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3fb61485a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>
          <a:extLst>
            <a:ext uri="{FF2B5EF4-FFF2-40B4-BE49-F238E27FC236}">
              <a16:creationId xmlns:a16="http://schemas.microsoft.com/office/drawing/2014/main" id="{0E2B70E4-CB26-C32E-7B15-5B89BAE0E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fb61485ab_0_110:notes">
            <a:extLst>
              <a:ext uri="{FF2B5EF4-FFF2-40B4-BE49-F238E27FC236}">
                <a16:creationId xmlns:a16="http://schemas.microsoft.com/office/drawing/2014/main" id="{C6E94AB9-14F8-4B1C-F5BA-8D5C5496AA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3fb61485ab_0_110:notes">
            <a:extLst>
              <a:ext uri="{FF2B5EF4-FFF2-40B4-BE49-F238E27FC236}">
                <a16:creationId xmlns:a16="http://schemas.microsoft.com/office/drawing/2014/main" id="{0E1DCCDE-C946-1F03-DBE5-CA8508B5C5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51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1d838b627_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1d838b627_4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10" name="Google Shape;10;p2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5805375" y="1317075"/>
            <a:ext cx="2831700" cy="2648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06800" y="849600"/>
            <a:ext cx="5060700" cy="24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06800" y="3364900"/>
            <a:ext cx="4351500" cy="11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5" name="Google Shape;15;p2" title="Sin título-2.png"/>
          <p:cNvPicPr preferRelativeResize="0"/>
          <p:nvPr/>
        </p:nvPicPr>
        <p:blipFill rotWithShape="1">
          <a:blip r:embed="rId3">
            <a:alphaModFix/>
          </a:blip>
          <a:srcRect l="61982"/>
          <a:stretch/>
        </p:blipFill>
        <p:spPr>
          <a:xfrm>
            <a:off x="5805376" y="1051575"/>
            <a:ext cx="2831677" cy="265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 title="Sin título-7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988" y="78599"/>
            <a:ext cx="8974027" cy="49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679225" y="794675"/>
            <a:ext cx="7866600" cy="6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522850" y="1816950"/>
            <a:ext cx="6918600" cy="25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14" title="Sin título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114" name="Google Shape;114;p17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7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 title="Sin título-7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988" y="78599"/>
            <a:ext cx="8974027" cy="49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>
            <a:spLocks noGrp="1"/>
          </p:cNvSpPr>
          <p:nvPr>
            <p:ph type="subTitle" idx="1"/>
          </p:nvPr>
        </p:nvSpPr>
        <p:spPr>
          <a:xfrm>
            <a:off x="3145041" y="2118945"/>
            <a:ext cx="2599200" cy="2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2"/>
          </p:nvPr>
        </p:nvSpPr>
        <p:spPr>
          <a:xfrm>
            <a:off x="341850" y="2118945"/>
            <a:ext cx="2599200" cy="2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3"/>
          </p:nvPr>
        </p:nvSpPr>
        <p:spPr>
          <a:xfrm>
            <a:off x="5948257" y="2118945"/>
            <a:ext cx="2599200" cy="2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 hasCustomPrompt="1"/>
          </p:nvPr>
        </p:nvSpPr>
        <p:spPr>
          <a:xfrm>
            <a:off x="3144432" y="1706300"/>
            <a:ext cx="698700" cy="3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4" hasCustomPrompt="1"/>
          </p:nvPr>
        </p:nvSpPr>
        <p:spPr>
          <a:xfrm>
            <a:off x="341854" y="1706450"/>
            <a:ext cx="6975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5" hasCustomPrompt="1"/>
          </p:nvPr>
        </p:nvSpPr>
        <p:spPr>
          <a:xfrm>
            <a:off x="5948295" y="1706300"/>
            <a:ext cx="698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6"/>
          </p:nvPr>
        </p:nvSpPr>
        <p:spPr>
          <a:xfrm>
            <a:off x="341850" y="654800"/>
            <a:ext cx="8249700" cy="60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pic>
        <p:nvPicPr>
          <p:cNvPr id="126" name="Google Shape;126;p18" title="Sin título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 title="Sin título-7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988" y="78599"/>
            <a:ext cx="8974027" cy="49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330950" y="1987918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2"/>
          </p:nvPr>
        </p:nvSpPr>
        <p:spPr>
          <a:xfrm>
            <a:off x="3225884" y="1987918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3"/>
          </p:nvPr>
        </p:nvSpPr>
        <p:spPr>
          <a:xfrm>
            <a:off x="330950" y="3392225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4"/>
          </p:nvPr>
        </p:nvSpPr>
        <p:spPr>
          <a:xfrm>
            <a:off x="3225884" y="3392225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5"/>
          </p:nvPr>
        </p:nvSpPr>
        <p:spPr>
          <a:xfrm>
            <a:off x="6120825" y="1987918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6"/>
          </p:nvPr>
        </p:nvSpPr>
        <p:spPr>
          <a:xfrm>
            <a:off x="6120825" y="3392225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341850" y="654800"/>
            <a:ext cx="7704000" cy="6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 idx="7" hasCustomPrompt="1"/>
          </p:nvPr>
        </p:nvSpPr>
        <p:spPr>
          <a:xfrm>
            <a:off x="6132612" y="3071476"/>
            <a:ext cx="2574600" cy="3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 idx="8" hasCustomPrompt="1"/>
          </p:nvPr>
        </p:nvSpPr>
        <p:spPr>
          <a:xfrm>
            <a:off x="6132612" y="1677125"/>
            <a:ext cx="2574600" cy="3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 idx="9" hasCustomPrompt="1"/>
          </p:nvPr>
        </p:nvSpPr>
        <p:spPr>
          <a:xfrm>
            <a:off x="3239948" y="1677425"/>
            <a:ext cx="25746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13" hasCustomPrompt="1"/>
          </p:nvPr>
        </p:nvSpPr>
        <p:spPr>
          <a:xfrm>
            <a:off x="3237714" y="3071476"/>
            <a:ext cx="25794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 idx="14" hasCustomPrompt="1"/>
          </p:nvPr>
        </p:nvSpPr>
        <p:spPr>
          <a:xfrm>
            <a:off x="342736" y="1677125"/>
            <a:ext cx="2579400" cy="3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9"/>
          <p:cNvSpPr txBox="1">
            <a:spLocks noGrp="1"/>
          </p:cNvSpPr>
          <p:nvPr>
            <p:ph type="title" idx="15" hasCustomPrompt="1"/>
          </p:nvPr>
        </p:nvSpPr>
        <p:spPr>
          <a:xfrm>
            <a:off x="342736" y="3071476"/>
            <a:ext cx="25794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pic>
        <p:nvPicPr>
          <p:cNvPr id="142" name="Google Shape;142;p19" title="Sin título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2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161" name="Google Shape;161;p22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2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28" name="Google Shape;28;p4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4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 title="Sin título-7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988" y="78599"/>
            <a:ext cx="8974027" cy="49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3540003" y="1330738"/>
            <a:ext cx="3941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300"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3540003" y="3067776"/>
            <a:ext cx="3941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300"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3540003" y="1827236"/>
            <a:ext cx="3941400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3540003" y="3564275"/>
            <a:ext cx="3941400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341850" y="654800"/>
            <a:ext cx="8573700" cy="6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pic>
        <p:nvPicPr>
          <p:cNvPr id="39" name="Google Shape;39;p5" title="Sin título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42" name="Google Shape;42;p6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6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41850" y="654800"/>
            <a:ext cx="8460300" cy="6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6" title="Sin título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7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48" name="Google Shape;48;p7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7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3998400" cy="144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609625" y="2066125"/>
            <a:ext cx="3824100" cy="25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pic" idx="2"/>
          </p:nvPr>
        </p:nvSpPr>
        <p:spPr>
          <a:xfrm>
            <a:off x="5715849" y="0"/>
            <a:ext cx="3428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55" name="Google Shape;55;p8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8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9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60" name="Google Shape;60;p9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9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20064" y="15801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2"/>
          </p:nvPr>
        </p:nvSpPr>
        <p:spPr>
          <a:xfrm>
            <a:off x="4826936" y="15801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72" name="Google Shape;72;p11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1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60" r:id="rId10"/>
    <p:sldLayoutId id="2147483663" r:id="rId11"/>
    <p:sldLayoutId id="2147483664" r:id="rId12"/>
    <p:sldLayoutId id="2147483665" r:id="rId13"/>
    <p:sldLayoutId id="2147483668" r:id="rId14"/>
    <p:sldLayoutId id="2147483669" r:id="rId15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 title="nature-landscape-with-vegetation-flora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1657" t="9673" r="9487"/>
          <a:stretch/>
        </p:blipFill>
        <p:spPr>
          <a:xfrm>
            <a:off x="5805375" y="1317075"/>
            <a:ext cx="2831677" cy="2648200"/>
          </a:xfrm>
          <a:prstGeom prst="rect">
            <a:avLst/>
          </a:prstGeom>
        </p:spPr>
      </p:pic>
      <p:sp>
        <p:nvSpPr>
          <p:cNvPr id="180" name="Google Shape;180;p28"/>
          <p:cNvSpPr txBox="1">
            <a:spLocks noGrp="1"/>
          </p:cNvSpPr>
          <p:nvPr>
            <p:ph type="ctrTitle"/>
          </p:nvPr>
        </p:nvSpPr>
        <p:spPr>
          <a:xfrm>
            <a:off x="506948" y="1188481"/>
            <a:ext cx="5060700" cy="1019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 dirty="0"/>
              <a:t>GESTORMAX</a:t>
            </a:r>
            <a:endParaRPr sz="8800" dirty="0"/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1"/>
          </p:nvPr>
        </p:nvSpPr>
        <p:spPr>
          <a:xfrm>
            <a:off x="953776" y="3498060"/>
            <a:ext cx="43515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pt-BR" b="1" dirty="0"/>
              <a:t>O controle do seu atacado em um só lugar.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182" name="Google Shape;182;p28"/>
          <p:cNvSpPr txBox="1"/>
          <p:nvPr/>
        </p:nvSpPr>
        <p:spPr>
          <a:xfrm>
            <a:off x="435854" y="205291"/>
            <a:ext cx="44754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Write your Name</a:t>
            </a:r>
            <a:endParaRPr sz="16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2" name="Google Shape;180;p28">
            <a:extLst>
              <a:ext uri="{FF2B5EF4-FFF2-40B4-BE49-F238E27FC236}">
                <a16:creationId xmlns:a16="http://schemas.microsoft.com/office/drawing/2014/main" id="{FD46B291-E1BD-34E2-9038-FE97DA816E3A}"/>
              </a:ext>
            </a:extLst>
          </p:cNvPr>
          <p:cNvSpPr txBox="1">
            <a:spLocks/>
          </p:cNvSpPr>
          <p:nvPr/>
        </p:nvSpPr>
        <p:spPr>
          <a:xfrm>
            <a:off x="599176" y="2317251"/>
            <a:ext cx="5060700" cy="101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VT323"/>
              <a:buNone/>
              <a:defRPr sz="56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VT323"/>
              <a:buNone/>
              <a:defRPr sz="5200" b="0" i="0" u="none" strike="noStrike" cap="none">
                <a:solidFill>
                  <a:srgbClr val="191919"/>
                </a:solidFill>
                <a:latin typeface="VT323"/>
                <a:ea typeface="VT323"/>
                <a:cs typeface="VT323"/>
                <a:sym typeface="VT32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VT323"/>
              <a:buNone/>
              <a:defRPr sz="5200" b="0" i="0" u="none" strike="noStrike" cap="none">
                <a:solidFill>
                  <a:srgbClr val="191919"/>
                </a:solidFill>
                <a:latin typeface="VT323"/>
                <a:ea typeface="VT323"/>
                <a:cs typeface="VT323"/>
                <a:sym typeface="VT32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VT323"/>
              <a:buNone/>
              <a:defRPr sz="5200" b="0" i="0" u="none" strike="noStrike" cap="none">
                <a:solidFill>
                  <a:srgbClr val="191919"/>
                </a:solidFill>
                <a:latin typeface="VT323"/>
                <a:ea typeface="VT323"/>
                <a:cs typeface="VT323"/>
                <a:sym typeface="VT32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VT323"/>
              <a:buNone/>
              <a:defRPr sz="5200" b="0" i="0" u="none" strike="noStrike" cap="none">
                <a:solidFill>
                  <a:srgbClr val="191919"/>
                </a:solidFill>
                <a:latin typeface="VT323"/>
                <a:ea typeface="VT323"/>
                <a:cs typeface="VT323"/>
                <a:sym typeface="VT32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VT323"/>
              <a:buNone/>
              <a:defRPr sz="5200" b="0" i="0" u="none" strike="noStrike" cap="none">
                <a:solidFill>
                  <a:srgbClr val="191919"/>
                </a:solidFill>
                <a:latin typeface="VT323"/>
                <a:ea typeface="VT323"/>
                <a:cs typeface="VT323"/>
                <a:sym typeface="VT32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VT323"/>
              <a:buNone/>
              <a:defRPr sz="5200" b="0" i="0" u="none" strike="noStrike" cap="none">
                <a:solidFill>
                  <a:srgbClr val="191919"/>
                </a:solidFill>
                <a:latin typeface="VT323"/>
                <a:ea typeface="VT323"/>
                <a:cs typeface="VT323"/>
                <a:sym typeface="VT32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VT323"/>
              <a:buNone/>
              <a:defRPr sz="5200" b="0" i="0" u="none" strike="noStrike" cap="none">
                <a:solidFill>
                  <a:srgbClr val="191919"/>
                </a:solidFill>
                <a:latin typeface="VT323"/>
                <a:ea typeface="VT323"/>
                <a:cs typeface="VT323"/>
                <a:sym typeface="VT32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VT323"/>
              <a:buNone/>
              <a:defRPr sz="5200" b="0" i="0" u="none" strike="noStrike" cap="none">
                <a:solidFill>
                  <a:srgbClr val="191919"/>
                </a:solidFill>
                <a:latin typeface="VT323"/>
                <a:ea typeface="VT323"/>
                <a:cs typeface="VT323"/>
                <a:sym typeface="VT323"/>
              </a:defRPr>
            </a:lvl9pPr>
          </a:lstStyle>
          <a:p>
            <a:pPr algn="just"/>
            <a:r>
              <a:rPr lang="pt-BR" sz="2400" dirty="0"/>
              <a:t>Sistema de Gestão para Galpão de Vendas Atacadistas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F6715-E0FA-F39F-2A62-4A07FDD93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B245A-86E8-4E30-86ED-10D3B46D0B8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0807" y="2350858"/>
            <a:ext cx="4369681" cy="1828139"/>
          </a:xfrm>
        </p:spPr>
        <p:txBody>
          <a:bodyPr anchor="t">
            <a:normAutofit/>
          </a:bodyPr>
          <a:lstStyle/>
          <a:p>
            <a:r>
              <a:rPr lang="pt-BR" b="1" dirty="0"/>
              <a:t>Lançamento de entradas</a:t>
            </a:r>
            <a:r>
              <a:rPr lang="pt-BR" dirty="0"/>
              <a:t> (compras, devoluções, reposições)</a:t>
            </a:r>
          </a:p>
          <a:p>
            <a:r>
              <a:rPr lang="pt-BR" b="1" dirty="0"/>
              <a:t>Lançamento de saídas</a:t>
            </a:r>
            <a:r>
              <a:rPr lang="pt-BR" dirty="0"/>
              <a:t> (vendas, perdas, transferências)</a:t>
            </a:r>
          </a:p>
          <a:p>
            <a:pPr marL="139700" indent="0">
              <a:buNone/>
            </a:pPr>
            <a:endParaRPr lang="pt-BR" dirty="0"/>
          </a:p>
          <a:p>
            <a:r>
              <a:rPr lang="pt-BR" dirty="0"/>
              <a:t>Atualização automática do estoque</a:t>
            </a:r>
          </a:p>
          <a:p>
            <a:pPr>
              <a:lnSpc>
                <a:spcPct val="150000"/>
              </a:lnSpc>
              <a:buClr>
                <a:srgbClr val="191919"/>
              </a:buClr>
            </a:pPr>
            <a:r>
              <a:rPr lang="pt-BR" dirty="0"/>
              <a:t>Geração de histórico por produto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3A116AA-8DA1-1DC9-D1EF-3591C40F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62" y="776804"/>
            <a:ext cx="3867569" cy="1507415"/>
          </a:xfrm>
        </p:spPr>
        <p:txBody>
          <a:bodyPr/>
          <a:lstStyle/>
          <a:p>
            <a:r>
              <a:rPr lang="pt-BR" sz="3200" dirty="0"/>
              <a:t>Funcionalidades </a:t>
            </a:r>
            <a:br>
              <a:rPr lang="pt-BR" sz="3200" dirty="0"/>
            </a:br>
            <a:r>
              <a:rPr lang="pt-BR" sz="3200" dirty="0"/>
              <a:t>Transações</a:t>
            </a:r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83A03668-E570-2903-59E5-E7B86FA23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427" y="914400"/>
            <a:ext cx="1548526" cy="3442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080DB712-14FD-0030-00DB-A74A481F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586" y="914399"/>
            <a:ext cx="1548526" cy="3442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screenshot of a phone&#10;&#10;AI-generated content may be incorrect.">
            <a:extLst>
              <a:ext uri="{FF2B5EF4-FFF2-40B4-BE49-F238E27FC236}">
                <a16:creationId xmlns:a16="http://schemas.microsoft.com/office/drawing/2014/main" id="{E0A3E28F-8D24-4C93-6062-789E34D35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277" y="914399"/>
            <a:ext cx="1548526" cy="3442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121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F28C8-CBDB-9323-B6DA-0B3D99BA8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C7F7A-CA08-0783-ACE7-13D306848C0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13223" y="2337835"/>
            <a:ext cx="4369681" cy="2181566"/>
          </a:xfrm>
        </p:spPr>
        <p:txBody>
          <a:bodyPr anchor="t">
            <a:normAutofit/>
          </a:bodyPr>
          <a:lstStyle/>
          <a:p>
            <a:r>
              <a:rPr lang="pt-BR" b="1" dirty="0"/>
              <a:t>Relatórios personalizados</a:t>
            </a:r>
            <a:r>
              <a:rPr lang="pt-BR" dirty="0"/>
              <a:t> (estoque, vendas, movimentações, clientes)</a:t>
            </a:r>
          </a:p>
          <a:p>
            <a:r>
              <a:rPr lang="pt-BR" b="1" dirty="0"/>
              <a:t>Relatórios por período</a:t>
            </a:r>
            <a:r>
              <a:rPr lang="pt-BR" dirty="0"/>
              <a:t>, fornecedor, categoria e outros filtros</a:t>
            </a:r>
          </a:p>
          <a:p>
            <a:r>
              <a:rPr lang="pt-BR" dirty="0"/>
              <a:t>Controle de acesso por níveis de usuário (administrador, operador, visualizador)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982A161-1907-59E0-1A6F-9E16A439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938" y="680359"/>
            <a:ext cx="3867569" cy="1507415"/>
          </a:xfrm>
        </p:spPr>
        <p:txBody>
          <a:bodyPr/>
          <a:lstStyle/>
          <a:p>
            <a:r>
              <a:rPr lang="pt-BR" sz="3200" dirty="0"/>
              <a:t>Funcionalidades </a:t>
            </a:r>
            <a:br>
              <a:rPr lang="pt-BR" sz="3200" dirty="0"/>
            </a:br>
            <a:r>
              <a:rPr lang="pt-BR" sz="3200" dirty="0"/>
              <a:t>Relatórios e Acesso</a:t>
            </a:r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CACF6FAE-AA81-883D-D40D-00B5E4969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873" y="792693"/>
            <a:ext cx="1745917" cy="3881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5705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5AA8F-421E-E565-1D91-D962C26FC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11B8F-83AE-E4E1-EA96-993B103666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13223" y="2419610"/>
            <a:ext cx="4369681" cy="1640145"/>
          </a:xfrm>
        </p:spPr>
        <p:txBody>
          <a:bodyPr anchor="t">
            <a:normAutofit/>
          </a:bodyPr>
          <a:lstStyle/>
          <a:p>
            <a:r>
              <a:rPr lang="pt-BR" dirty="0"/>
              <a:t>Funcionários responsáveis pelo estoque, administração e vendas do galpão, além da gestão executiva que necessita de relatórios estratégicos para tomada de decisões.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450F42F-AF19-9033-95F6-4702E82E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938" y="680359"/>
            <a:ext cx="3867569" cy="1507415"/>
          </a:xfrm>
        </p:spPr>
        <p:txBody>
          <a:bodyPr/>
          <a:lstStyle/>
          <a:p>
            <a:r>
              <a:rPr lang="pt-BR" sz="3200" dirty="0"/>
              <a:t>Público Alvo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18B3D4-16BF-D4F4-3FAF-A2DC85D78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095" y="1675397"/>
            <a:ext cx="3668128" cy="22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OVEM APRENDIZ UNINASSAU 2019 → Inscrições Abertas, Vagas">
            <a:extLst>
              <a:ext uri="{FF2B5EF4-FFF2-40B4-BE49-F238E27FC236}">
                <a16:creationId xmlns:a16="http://schemas.microsoft.com/office/drawing/2014/main" id="{3A0362DA-E5B3-4A81-DCA5-A2E2D3479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5375" y="1785547"/>
            <a:ext cx="2831700" cy="171115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6" name="Google Shape;276;p34"/>
          <p:cNvSpPr txBox="1">
            <a:spLocks noGrp="1"/>
          </p:cNvSpPr>
          <p:nvPr>
            <p:ph type="ctrTitle"/>
          </p:nvPr>
        </p:nvSpPr>
        <p:spPr>
          <a:xfrm>
            <a:off x="606800" y="849601"/>
            <a:ext cx="5060700" cy="1469854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ctr"/>
            <a:r>
              <a:rPr lang="pt-BR" sz="3200" dirty="0"/>
              <a:t>Entrada de mercado: </a:t>
            </a:r>
            <a:br>
              <a:rPr lang="pt-BR" sz="3200" dirty="0"/>
            </a:br>
            <a:r>
              <a:rPr lang="pt-BR" sz="3200" dirty="0"/>
              <a:t>Primeiros clientes e abordagem de prospecção </a:t>
            </a:r>
          </a:p>
        </p:txBody>
      </p:sp>
      <p:sp>
        <p:nvSpPr>
          <p:cNvPr id="277" name="Google Shape;277;p34"/>
          <p:cNvSpPr txBox="1">
            <a:spLocks noGrp="1"/>
          </p:cNvSpPr>
          <p:nvPr>
            <p:ph type="subTitle" idx="1"/>
          </p:nvPr>
        </p:nvSpPr>
        <p:spPr>
          <a:xfrm>
            <a:off x="606800" y="2319455"/>
            <a:ext cx="4867412" cy="1469854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90000"/>
              </a:lnSpc>
              <a:spcAft>
                <a:spcPts val="600"/>
              </a:spcAft>
            </a:pPr>
            <a:r>
              <a:rPr lang="pt-BR" dirty="0"/>
              <a:t>Através da disciplina Laboratório de projetos Inovadores, gerou uma oportunidade de desenvolvimento de um produto, dentro de uma fábrica de software, com foco de negócios na área da vendas.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>
            <a:spLocks noGrp="1"/>
          </p:cNvSpPr>
          <p:nvPr>
            <p:ph type="title"/>
          </p:nvPr>
        </p:nvSpPr>
        <p:spPr>
          <a:xfrm>
            <a:off x="341850" y="654800"/>
            <a:ext cx="77040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GestorMax x Concorrência</a:t>
            </a:r>
            <a:endParaRPr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B3EC3714-F63A-07B2-7140-2D8917C33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17" y="1363526"/>
            <a:ext cx="6450966" cy="33254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5A1B12BB-03BD-6CE6-B5F9-F80DA661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1" y="627321"/>
            <a:ext cx="8804928" cy="42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03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8AE5C007-F912-1868-005D-962BEA8D0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>
            <a:extLst>
              <a:ext uri="{FF2B5EF4-FFF2-40B4-BE49-F238E27FC236}">
                <a16:creationId xmlns:a16="http://schemas.microsoft.com/office/drawing/2014/main" id="{2DED1545-B1E9-C212-9029-024596FB02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7769" y="2959782"/>
            <a:ext cx="4438246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Parte 1 - Visão de Negócio</a:t>
            </a:r>
            <a:endParaRPr dirty="0"/>
          </a:p>
        </p:txBody>
      </p:sp>
      <p:sp>
        <p:nvSpPr>
          <p:cNvPr id="191" name="Google Shape;191;p29">
            <a:extLst>
              <a:ext uri="{FF2B5EF4-FFF2-40B4-BE49-F238E27FC236}">
                <a16:creationId xmlns:a16="http://schemas.microsoft.com/office/drawing/2014/main" id="{58ACB0CB-8458-3CD9-42A5-45F14FA4E64C}"/>
              </a:ext>
            </a:extLst>
          </p:cNvPr>
          <p:cNvSpPr/>
          <p:nvPr/>
        </p:nvSpPr>
        <p:spPr>
          <a:xfrm>
            <a:off x="0" y="4801425"/>
            <a:ext cx="9144000" cy="342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" name="Google Shape;187;p29">
            <a:extLst>
              <a:ext uri="{FF2B5EF4-FFF2-40B4-BE49-F238E27FC236}">
                <a16:creationId xmlns:a16="http://schemas.microsoft.com/office/drawing/2014/main" id="{AE2517DA-9EA5-6E00-84A9-ECFB0592C49F}"/>
              </a:ext>
            </a:extLst>
          </p:cNvPr>
          <p:cNvSpPr txBox="1">
            <a:spLocks/>
          </p:cNvSpPr>
          <p:nvPr/>
        </p:nvSpPr>
        <p:spPr>
          <a:xfrm>
            <a:off x="2159500" y="1489847"/>
            <a:ext cx="4694784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9pPr>
          </a:lstStyle>
          <a:p>
            <a:pPr algn="ctr"/>
            <a:r>
              <a:rPr lang="pt-BR" sz="4400" dirty="0"/>
              <a:t>Primeiro </a:t>
            </a:r>
          </a:p>
          <a:p>
            <a:pPr algn="ctr"/>
            <a:r>
              <a:rPr lang="pt-BR" sz="4400" dirty="0"/>
              <a:t>Status report</a:t>
            </a:r>
          </a:p>
        </p:txBody>
      </p:sp>
    </p:spTree>
    <p:extLst>
      <p:ext uri="{BB962C8B-B14F-4D97-AF65-F5344CB8AC3E}">
        <p14:creationId xmlns:p14="http://schemas.microsoft.com/office/powerpoint/2010/main" val="256110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341850" y="768376"/>
            <a:ext cx="84603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Integrantes</a:t>
            </a:r>
            <a:endParaRPr sz="4400" dirty="0"/>
          </a:p>
        </p:txBody>
      </p:sp>
      <p:sp>
        <p:nvSpPr>
          <p:cNvPr id="189" name="Google Shape;189;p29"/>
          <p:cNvSpPr/>
          <p:nvPr/>
        </p:nvSpPr>
        <p:spPr>
          <a:xfrm>
            <a:off x="830325" y="2410938"/>
            <a:ext cx="1371900" cy="405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sng" dirty="0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</a:rPr>
              <a:t>Natan Cavalcante</a:t>
            </a:r>
            <a:endParaRPr sz="1100" b="1" u="sng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0" y="4801425"/>
            <a:ext cx="9144000" cy="342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800" y="4906625"/>
            <a:ext cx="861701" cy="1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/>
          <p:nvPr/>
        </p:nvSpPr>
        <p:spPr>
          <a:xfrm>
            <a:off x="3722673" y="2374282"/>
            <a:ext cx="1371900" cy="405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sng" dirty="0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</a:rPr>
              <a:t>Davi Carlos</a:t>
            </a:r>
            <a:endParaRPr sz="1100" b="1" u="sng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6622106" y="2442211"/>
            <a:ext cx="1371900" cy="405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sng" dirty="0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</a:rPr>
              <a:t>Adriel Rubem</a:t>
            </a:r>
            <a:endParaRPr sz="1100" b="1" u="sng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6622106" y="3592033"/>
            <a:ext cx="1371900" cy="405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sng" dirty="0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</a:rPr>
              <a:t>Pedro Victor</a:t>
            </a:r>
            <a:endParaRPr sz="1100" b="1" u="sng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05311F79-AE6A-F6EA-1AED-CE34389AB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6627" y="1791585"/>
            <a:ext cx="545126" cy="545126"/>
          </a:xfrm>
          <a:prstGeom prst="rect">
            <a:avLst/>
          </a:prstGeom>
        </p:spPr>
      </p:pic>
      <p:sp>
        <p:nvSpPr>
          <p:cNvPr id="4" name="Google Shape;189;p29">
            <a:extLst>
              <a:ext uri="{FF2B5EF4-FFF2-40B4-BE49-F238E27FC236}">
                <a16:creationId xmlns:a16="http://schemas.microsoft.com/office/drawing/2014/main" id="{63BDE469-277A-95D6-4442-E1A6B564F831}"/>
              </a:ext>
            </a:extLst>
          </p:cNvPr>
          <p:cNvSpPr/>
          <p:nvPr/>
        </p:nvSpPr>
        <p:spPr>
          <a:xfrm>
            <a:off x="823240" y="3597094"/>
            <a:ext cx="1371900" cy="405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sng" dirty="0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</a:rPr>
              <a:t>Kauê Felipe</a:t>
            </a:r>
            <a:endParaRPr sz="1100" b="1" u="sng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" name="Google Shape;189;p29">
            <a:extLst>
              <a:ext uri="{FF2B5EF4-FFF2-40B4-BE49-F238E27FC236}">
                <a16:creationId xmlns:a16="http://schemas.microsoft.com/office/drawing/2014/main" id="{C5B6A155-846A-075C-DDFD-71E429E5B9CD}"/>
              </a:ext>
            </a:extLst>
          </p:cNvPr>
          <p:cNvSpPr/>
          <p:nvPr/>
        </p:nvSpPr>
        <p:spPr>
          <a:xfrm>
            <a:off x="3722673" y="3595520"/>
            <a:ext cx="1371900" cy="405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sng" dirty="0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</a:rPr>
              <a:t>Washington Oliveira</a:t>
            </a:r>
            <a:endParaRPr sz="1100" b="1" u="sng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DFCC9ED7-BCB4-AB0D-AFFB-6FA735DBF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3712" y="2979377"/>
            <a:ext cx="545126" cy="545126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0CFEA7C9-F058-8AFD-7BA1-85D3DC7F0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6060" y="3046907"/>
            <a:ext cx="545126" cy="545126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0766512B-9B54-C64C-F0F2-982B57099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6060" y="1813498"/>
            <a:ext cx="545126" cy="545126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6CFEBEB-ADDF-1624-E6FC-71A210122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5493" y="1846063"/>
            <a:ext cx="545126" cy="545126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E64B65D8-4645-0142-C853-66B5FF773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5493" y="3046907"/>
            <a:ext cx="545126" cy="5451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>
            <a:spLocks noGrp="1"/>
          </p:cNvSpPr>
          <p:nvPr>
            <p:ph type="title" idx="6"/>
          </p:nvPr>
        </p:nvSpPr>
        <p:spPr>
          <a:xfrm>
            <a:off x="341850" y="684536"/>
            <a:ext cx="82497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dirty="0"/>
              <a:t>Necessidade do Mercado</a:t>
            </a:r>
            <a:endParaRPr dirty="0"/>
          </a:p>
        </p:txBody>
      </p:sp>
      <p:sp>
        <p:nvSpPr>
          <p:cNvPr id="286" name="Google Shape;286;p35"/>
          <p:cNvSpPr txBox="1">
            <a:spLocks noGrp="1"/>
          </p:cNvSpPr>
          <p:nvPr>
            <p:ph type="subTitle" idx="1"/>
          </p:nvPr>
        </p:nvSpPr>
        <p:spPr>
          <a:xfrm>
            <a:off x="690604" y="3111478"/>
            <a:ext cx="5871600" cy="1021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Há uma </a:t>
            </a:r>
            <a:r>
              <a:rPr lang="pt-BR" b="1" dirty="0"/>
              <a:t>demanda crescente por automação</a:t>
            </a:r>
            <a:r>
              <a:rPr lang="pt-BR" dirty="0"/>
              <a:t>, especialmente 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Gestão de entradas e saídas de produtos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Relatórios estratégicos para decisões rápidas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Integração entre fornecedores, estoque e clientes</a:t>
            </a: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/>
          </p:nvPr>
        </p:nvSpPr>
        <p:spPr>
          <a:xfrm>
            <a:off x="340654" y="3111478"/>
            <a:ext cx="698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90" name="Google Shape;290;p35"/>
          <p:cNvSpPr txBox="1">
            <a:spLocks noGrp="1"/>
          </p:cNvSpPr>
          <p:nvPr>
            <p:ph type="title" idx="4"/>
          </p:nvPr>
        </p:nvSpPr>
        <p:spPr>
          <a:xfrm>
            <a:off x="341854" y="1423954"/>
            <a:ext cx="6975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EA7411F-98BC-E32B-90C8-97B2B850185E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769106" y="1410197"/>
            <a:ext cx="76057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 setor de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atacado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cresce constantemente, exigindo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maior organização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para lidar com alto volume de mercadorias.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Muitos galpões ainda utilizam controles manuais ou sistemas genéricos, o que gera: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Erros em cadastros e movimentações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Perda de informações importantes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Dificuldade no controle de estoque em tempo real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pic>
        <p:nvPicPr>
          <p:cNvPr id="10" name="Picture 9" descr="A monkey with a hand on his chin&#10;&#10;AI-generated content may be incorrect.">
            <a:extLst>
              <a:ext uri="{FF2B5EF4-FFF2-40B4-BE49-F238E27FC236}">
                <a16:creationId xmlns:a16="http://schemas.microsoft.com/office/drawing/2014/main" id="{2EA40F81-C9B2-82AF-34BF-A96D810F3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420" y="2466098"/>
            <a:ext cx="4183646" cy="2345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>
            <a:spLocks noGrp="1"/>
          </p:cNvSpPr>
          <p:nvPr>
            <p:ph type="title"/>
          </p:nvPr>
        </p:nvSpPr>
        <p:spPr>
          <a:xfrm>
            <a:off x="638700" y="884292"/>
            <a:ext cx="78666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GESTORMAX</a:t>
            </a:r>
            <a:endParaRPr dirty="0"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1"/>
          </p:nvPr>
        </p:nvSpPr>
        <p:spPr>
          <a:xfrm>
            <a:off x="1256547" y="1842656"/>
            <a:ext cx="6918600" cy="25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>O projeto </a:t>
            </a:r>
            <a:r>
              <a:rPr lang="pt-BR" b="1" dirty="0"/>
              <a:t>GESTORMAX</a:t>
            </a:r>
            <a:r>
              <a:rPr lang="pt-BR" dirty="0"/>
              <a:t> tem como objetivo o desenvolvimento de um sistema de gestão voltado para um </a:t>
            </a:r>
            <a:r>
              <a:rPr lang="pt-BR" b="1" dirty="0"/>
              <a:t>galpão de vendas por atacado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 </a:t>
            </a:r>
          </a:p>
          <a:p>
            <a:pPr marL="0" lvl="0" indent="0" algn="just"/>
            <a:r>
              <a:rPr lang="pt-BR" dirty="0"/>
              <a:t>Este sistema será responsável por </a:t>
            </a:r>
            <a:r>
              <a:rPr lang="pt-BR" b="1" dirty="0"/>
              <a:t>centralizar</a:t>
            </a:r>
            <a:r>
              <a:rPr lang="pt-BR" dirty="0"/>
              <a:t> e </a:t>
            </a:r>
            <a:r>
              <a:rPr lang="pt-BR" b="1" dirty="0"/>
              <a:t>otimizar</a:t>
            </a:r>
            <a:r>
              <a:rPr lang="pt-BR" dirty="0"/>
              <a:t> o</a:t>
            </a:r>
            <a:r>
              <a:rPr lang="pt-BR" b="1" dirty="0"/>
              <a:t> </a:t>
            </a:r>
            <a:r>
              <a:rPr lang="pt-BR" dirty="0"/>
              <a:t>controle</a:t>
            </a:r>
            <a:r>
              <a:rPr lang="pt-BR" b="1" dirty="0"/>
              <a:t> operacional</a:t>
            </a:r>
            <a:r>
              <a:rPr lang="pt-BR" dirty="0"/>
              <a:t> e </a:t>
            </a:r>
            <a:r>
              <a:rPr lang="pt-BR" b="1" dirty="0"/>
              <a:t>logístico</a:t>
            </a:r>
            <a:r>
              <a:rPr lang="pt-BR" dirty="0"/>
              <a:t> do negócio, garantindo eficiência no cadastro e na movimentação de produtos, além de fornecer informações estratégicas por meio de relatórios personalizados.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>
          <a:extLst>
            <a:ext uri="{FF2B5EF4-FFF2-40B4-BE49-F238E27FC236}">
              <a16:creationId xmlns:a16="http://schemas.microsoft.com/office/drawing/2014/main" id="{B8FAA37E-4D5D-3306-1159-F2473FDBC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>
            <a:extLst>
              <a:ext uri="{FF2B5EF4-FFF2-40B4-BE49-F238E27FC236}">
                <a16:creationId xmlns:a16="http://schemas.microsoft.com/office/drawing/2014/main" id="{BDB0042E-F734-396A-7C29-7C56525AD5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8700" y="884292"/>
            <a:ext cx="78666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Finalidade</a:t>
            </a:r>
            <a:endParaRPr dirty="0"/>
          </a:p>
        </p:txBody>
      </p:sp>
      <p:sp>
        <p:nvSpPr>
          <p:cNvPr id="271" name="Google Shape;271;p33">
            <a:extLst>
              <a:ext uri="{FF2B5EF4-FFF2-40B4-BE49-F238E27FC236}">
                <a16:creationId xmlns:a16="http://schemas.microsoft.com/office/drawing/2014/main" id="{ABDCAB18-0BD2-FE03-E50B-3BBFB3B30C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04304" y="2038040"/>
            <a:ext cx="6535391" cy="25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1800" dirty="0"/>
              <a:t>Permitir a gestão completa e segura dos processos comerciais e administrativos do galpão, com foco na automação das operações de entrada e saída de mercadorias, além do relacionamento com fornecedores e clientes.</a:t>
            </a:r>
          </a:p>
        </p:txBody>
      </p:sp>
    </p:spTree>
    <p:extLst>
      <p:ext uri="{BB962C8B-B14F-4D97-AF65-F5344CB8AC3E}">
        <p14:creationId xmlns:p14="http://schemas.microsoft.com/office/powerpoint/2010/main" val="1021922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7BBB3-7BA7-CB2B-F04E-74D186645CF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0017" y="2285795"/>
            <a:ext cx="4369681" cy="3264408"/>
          </a:xfrm>
        </p:spPr>
        <p:txBody>
          <a:bodyPr anchor="t">
            <a:normAutofit/>
          </a:bodyPr>
          <a:lstStyle/>
          <a:p>
            <a:pPr algn="just"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 dirty="0" err="1"/>
              <a:t>Cadastro</a:t>
            </a:r>
            <a:r>
              <a:rPr lang="en-US" b="0" i="0" u="none" strike="noStrike" cap="none" dirty="0"/>
              <a:t> de </a:t>
            </a:r>
            <a:r>
              <a:rPr lang="en-US" b="0" i="0" u="none" strike="noStrike" cap="none" dirty="0" err="1"/>
              <a:t>produtos</a:t>
            </a:r>
            <a:r>
              <a:rPr lang="en-US" b="0" i="0" u="none" strike="noStrike" cap="none" dirty="0"/>
              <a:t> (</a:t>
            </a:r>
            <a:r>
              <a:rPr lang="en-US" b="0" i="0" u="none" strike="noStrike" cap="none" dirty="0" err="1"/>
              <a:t>nome</a:t>
            </a:r>
            <a:r>
              <a:rPr lang="en-US" b="0" i="0" u="none" strike="noStrike" cap="none" dirty="0"/>
              <a:t>, </a:t>
            </a:r>
            <a:r>
              <a:rPr lang="en-US" b="0" i="0" u="none" strike="noStrike" cap="none" dirty="0" err="1"/>
              <a:t>descrição</a:t>
            </a:r>
            <a:r>
              <a:rPr lang="en-US" dirty="0"/>
              <a:t>, valor de </a:t>
            </a:r>
            <a:r>
              <a:rPr lang="en-US" dirty="0" err="1"/>
              <a:t>compra</a:t>
            </a:r>
            <a:r>
              <a:rPr lang="en-US" dirty="0"/>
              <a:t> e </a:t>
            </a:r>
            <a:r>
              <a:rPr lang="en-US" dirty="0" err="1"/>
              <a:t>venda</a:t>
            </a:r>
            <a:r>
              <a:rPr lang="en-US" dirty="0"/>
              <a:t>, </a:t>
            </a:r>
            <a:r>
              <a:rPr lang="en-US" dirty="0" err="1"/>
              <a:t>variações</a:t>
            </a:r>
            <a:r>
              <a:rPr lang="en-US" b="0" i="0" u="none" strike="noStrike" cap="none" dirty="0"/>
              <a:t>, estoque).</a:t>
            </a:r>
          </a:p>
          <a:p>
            <a:pPr algn="just"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 dirty="0"/>
              <a:t>Consulta </a:t>
            </a:r>
            <a:r>
              <a:rPr lang="en-US" b="0" i="0" u="none" strike="noStrike" cap="none" dirty="0" err="1"/>
              <a:t>por</a:t>
            </a:r>
            <a:r>
              <a:rPr lang="en-US" b="0" i="0" u="none" strike="noStrike" cap="none" dirty="0"/>
              <a:t> </a:t>
            </a:r>
            <a:r>
              <a:rPr lang="en-US" b="0" i="0" u="none" strike="noStrike" cap="none" dirty="0" err="1"/>
              <a:t>critérios</a:t>
            </a:r>
            <a:r>
              <a:rPr lang="en-US" b="0" i="0" u="none" strike="noStrike" cap="none" dirty="0"/>
              <a:t> </a:t>
            </a:r>
            <a:r>
              <a:rPr lang="en-US" b="0" i="0" u="none" strike="noStrike" cap="none" dirty="0" err="1"/>
              <a:t>diversos</a:t>
            </a:r>
            <a:r>
              <a:rPr lang="en-US" b="0" i="0" u="none" strike="noStrike" cap="none" dirty="0"/>
              <a:t>.</a:t>
            </a:r>
          </a:p>
          <a:p>
            <a:pPr algn="just"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 dirty="0" err="1"/>
              <a:t>Alteração</a:t>
            </a:r>
            <a:r>
              <a:rPr lang="en-US" b="0" i="0" u="none" strike="noStrike" cap="none" dirty="0"/>
              <a:t> e </a:t>
            </a:r>
            <a:r>
              <a:rPr lang="en-US" b="0" i="0" u="none" strike="noStrike" cap="none" dirty="0" err="1"/>
              <a:t>exclusão</a:t>
            </a:r>
            <a:r>
              <a:rPr lang="en-US" b="0" i="0" u="none" strike="noStrike" cap="none" dirty="0"/>
              <a:t> de </a:t>
            </a:r>
            <a:r>
              <a:rPr lang="en-US" b="0" i="0" u="none" strike="noStrike" cap="none" dirty="0" err="1"/>
              <a:t>registros</a:t>
            </a:r>
            <a:r>
              <a:rPr lang="en-US" b="0" i="0" u="none" strike="noStrike" cap="none" dirty="0"/>
              <a:t>.</a:t>
            </a:r>
          </a:p>
          <a:p>
            <a:pPr algn="just"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 dirty="0"/>
              <a:t>Controle de estoque com </a:t>
            </a:r>
            <a:r>
              <a:rPr lang="en-US" b="0" i="0" u="none" strike="noStrike" cap="none" dirty="0" err="1"/>
              <a:t>atualização</a:t>
            </a:r>
            <a:r>
              <a:rPr lang="en-US" b="0" i="0" u="none" strike="noStrike" cap="none" dirty="0"/>
              <a:t> </a:t>
            </a:r>
            <a:r>
              <a:rPr lang="en-US" b="0" i="0" u="none" strike="noStrike" cap="none" dirty="0" err="1"/>
              <a:t>automática</a:t>
            </a:r>
            <a:r>
              <a:rPr lang="en-US" b="0" i="0" u="none" strike="noStrike" cap="none" dirty="0"/>
              <a:t>.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  <a:buFont typeface="Arial"/>
            </a:pPr>
            <a:endParaRPr lang="en-US" b="0" i="0" u="none" strike="noStrike" cap="non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6A0F178-5BE5-D861-713A-FF9EE41C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44" y="710205"/>
            <a:ext cx="3668250" cy="1507415"/>
          </a:xfrm>
        </p:spPr>
        <p:txBody>
          <a:bodyPr/>
          <a:lstStyle/>
          <a:p>
            <a:r>
              <a:rPr lang="pt-BR" sz="3200" dirty="0"/>
              <a:t>Funcionalidades </a:t>
            </a:r>
            <a:br>
              <a:rPr lang="pt-BR" sz="3200" dirty="0"/>
            </a:br>
            <a:r>
              <a:rPr lang="pt-BR" sz="3200" dirty="0"/>
              <a:t>Gestão de Produtos</a:t>
            </a:r>
          </a:p>
        </p:txBody>
      </p:sp>
      <p:pic>
        <p:nvPicPr>
          <p:cNvPr id="12" name="Picture 11" descr="A screenshot of a phone&#10;&#10;AI-generated content may be incorrect.">
            <a:extLst>
              <a:ext uri="{FF2B5EF4-FFF2-40B4-BE49-F238E27FC236}">
                <a16:creationId xmlns:a16="http://schemas.microsoft.com/office/drawing/2014/main" id="{BE34126F-5225-E8EB-C565-FC15770A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302" y="660192"/>
            <a:ext cx="1401225" cy="3114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 screenshot of a phone&#10;&#10;AI-generated content may be incorrect.">
            <a:extLst>
              <a:ext uri="{FF2B5EF4-FFF2-40B4-BE49-F238E27FC236}">
                <a16:creationId xmlns:a16="http://schemas.microsoft.com/office/drawing/2014/main" id="{F801F232-C6DD-9A27-C9C8-B15BC7D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694" y="658057"/>
            <a:ext cx="1401226" cy="3114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 descr="A screenshot of a phone&#10;&#10;AI-generated content may be incorrect.">
            <a:extLst>
              <a:ext uri="{FF2B5EF4-FFF2-40B4-BE49-F238E27FC236}">
                <a16:creationId xmlns:a16="http://schemas.microsoft.com/office/drawing/2014/main" id="{12A4DB3E-FDCC-129F-C2E9-86AF90EA9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524" y="660192"/>
            <a:ext cx="1401226" cy="3114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1406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C6C72-8420-3005-3BF5-4541A6686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0C7D-95DC-2C71-5F77-FB0E5C0E83B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12881" y="2187774"/>
            <a:ext cx="4369681" cy="326440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Cadastro de fornecedores </a:t>
            </a:r>
            <a:r>
              <a:rPr lang="pt-BR" dirty="0"/>
              <a:t>(CNPJ, nome, endereço, contatos).</a:t>
            </a:r>
          </a:p>
          <a:p>
            <a:pPr>
              <a:lnSpc>
                <a:spcPct val="150000"/>
              </a:lnSpc>
            </a:pPr>
            <a:r>
              <a:rPr lang="pt-BR" b="1" dirty="0"/>
              <a:t>Consulta, edição e exclusão de dados.</a:t>
            </a:r>
          </a:p>
          <a:p>
            <a:pPr>
              <a:lnSpc>
                <a:spcPct val="150000"/>
              </a:lnSpc>
            </a:pPr>
            <a:r>
              <a:rPr lang="pt-BR" b="1" dirty="0"/>
              <a:t>Associação de produtos a fornecedores.</a:t>
            </a:r>
          </a:p>
          <a:p>
            <a:pPr marL="139700" indent="0" algn="ctr">
              <a:spcAft>
                <a:spcPts val="600"/>
              </a:spcAft>
              <a:buClr>
                <a:srgbClr val="000000"/>
              </a:buClr>
              <a:buNone/>
            </a:pPr>
            <a:endParaRPr lang="en-US" b="0" i="0" u="none" strike="noStrike" cap="non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1365E8-1CA1-5F1F-9A73-D415CE9B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938" y="680359"/>
            <a:ext cx="3867569" cy="1507415"/>
          </a:xfrm>
        </p:spPr>
        <p:txBody>
          <a:bodyPr/>
          <a:lstStyle/>
          <a:p>
            <a:r>
              <a:rPr lang="pt-BR" sz="3200" dirty="0"/>
              <a:t>Funcionalidades </a:t>
            </a:r>
            <a:br>
              <a:rPr lang="pt-BR" sz="3200" dirty="0"/>
            </a:br>
            <a:r>
              <a:rPr lang="pt-BR" sz="3200" dirty="0"/>
              <a:t>Gestão de Fornecedores</a:t>
            </a:r>
          </a:p>
        </p:txBody>
      </p:sp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D3F76FF4-D113-DEC1-D974-D812E37B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043" y="1133842"/>
            <a:ext cx="1468502" cy="3264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screenshot of a phone&#10;&#10;AI-generated content may be incorrect.">
            <a:extLst>
              <a:ext uri="{FF2B5EF4-FFF2-40B4-BE49-F238E27FC236}">
                <a16:creationId xmlns:a16="http://schemas.microsoft.com/office/drawing/2014/main" id="{E8219761-2997-8EBB-3ABB-36467A638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253" y="1133842"/>
            <a:ext cx="1468502" cy="3264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3941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F1369-CDB2-8C62-1963-D7FA86A6E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36CCC-8E8F-6C3E-408B-377C2479C2A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13223" y="2419610"/>
            <a:ext cx="4369681" cy="197853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Registro de clientes </a:t>
            </a:r>
            <a:r>
              <a:rPr lang="pt-BR" dirty="0"/>
              <a:t>(CPF/CNPJ, nome, contato, endereço, histórico de compras).</a:t>
            </a:r>
          </a:p>
          <a:p>
            <a:pPr>
              <a:lnSpc>
                <a:spcPct val="150000"/>
              </a:lnSpc>
            </a:pPr>
            <a:r>
              <a:rPr lang="pt-BR" b="1" dirty="0"/>
              <a:t>Consulta e manutenção dos dados cadastrados.</a:t>
            </a:r>
          </a:p>
          <a:p>
            <a:pPr marL="139700" indent="0" algn="ctr">
              <a:spcAft>
                <a:spcPts val="600"/>
              </a:spcAft>
              <a:buClr>
                <a:srgbClr val="000000"/>
              </a:buClr>
              <a:buNone/>
            </a:pPr>
            <a:endParaRPr lang="en-US" b="0" i="0" u="none" strike="noStrike" cap="non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E6DD7AC-A737-CDFD-BF9C-4C510943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938" y="680359"/>
            <a:ext cx="3867569" cy="1507415"/>
          </a:xfrm>
        </p:spPr>
        <p:txBody>
          <a:bodyPr/>
          <a:lstStyle/>
          <a:p>
            <a:r>
              <a:rPr lang="pt-BR" sz="3200" dirty="0"/>
              <a:t>Funcionalidades </a:t>
            </a:r>
            <a:br>
              <a:rPr lang="pt-BR" sz="3200" dirty="0"/>
            </a:br>
            <a:r>
              <a:rPr lang="pt-BR" sz="3200" dirty="0"/>
              <a:t>Gestão de Clientes</a:t>
            </a:r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A51EAE14-42A2-DFC3-81D0-21C427AF5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151" y="861357"/>
            <a:ext cx="1591032" cy="3536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12EA5926-A571-C0AE-1707-F961E1D04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696" y="861357"/>
            <a:ext cx="1591032" cy="3536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8522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y Presentation Template">
  <a:themeElements>
    <a:clrScheme name="Simple Light">
      <a:dk1>
        <a:srgbClr val="191919"/>
      </a:dk1>
      <a:lt1>
        <a:srgbClr val="EFEFEF"/>
      </a:lt1>
      <a:dk2>
        <a:srgbClr val="707070"/>
      </a:dk2>
      <a:lt2>
        <a:srgbClr val="C1C1B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473</Words>
  <Application>Microsoft Office PowerPoint</Application>
  <PresentationFormat>Apresentação na tela (16:9)</PresentationFormat>
  <Paragraphs>58</Paragraphs>
  <Slides>15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Darker Grotesque SemiBold</vt:lpstr>
      <vt:lpstr>Inter</vt:lpstr>
      <vt:lpstr>Arial</vt:lpstr>
      <vt:lpstr>Roboto Mono</vt:lpstr>
      <vt:lpstr>VT323</vt:lpstr>
      <vt:lpstr>Hanken Grotesk</vt:lpstr>
      <vt:lpstr>Raleway</vt:lpstr>
      <vt:lpstr>My Presentation Template</vt:lpstr>
      <vt:lpstr>GESTORMAX</vt:lpstr>
      <vt:lpstr>Parte 1 - Visão de Negócio</vt:lpstr>
      <vt:lpstr>Integrantes</vt:lpstr>
      <vt:lpstr>Necessidade do Mercado</vt:lpstr>
      <vt:lpstr>GESTORMAX</vt:lpstr>
      <vt:lpstr>Finalidade</vt:lpstr>
      <vt:lpstr>Funcionalidades  Gestão de Produtos</vt:lpstr>
      <vt:lpstr>Funcionalidades  Gestão de Fornecedores</vt:lpstr>
      <vt:lpstr>Funcionalidades  Gestão de Clientes</vt:lpstr>
      <vt:lpstr>Funcionalidades  Transações</vt:lpstr>
      <vt:lpstr>Funcionalidades  Relatórios e Acesso</vt:lpstr>
      <vt:lpstr>Público Alvo</vt:lpstr>
      <vt:lpstr>Entrada de mercado:  Primeiros clientes e abordagem de prospecção </vt:lpstr>
      <vt:lpstr>GestorMax x Concorrência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Printstamp</dc:creator>
  <cp:lastModifiedBy>Washington Oliveira</cp:lastModifiedBy>
  <cp:revision>49</cp:revision>
  <dcterms:modified xsi:type="dcterms:W3CDTF">2025-09-08T18:32:36Z</dcterms:modified>
</cp:coreProperties>
</file>