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58" r:id="rId5"/>
    <p:sldId id="257" r:id="rId6"/>
    <p:sldId id="262" r:id="rId7"/>
    <p:sldId id="278" r:id="rId8"/>
    <p:sldId id="265" r:id="rId9"/>
    <p:sldId id="275" r:id="rId10"/>
    <p:sldId id="263" r:id="rId11"/>
    <p:sldId id="266" r:id="rId12"/>
    <p:sldId id="267" r:id="rId13"/>
    <p:sldId id="269" r:id="rId14"/>
    <p:sldId id="270" r:id="rId15"/>
    <p:sldId id="268" r:id="rId16"/>
    <p:sldId id="272" r:id="rId17"/>
    <p:sldId id="274" r:id="rId18"/>
    <p:sldId id="271" r:id="rId19"/>
    <p:sldId id="273" r:id="rId20"/>
    <p:sldId id="27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, Natan" initials="MN" lastIdx="1" clrIdx="0">
    <p:extLst>
      <p:ext uri="{19B8F6BF-5375-455C-9EA6-DF929625EA0E}">
        <p15:presenceInfo xmlns:p15="http://schemas.microsoft.com/office/powerpoint/2012/main" userId="S::natan.mish@zimmerbiomet.com::cb82d561-3180-48ce-aa04-827babec42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31"/>
    <p:restoredTop sz="96413"/>
  </p:normalViewPr>
  <p:slideViewPr>
    <p:cSldViewPr snapToGrid="0" snapToObjects="1">
      <p:cViewPr varScale="1">
        <p:scale>
          <a:sx n="154" d="100"/>
          <a:sy n="154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D045C-CD78-304F-BD19-120FB2F86E8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75C95-52CA-1D4F-85E2-662E6712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/not-yet-another-article-on-machine-learning-e67f8812ba86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75C95-52CA-1D4F-85E2-662E671226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Mish/data_valid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tanMish/data_validation/blob/main/notebooks/1_database_data_validation.ipy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tanMish/data_validation/blob/main/notebooks/2_training_pipeline_data_validation.ipyn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hyperlink" Target="https://github.com/NatanMish/data_validation/blob/main/notebooks/3_model_serving_data_valid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home-data-for-ml-course/data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390-BF4A-135F-56EF-0F6CD99A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68603"/>
            <a:ext cx="10572000" cy="2971051"/>
          </a:xfrm>
        </p:spPr>
        <p:txBody>
          <a:bodyPr/>
          <a:lstStyle/>
          <a:p>
            <a:r>
              <a:rPr lang="en-US" sz="4800" dirty="0"/>
              <a:t>Data Validation for Data Science</a:t>
            </a:r>
            <a:br>
              <a:rPr lang="en-US" sz="4800" dirty="0"/>
            </a:br>
            <a:r>
              <a:rPr lang="en-US" sz="3600" dirty="0" err="1"/>
              <a:t>PyData</a:t>
            </a:r>
            <a:r>
              <a:rPr lang="en-US" sz="3600" dirty="0"/>
              <a:t> London June 2022 Tutorial</a:t>
            </a:r>
            <a:br>
              <a:rPr lang="en-US" sz="3600" dirty="0"/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NatanMish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data_validation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6310-27F2-E8DE-3AB1-82614D39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10572000" cy="1256141"/>
          </a:xfrm>
        </p:spPr>
        <p:txBody>
          <a:bodyPr>
            <a:normAutofit/>
          </a:bodyPr>
          <a:lstStyle/>
          <a:p>
            <a:r>
              <a:rPr lang="en-US" sz="2400" dirty="0" err="1"/>
              <a:t>Natan</a:t>
            </a:r>
            <a:r>
              <a:rPr lang="en-US" sz="2400" dirty="0"/>
              <a:t> Mish</a:t>
            </a:r>
          </a:p>
          <a:p>
            <a:r>
              <a:rPr lang="en-US" sz="2400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60147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F9CC-65B6-C127-A624-C8B0CACE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61" y="855677"/>
            <a:ext cx="6005522" cy="784333"/>
          </a:xfrm>
        </p:spPr>
        <p:txBody>
          <a:bodyPr>
            <a:normAutofit/>
          </a:bodyPr>
          <a:lstStyle/>
          <a:p>
            <a:r>
              <a:rPr lang="en-US" sz="3600" dirty="0"/>
              <a:t>Why validate your data?</a:t>
            </a:r>
          </a:p>
        </p:txBody>
      </p:sp>
      <p:pic>
        <p:nvPicPr>
          <p:cNvPr id="2052" name="Picture 4" descr="Data Pipeline">
            <a:extLst>
              <a:ext uri="{FF2B5EF4-FFF2-40B4-BE49-F238E27FC236}">
                <a16:creationId xmlns:a16="http://schemas.microsoft.com/office/drawing/2014/main" id="{7C6F7BC8-8A9E-1675-6C05-F28F893D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83" y="2624123"/>
            <a:ext cx="9398000" cy="337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1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Maintain 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8809" y="2178658"/>
            <a:ext cx="3810001" cy="27079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align the integrity throughout the entire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only relates to the logical integrity of the data, and not the physical one.</a:t>
            </a:r>
          </a:p>
        </p:txBody>
      </p:sp>
    </p:spTree>
    <p:extLst>
      <p:ext uri="{BB962C8B-B14F-4D97-AF65-F5344CB8AC3E}">
        <p14:creationId xmlns:p14="http://schemas.microsoft.com/office/powerpoint/2010/main" val="403089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from the very first interaction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throughout the data science product life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surprises – know what input to expect and where to expect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with an early detection of a data drift.</a:t>
            </a:r>
          </a:p>
        </p:txBody>
      </p:sp>
    </p:spTree>
    <p:extLst>
      <p:ext uri="{BB962C8B-B14F-4D97-AF65-F5344CB8AC3E}">
        <p14:creationId xmlns:p14="http://schemas.microsoft.com/office/powerpoint/2010/main" val="93594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1221877"/>
            <a:ext cx="5893840" cy="2645912"/>
          </a:xfrm>
        </p:spPr>
        <p:txBody>
          <a:bodyPr/>
          <a:lstStyle/>
          <a:p>
            <a:r>
              <a:rPr lang="en-US" dirty="0"/>
              <a:t>3. Readability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2321781"/>
            <a:ext cx="3810001" cy="28351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Harness Python’s type hints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IDEs will highlight if something is wrong before we actually run anything.</a:t>
            </a:r>
          </a:p>
        </p:txBody>
      </p:sp>
    </p:spTree>
    <p:extLst>
      <p:ext uri="{BB962C8B-B14F-4D97-AF65-F5344CB8AC3E}">
        <p14:creationId xmlns:p14="http://schemas.microsoft.com/office/powerpoint/2010/main" val="394612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255127"/>
            <a:ext cx="5893840" cy="2645912"/>
          </a:xfrm>
        </p:spPr>
        <p:txBody>
          <a:bodyPr/>
          <a:lstStyle/>
          <a:p>
            <a:r>
              <a:rPr lang="en-US" dirty="0"/>
              <a:t>4. Familiarity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validation steps will force us to get to know our data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us as data professionals gain domain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what are the limits, gaps, types and ranges our database consists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tools allow for creating automated data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96567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94FD1-98FA-F2C4-50BC-996FDE79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96" y="1591079"/>
            <a:ext cx="8521007" cy="3886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AF2F05-1799-6547-7BDC-2AEFCBE7ECF2}"/>
              </a:ext>
            </a:extLst>
          </p:cNvPr>
          <p:cNvSpPr txBox="1">
            <a:spLocks/>
          </p:cNvSpPr>
          <p:nvPr/>
        </p:nvSpPr>
        <p:spPr>
          <a:xfrm>
            <a:off x="406490" y="340288"/>
            <a:ext cx="10799066" cy="11227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At what point in the model lifecycle should we implement data validation?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340BEF-FA82-440C-DF66-12FF22C02F11}"/>
              </a:ext>
            </a:extLst>
          </p:cNvPr>
          <p:cNvGrpSpPr/>
          <p:nvPr/>
        </p:nvGrpSpPr>
        <p:grpSpPr>
          <a:xfrm>
            <a:off x="4680065" y="3366655"/>
            <a:ext cx="5128953" cy="3407078"/>
            <a:chOff x="4680065" y="3366655"/>
            <a:chExt cx="5128953" cy="340707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40C96B-2C91-11C0-7D40-7AB7B1223A30}"/>
                </a:ext>
              </a:extLst>
            </p:cNvPr>
            <p:cNvCxnSpPr/>
            <p:nvPr/>
          </p:nvCxnSpPr>
          <p:spPr>
            <a:xfrm flipH="1" flipV="1">
              <a:off x="4680065" y="3366655"/>
              <a:ext cx="2277688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4A3884-E90A-C623-E1D6-4B2ACE3566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3724" y="3366655"/>
              <a:ext cx="1221971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BD885-C177-D98A-970C-B6E3D7615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698" y="3429000"/>
              <a:ext cx="482138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83E52E-177C-54EC-E317-93E18238E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767" y="3429000"/>
              <a:ext cx="2319251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25A7A0F6-ED0D-01D4-58D1-2FAC0D870B5F}"/>
                </a:ext>
              </a:extLst>
            </p:cNvPr>
            <p:cNvSpPr txBox="1">
              <a:spLocks/>
            </p:cNvSpPr>
            <p:nvPr/>
          </p:nvSpPr>
          <p:spPr>
            <a:xfrm>
              <a:off x="6529186" y="5960225"/>
              <a:ext cx="1620982" cy="81350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600" dirty="0">
                  <a:solidFill>
                    <a:srgbClr val="FF0000"/>
                  </a:solidFill>
                </a:rPr>
                <a:t>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0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34B5-CC6D-5CC4-4487-95BC34E6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F2EF-3B20-A9BB-301B-0DB52BDF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Dataset validation with </a:t>
            </a:r>
          </a:p>
          <a:p>
            <a:pPr>
              <a:buFont typeface="+mj-lt"/>
              <a:buAutoNum type="arabicPeriod"/>
            </a:pPr>
            <a:r>
              <a:rPr lang="en-US" dirty="0"/>
              <a:t>Training pipelines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serving validation with</a:t>
            </a:r>
          </a:p>
          <a:p>
            <a:pPr marL="0" indent="0">
              <a:buNone/>
            </a:pPr>
            <a:r>
              <a:rPr lang="en-US" dirty="0"/>
              <a:t>*Each of the tools could potentially be used for any of the components</a:t>
            </a:r>
            <a:endParaRPr lang="he-IL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6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47792A8-3518-AF8A-DE24-F9907ED8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5" y="3651272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3C0FB5DF-65BF-BA77-444C-C6D63E6F6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4650969" y="4074572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 format | Great Expectations">
            <a:extLst>
              <a:ext uri="{FF2B5EF4-FFF2-40B4-BE49-F238E27FC236}">
                <a16:creationId xmlns:a16="http://schemas.microsoft.com/office/drawing/2014/main" id="{9F92478E-22AF-5A8B-126E-8DD96C7F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538" y="3269923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1421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8" y="468523"/>
            <a:ext cx="11309957" cy="970450"/>
          </a:xfrm>
        </p:spPr>
        <p:txBody>
          <a:bodyPr/>
          <a:lstStyle/>
          <a:p>
            <a:r>
              <a:rPr lang="en-US" dirty="0"/>
              <a:t>Database validation with Great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H="1" flipV="1">
            <a:off x="5607781" y="3714244"/>
            <a:ext cx="1658433" cy="2147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3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88999"/>
            <a:ext cx="10571998" cy="970450"/>
          </a:xfrm>
        </p:spPr>
        <p:txBody>
          <a:bodyPr/>
          <a:lstStyle/>
          <a:p>
            <a:r>
              <a:rPr lang="en-US" dirty="0"/>
              <a:t>Training pipeline validation with </a:t>
            </a:r>
            <a:r>
              <a:rPr lang="en-US" dirty="0" err="1"/>
              <a:t>Pandera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7266214" y="3788229"/>
            <a:ext cx="627236" cy="20737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3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97091"/>
            <a:ext cx="10571998" cy="970450"/>
          </a:xfrm>
        </p:spPr>
        <p:txBody>
          <a:bodyPr/>
          <a:lstStyle/>
          <a:p>
            <a:r>
              <a:rPr lang="en-US" dirty="0"/>
              <a:t>Serving data validation with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10832"/>
            <a:ext cx="9658740" cy="367864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64" y="5057522"/>
            <a:ext cx="3076514" cy="14033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10411695" y="5721069"/>
            <a:ext cx="528737" cy="9340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Right Arrow Callout 6">
            <a:extLst>
              <a:ext uri="{FF2B5EF4-FFF2-40B4-BE49-F238E27FC236}">
                <a16:creationId xmlns:a16="http://schemas.microsoft.com/office/drawing/2014/main" id="{34BDBC4A-D5AD-98CF-888B-D07048605075}"/>
              </a:ext>
            </a:extLst>
          </p:cNvPr>
          <p:cNvSpPr/>
          <p:nvPr/>
        </p:nvSpPr>
        <p:spPr>
          <a:xfrm>
            <a:off x="234670" y="2848397"/>
            <a:ext cx="2112021" cy="196636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cikit-learn - Wikipedia">
            <a:extLst>
              <a:ext uri="{FF2B5EF4-FFF2-40B4-BE49-F238E27FC236}">
                <a16:creationId xmlns:a16="http://schemas.microsoft.com/office/drawing/2014/main" id="{341CCBD4-6A84-079E-DCA5-BE557A68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5" y="2887674"/>
            <a:ext cx="1005657" cy="5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Statistical Functions in PyTorch | by Anurag Lahon | Towards Data Science">
            <a:extLst>
              <a:ext uri="{FF2B5EF4-FFF2-40B4-BE49-F238E27FC236}">
                <a16:creationId xmlns:a16="http://schemas.microsoft.com/office/drawing/2014/main" id="{A1C2295D-B641-E0F8-A1E5-3B1468692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4" b="23248"/>
          <a:stretch/>
        </p:blipFill>
        <p:spPr bwMode="auto">
          <a:xfrm>
            <a:off x="315589" y="3663681"/>
            <a:ext cx="1290678" cy="36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utorials | TensorFlow Core">
            <a:extLst>
              <a:ext uri="{FF2B5EF4-FFF2-40B4-BE49-F238E27FC236}">
                <a16:creationId xmlns:a16="http://schemas.microsoft.com/office/drawing/2014/main" id="{CE5213FC-AF90-B49E-15B3-72321438F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8" y="4296691"/>
            <a:ext cx="1194915" cy="2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048045FB-B290-3F8E-1C1E-E45211094898}"/>
              </a:ext>
            </a:extLst>
          </p:cNvPr>
          <p:cNvSpPr/>
          <p:nvPr/>
        </p:nvSpPr>
        <p:spPr>
          <a:xfrm>
            <a:off x="2427610" y="3429000"/>
            <a:ext cx="922492" cy="7557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ED9079F-C4AB-7BD9-8C92-9C664CE1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46" y="3691487"/>
            <a:ext cx="597449" cy="1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ckle Cucumber Vector Cartoon Illustration Isolated On White Background  Green Vegetables Food Groups Balanced Diet Theme Design Element Stock  Illustration - Download Image Now - iStock">
            <a:extLst>
              <a:ext uri="{FF2B5EF4-FFF2-40B4-BE49-F238E27FC236}">
                <a16:creationId xmlns:a16="http://schemas.microsoft.com/office/drawing/2014/main" id="{D294598F-BDDE-31F7-853B-9997382DA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t="21747" r="7134" b="20926"/>
          <a:stretch/>
        </p:blipFill>
        <p:spPr bwMode="auto">
          <a:xfrm>
            <a:off x="2557085" y="3907700"/>
            <a:ext cx="499083" cy="2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2576B3A2-8BF6-65D1-C92A-845FBB814CC6}"/>
              </a:ext>
            </a:extLst>
          </p:cNvPr>
          <p:cNvSpPr/>
          <p:nvPr/>
        </p:nvSpPr>
        <p:spPr>
          <a:xfrm>
            <a:off x="3479577" y="3647055"/>
            <a:ext cx="493615" cy="319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6610C-AF03-F91D-3552-19B4112220BE}"/>
              </a:ext>
            </a:extLst>
          </p:cNvPr>
          <p:cNvSpPr/>
          <p:nvPr/>
        </p:nvSpPr>
        <p:spPr>
          <a:xfrm>
            <a:off x="4232135" y="2775568"/>
            <a:ext cx="1647733" cy="203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What is Kubernetes? | Kubernetes">
            <a:extLst>
              <a:ext uri="{FF2B5EF4-FFF2-40B4-BE49-F238E27FC236}">
                <a16:creationId xmlns:a16="http://schemas.microsoft.com/office/drawing/2014/main" id="{89AAAD88-E214-9675-779B-FE2DB125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64" y="2917779"/>
            <a:ext cx="1473874" cy="3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- Official Image | Docker Hub">
            <a:extLst>
              <a:ext uri="{FF2B5EF4-FFF2-40B4-BE49-F238E27FC236}">
                <a16:creationId xmlns:a16="http://schemas.microsoft.com/office/drawing/2014/main" id="{15B2F272-CE08-EC86-48F1-4C6D2E4F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32" y="3181888"/>
            <a:ext cx="878849" cy="78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ow to Write Your First AWS Lambda Function — Runscope Blog">
            <a:extLst>
              <a:ext uri="{FF2B5EF4-FFF2-40B4-BE49-F238E27FC236}">
                <a16:creationId xmlns:a16="http://schemas.microsoft.com/office/drawing/2014/main" id="{9945BAC0-82FB-BD92-800A-B5968329E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08" y="3467708"/>
            <a:ext cx="775158" cy="7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M symbol | Microsoft Azure Mono">
            <a:extLst>
              <a:ext uri="{FF2B5EF4-FFF2-40B4-BE49-F238E27FC236}">
                <a16:creationId xmlns:a16="http://schemas.microsoft.com/office/drawing/2014/main" id="{476A3B77-A5C5-45D5-71A7-828018C0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07" y="4012930"/>
            <a:ext cx="612297" cy="61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pi Icon Images – Browse 14,877 Stock Photos, Vectors, and Video | Adobe  Stock">
            <a:extLst>
              <a:ext uri="{FF2B5EF4-FFF2-40B4-BE49-F238E27FC236}">
                <a16:creationId xmlns:a16="http://schemas.microsoft.com/office/drawing/2014/main" id="{66971F86-FB7D-1C2B-8408-936624439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0" t="28275" r="22095" b="10309"/>
          <a:stretch/>
        </p:blipFill>
        <p:spPr bwMode="auto">
          <a:xfrm>
            <a:off x="6432183" y="3427279"/>
            <a:ext cx="659435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C064E6-D622-ECB5-ABAF-829F4EF7215E}"/>
              </a:ext>
            </a:extLst>
          </p:cNvPr>
          <p:cNvCxnSpPr>
            <a:stCxn id="10" idx="3"/>
            <a:endCxn id="1050" idx="1"/>
          </p:cNvCxnSpPr>
          <p:nvPr/>
        </p:nvCxnSpPr>
        <p:spPr>
          <a:xfrm flipV="1">
            <a:off x="5879868" y="3795164"/>
            <a:ext cx="5523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LOGO! Application examples | LOGO! Logic Module | Siemens Global">
            <a:extLst>
              <a:ext uri="{FF2B5EF4-FFF2-40B4-BE49-F238E27FC236}">
                <a16:creationId xmlns:a16="http://schemas.microsoft.com/office/drawing/2014/main" id="{42EE5F47-E98C-D9C0-8CD7-8CB2AA432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1" r="12561"/>
          <a:stretch/>
        </p:blipFill>
        <p:spPr bwMode="auto">
          <a:xfrm>
            <a:off x="7555851" y="3447711"/>
            <a:ext cx="913654" cy="69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65ADB2-3113-4253-2059-6892EB7C5188}"/>
              </a:ext>
            </a:extLst>
          </p:cNvPr>
          <p:cNvCxnSpPr>
            <a:stCxn id="1052" idx="1"/>
            <a:endCxn id="1050" idx="3"/>
          </p:cNvCxnSpPr>
          <p:nvPr/>
        </p:nvCxnSpPr>
        <p:spPr>
          <a:xfrm flipH="1">
            <a:off x="7091618" y="3795163"/>
            <a:ext cx="464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41B65-AAFA-8CBF-7902-86E3113CF070}"/>
              </a:ext>
            </a:extLst>
          </p:cNvPr>
          <p:cNvSpPr txBox="1"/>
          <p:nvPr/>
        </p:nvSpPr>
        <p:spPr>
          <a:xfrm>
            <a:off x="234670" y="2476163"/>
            <a:ext cx="15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pipeline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02A6CE-13C0-C0F0-A636-17ECF95D0316}"/>
              </a:ext>
            </a:extLst>
          </p:cNvPr>
          <p:cNvSpPr txBox="1"/>
          <p:nvPr/>
        </p:nvSpPr>
        <p:spPr>
          <a:xfrm>
            <a:off x="2557085" y="3113012"/>
            <a:ext cx="793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742E96-07E8-3BCE-F5C7-8FB699A81257}"/>
              </a:ext>
            </a:extLst>
          </p:cNvPr>
          <p:cNvSpPr txBox="1"/>
          <p:nvPr/>
        </p:nvSpPr>
        <p:spPr>
          <a:xfrm>
            <a:off x="4198984" y="2410713"/>
            <a:ext cx="189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Serving/Inference 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65D962-EC0A-DD84-F54C-15986FAA66E3}"/>
              </a:ext>
            </a:extLst>
          </p:cNvPr>
          <p:cNvSpPr txBox="1"/>
          <p:nvPr/>
        </p:nvSpPr>
        <p:spPr>
          <a:xfrm>
            <a:off x="7503946" y="3095979"/>
            <a:ext cx="111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9866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81E4-808D-65F4-5AA6-EF48920B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3" y="729579"/>
            <a:ext cx="10344714" cy="228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772F5-8003-B09A-07B0-5FBA77C12EB6}"/>
              </a:ext>
            </a:extLst>
          </p:cNvPr>
          <p:cNvSpPr txBox="1"/>
          <p:nvPr/>
        </p:nvSpPr>
        <p:spPr>
          <a:xfrm>
            <a:off x="923643" y="3294776"/>
            <a:ext cx="6330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Looks familiar?</a:t>
            </a:r>
          </a:p>
        </p:txBody>
      </p:sp>
      <p:pic>
        <p:nvPicPr>
          <p:cNvPr id="3074" name="Picture 2" descr="Extreme Facepalm | Computer Reaction Faces | Know Your Meme">
            <a:extLst>
              <a:ext uri="{FF2B5EF4-FFF2-40B4-BE49-F238E27FC236}">
                <a16:creationId xmlns:a16="http://schemas.microsoft.com/office/drawing/2014/main" id="{35F1E091-94EE-691D-36FC-6EE2E66A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16" y="4205148"/>
            <a:ext cx="3253645" cy="2085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9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57" y="468523"/>
            <a:ext cx="10571998" cy="970450"/>
          </a:xfrm>
        </p:spPr>
        <p:txBody>
          <a:bodyPr/>
          <a:lstStyle/>
          <a:p>
            <a:r>
              <a:rPr lang="en-US" dirty="0"/>
              <a:t>To wrap things up…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11" y="2418492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H="1" flipV="1">
            <a:off x="6069372" y="3904607"/>
            <a:ext cx="173486" cy="2022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B6A39-6D33-E9F8-1BDB-FD74F691216D}"/>
              </a:ext>
            </a:extLst>
          </p:cNvPr>
          <p:cNvCxnSpPr>
            <a:cxnSpLocks/>
          </p:cNvCxnSpPr>
          <p:nvPr/>
        </p:nvCxnSpPr>
        <p:spPr>
          <a:xfrm flipH="1" flipV="1">
            <a:off x="3467278" y="3904607"/>
            <a:ext cx="98882" cy="19573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8723C1-9271-515C-8CFD-E22E6274077D}"/>
              </a:ext>
            </a:extLst>
          </p:cNvPr>
          <p:cNvCxnSpPr>
            <a:cxnSpLocks/>
          </p:cNvCxnSpPr>
          <p:nvPr/>
        </p:nvCxnSpPr>
        <p:spPr>
          <a:xfrm flipH="1" flipV="1">
            <a:off x="7808978" y="3904607"/>
            <a:ext cx="304244" cy="2022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7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E624792-00EC-C135-6D69-951A7F40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84" y="5939444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64B833C5-6E56-0FB1-E551-B180EA05B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7808978" y="6023988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 format | Great Expectations">
            <a:extLst>
              <a:ext uri="{FF2B5EF4-FFF2-40B4-BE49-F238E27FC236}">
                <a16:creationId xmlns:a16="http://schemas.microsoft.com/office/drawing/2014/main" id="{766711B7-FDC8-0F13-3BA6-E6F5998C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97" y="5939444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732810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701D-D10B-66CF-1F03-F3672040F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BD520-F3E0-18D5-247E-53E5A313E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8879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4481F-C26C-5863-A96C-A84945A6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359433"/>
            <a:ext cx="12179300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045CC8-E85A-C1C1-BA18-8222EE3B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" y="4078883"/>
            <a:ext cx="10344714" cy="2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F9C-17E5-4606-E9BA-E4D5BBA6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8532-B940-8768-0C94-4AABD6A3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Engineer @ Zimmer Biomet</a:t>
            </a:r>
          </a:p>
          <a:p>
            <a:r>
              <a:rPr lang="en-US" dirty="0"/>
              <a:t>MSc in Social Data Science from the London School of Economics</a:t>
            </a:r>
          </a:p>
          <a:p>
            <a:r>
              <a:rPr lang="en-US" dirty="0"/>
              <a:t>Previously worked in the finance and fintech industries</a:t>
            </a:r>
          </a:p>
          <a:p>
            <a:pPr marL="0" indent="0">
              <a:buNone/>
            </a:pPr>
            <a:r>
              <a:rPr lang="en-US" dirty="0"/>
              <a:t>Also…</a:t>
            </a:r>
          </a:p>
          <a:p>
            <a:r>
              <a:rPr lang="en-US" dirty="0"/>
              <a:t>I like finding bugs(especially if they’re my own making)</a:t>
            </a:r>
          </a:p>
        </p:txBody>
      </p:sp>
    </p:spTree>
    <p:extLst>
      <p:ext uri="{BB962C8B-B14F-4D97-AF65-F5344CB8AC3E}">
        <p14:creationId xmlns:p14="http://schemas.microsoft.com/office/powerpoint/2010/main" val="34242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96360"/>
            <a:ext cx="10554574" cy="363651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Who needs data validation anyway?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databases using Great Expectations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training pipelines using </a:t>
            </a:r>
            <a:r>
              <a:rPr lang="en-US" dirty="0" err="1"/>
              <a:t>Pandera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Validation in model serving using </a:t>
            </a:r>
            <a:r>
              <a:rPr lang="en-US" dirty="0" err="1"/>
              <a:t>Pydantic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will not cover</a:t>
            </a:r>
          </a:p>
          <a:p>
            <a:r>
              <a:rPr lang="en-US" dirty="0"/>
              <a:t>How to optimize your validation holdout dataset for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102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819" y="2587606"/>
            <a:ext cx="5185873" cy="2153116"/>
          </a:xfrm>
        </p:spPr>
        <p:txBody>
          <a:bodyPr/>
          <a:lstStyle/>
          <a:p>
            <a:r>
              <a:rPr lang="en-US" dirty="0"/>
              <a:t>Environment requirements: Python 3.8 and up with </a:t>
            </a:r>
            <a:r>
              <a:rPr lang="en-US" dirty="0" err="1"/>
              <a:t>Jupyter</a:t>
            </a:r>
            <a:r>
              <a:rPr lang="en-US" dirty="0"/>
              <a:t> installed, and Git for cloning the tutorial repo.</a:t>
            </a:r>
          </a:p>
          <a:p>
            <a:r>
              <a:rPr lang="en-US" dirty="0"/>
              <a:t>Clone the repository from GitHub using the CLI: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164C-F15B-430A-6161-BAE787E2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55843"/>
            <a:ext cx="5194583" cy="2064488"/>
          </a:xfrm>
        </p:spPr>
        <p:txBody>
          <a:bodyPr/>
          <a:lstStyle/>
          <a:p>
            <a:r>
              <a:rPr lang="en-US" dirty="0"/>
              <a:t>Alternatively, click the ”Open in </a:t>
            </a:r>
            <a:r>
              <a:rPr lang="en-US" dirty="0" err="1"/>
              <a:t>Colab</a:t>
            </a:r>
            <a:r>
              <a:rPr lang="en-US" dirty="0"/>
              <a:t>” link straight from the notebook on GitHub.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6819B-D131-C874-E6C3-D17B87937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9" t="29907" r="9540" b="28889"/>
          <a:stretch/>
        </p:blipFill>
        <p:spPr>
          <a:xfrm>
            <a:off x="906009" y="4429388"/>
            <a:ext cx="4672670" cy="7633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00BC60-7B15-0049-D416-FC2774CA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42" y="4429388"/>
            <a:ext cx="4155711" cy="685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B8A57-85CF-0213-8A04-A2EDF8ECB9BC}"/>
              </a:ext>
            </a:extLst>
          </p:cNvPr>
          <p:cNvSpPr txBox="1">
            <a:spLocks/>
          </p:cNvSpPr>
          <p:nvPr/>
        </p:nvSpPr>
        <p:spPr>
          <a:xfrm>
            <a:off x="3498707" y="4970080"/>
            <a:ext cx="5194583" cy="20644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Follow the instructions in the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3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AAFA-4993-B525-A3B0-99D6366B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970450"/>
          </a:xfrm>
        </p:spPr>
        <p:txBody>
          <a:bodyPr/>
          <a:lstStyle/>
          <a:p>
            <a:r>
              <a:rPr lang="en-US" dirty="0"/>
              <a:t>Dataset – Ames house prices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087AA-981C-472F-5A74-4397A79B4C04}"/>
              </a:ext>
            </a:extLst>
          </p:cNvPr>
          <p:cNvSpPr txBox="1"/>
          <p:nvPr/>
        </p:nvSpPr>
        <p:spPr>
          <a:xfrm>
            <a:off x="889462" y="3110204"/>
            <a:ext cx="9900458" cy="170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As featured in </a:t>
            </a:r>
            <a:r>
              <a:rPr lang="en-GB" dirty="0">
                <a:hlinkClick r:id="rId2"/>
              </a:rPr>
              <a:t>Kaggle house prices prediction competition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Simple to use and understand, used extensively in tutorials and courses.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Variety of types of features – numerical, strings, categorical (80 different fields).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Target variable is the house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Validation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validation is the practice of checking the integrity, accuracy and structure of data before it is used.</a:t>
            </a:r>
          </a:p>
          <a:p>
            <a:r>
              <a:rPr lang="en-GB" dirty="0"/>
              <a:t>Useful in any kind of work that uses data – software development, research, accounting, military intelligence.</a:t>
            </a:r>
          </a:p>
          <a:p>
            <a:r>
              <a:rPr lang="en-GB" dirty="0"/>
              <a:t>We can validate types, ranges, consistency and incorporate business logic to make our project more robust.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5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13977"/>
            <a:ext cx="10571998" cy="970450"/>
          </a:xfrm>
        </p:spPr>
        <p:txBody>
          <a:bodyPr/>
          <a:lstStyle/>
          <a:p>
            <a:r>
              <a:rPr lang="en-US" dirty="0"/>
              <a:t>How can data become invalid?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error – for example when tagging labels for training models.</a:t>
            </a:r>
          </a:p>
          <a:p>
            <a:r>
              <a:rPr lang="en-US" dirty="0"/>
              <a:t>Outdated/expired data sets.</a:t>
            </a:r>
          </a:p>
          <a:p>
            <a:r>
              <a:rPr lang="en-US" dirty="0"/>
              <a:t>Bugs or changes in upstream data pipelines.</a:t>
            </a:r>
          </a:p>
        </p:txBody>
      </p:sp>
    </p:spTree>
    <p:extLst>
      <p:ext uri="{BB962C8B-B14F-4D97-AF65-F5344CB8AC3E}">
        <p14:creationId xmlns:p14="http://schemas.microsoft.com/office/powerpoint/2010/main" val="1922696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17361</TotalTime>
  <Words>586</Words>
  <Application>Microsoft Macintosh PowerPoint</Application>
  <PresentationFormat>Widescreen</PresentationFormat>
  <Paragraphs>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2</vt:lpstr>
      <vt:lpstr>Quotable</vt:lpstr>
      <vt:lpstr>Data Validation for Data Science PyData London June 2022 Tutorial https://github.com/NatanMish/data_validation</vt:lpstr>
      <vt:lpstr>PowerPoint Presentation</vt:lpstr>
      <vt:lpstr>PowerPoint Presentation</vt:lpstr>
      <vt:lpstr>About me</vt:lpstr>
      <vt:lpstr>Agenda</vt:lpstr>
      <vt:lpstr>Tutorial Instructions</vt:lpstr>
      <vt:lpstr>Dataset – Ames house prices prediction</vt:lpstr>
      <vt:lpstr>What does Data Validation mean?</vt:lpstr>
      <vt:lpstr>How can data become invalid?</vt:lpstr>
      <vt:lpstr>Why validate your data?</vt:lpstr>
      <vt:lpstr>1. Maintain data integrity</vt:lpstr>
      <vt:lpstr>2. Reliability</vt:lpstr>
      <vt:lpstr>3. Readability</vt:lpstr>
      <vt:lpstr>4. Familiarity</vt:lpstr>
      <vt:lpstr>PowerPoint Presentation</vt:lpstr>
      <vt:lpstr>Hands on tutorial</vt:lpstr>
      <vt:lpstr>Database validation with Great Expectations</vt:lpstr>
      <vt:lpstr>Training pipeline validation with Pandera</vt:lpstr>
      <vt:lpstr>Serving data validation with Pydantic</vt:lpstr>
      <vt:lpstr>To wrap things up…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 for Data Science PyData London June 2022 Tutorial</dc:title>
  <dc:creator>Mish, Natan</dc:creator>
  <cp:lastModifiedBy>Mish, Natan</cp:lastModifiedBy>
  <cp:revision>40</cp:revision>
  <dcterms:created xsi:type="dcterms:W3CDTF">2022-05-14T14:28:31Z</dcterms:created>
  <dcterms:modified xsi:type="dcterms:W3CDTF">2022-06-13T21:11:51Z</dcterms:modified>
</cp:coreProperties>
</file>