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5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811EB-8F7C-896E-77C9-438390CEB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834752-471C-E4B5-BF90-BB91A2288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D2665-0296-27BA-E285-6F928923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C0731-4BF4-6FB7-8AFE-9043E07A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0E76B-3C82-780A-CA9C-EE5FD980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0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1711B-E346-465B-2E72-50632FBA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6992BC-F43F-5FDA-C82C-4D33D3A3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87DA1-E978-C05E-02F0-3C0AE7A9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5B1D14-D601-A4AE-1FE9-22774877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42803-E491-32CE-9E44-2DCDD84F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0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D08452-373C-5807-02C8-9E94D111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2DA974-E797-A19D-D7FD-A4BF1A105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98422-092A-C3F1-8292-C675C41C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C44C93-CD08-DBE4-6BD2-9AE5FF91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B10BBE-54F9-0536-3BCF-46143279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5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D3D1-9C57-CDCB-EAEF-2DFD140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89B0B-25C8-FC15-5C9E-E9BE5B19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144A7B-9BA0-0901-FBE8-4C8315AD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2ACA8-380F-3E3F-92B1-986CC1C3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F9DEB-3909-E73B-4572-4D53797B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6840-DE8E-8263-3229-D84391B9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65C66-65C2-261B-5E99-4B78ABBF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43972-9A9D-FE38-7ECC-E33644AD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BA596-BB45-AEDD-B72A-CBF4D01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B6F17-36FF-C600-598A-EE3FA744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FFEA3-D5D2-7F55-983E-20A7DA7F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0AA8D-7592-CF2E-3086-80D59D32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0E40DA-9FEF-C923-0F98-377D78E2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BE62F-0C76-923C-AA73-85EB0020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4700B-583B-4EF7-5EA2-3CB3A310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51DE2-13CB-8C84-A31C-9C83406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9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41DD-AF23-0ECE-5A91-73349C4A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60EFF5-7C5B-5E53-1961-BB6AD485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67BEB2-1D84-2E90-25FE-06F414FC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4A4F70-B335-8CFA-ED46-116314915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D137C6-570A-5E4A-C7A3-8167A2C46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706831-8D47-66F2-86E8-82C9E8C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97EA04-9E99-ED7F-967A-09267D9A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658D7C-C61C-3EEC-2991-D2B6C34A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5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2CAED-3A46-356A-45E1-00A0DF3A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15421F-4A0A-6F3C-F537-5795C9AA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1E8073-4FD7-B61E-4D27-D6057F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212319-2AE0-1FA7-C6AE-8F07442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93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8D2DA2-2C01-7738-5449-BDFB042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14685B-92A7-4562-5E7A-B490B539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866D1E-A0E4-1723-E982-69561138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3E9B7-F059-A84B-16A2-C0F416A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D2954-FDD9-8BCE-8217-52AB569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344B38-0943-07CB-9E75-166011B20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6651F-1972-AC24-BDAF-E47E3D4D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9342F3-35AA-49E0-2549-B8A30E77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792CC4-F997-042C-1B36-6861FCF7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104E6-9571-288B-34E1-D5575508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1E5BD7-1D9B-CD28-9D48-54D0AD81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49446F-BE32-568F-3FC6-5219D9AFB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27DE9-CDBB-A9F2-DD08-84135406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EDA14E-D508-67B0-C703-009C307F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9A09B-31F8-A630-0AF7-497DEA39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029C20-D89F-CA53-D116-FC4609C4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B576A4-DD0D-44DA-379A-4624B59F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13D42-42B8-FF0F-3AAE-EAC9E8665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6B0CB-8A99-4ECE-8A26-827980CC5F9F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4B6A59-D9F8-29C0-3483-D2B59190F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759EE-13EE-1AAA-B09F-7FADE0834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95B9A-677F-4660-AAD1-CF610BB710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2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3C120E-8714-E00D-C572-2907F5A7A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200"/>
              </a:spcBef>
            </a:pPr>
            <a:r>
              <a:rPr lang="pt-BR" sz="2900" b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Trabalho 2 – Avaliação de Propótipo</a:t>
            </a:r>
            <a:br>
              <a:rPr lang="pt-BR" sz="2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900" b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2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900" b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Trabalho feito por: Natan Pedro Veloso Lopes</a:t>
            </a:r>
            <a:br>
              <a:rPr lang="pt-BR" sz="2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900" b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Thiago da Costa Alves</a:t>
            </a:r>
            <a:br>
              <a:rPr lang="pt-BR" sz="2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900" b="1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Thiago da Silva Nascimento</a:t>
            </a:r>
            <a:br>
              <a:rPr lang="pt-BR" sz="29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9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55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co a Vela">
            <a:extLst>
              <a:ext uri="{FF2B5EF4-FFF2-40B4-BE49-F238E27FC236}">
                <a16:creationId xmlns:a16="http://schemas.microsoft.com/office/drawing/2014/main" id="{B1F07991-FA47-2413-9BA7-C4B6124FB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8992B6F-4DFB-B406-8C5E-B04BCD1BAF1B}"/>
              </a:ext>
            </a:extLst>
          </p:cNvPr>
          <p:cNvSpPr txBox="1"/>
          <p:nvPr/>
        </p:nvSpPr>
        <p:spPr>
          <a:xfrm>
            <a:off x="1198181" y="3514855"/>
            <a:ext cx="9792469" cy="2606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Resultados</a:t>
            </a:r>
            <a:r>
              <a:rPr lang="en-US" sz="2000" b="1" dirty="0">
                <a:effectLst/>
              </a:rPr>
              <a:t>: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Facilidade</a:t>
            </a:r>
            <a:r>
              <a:rPr lang="en-US" sz="2000" b="1" dirty="0">
                <a:effectLst/>
              </a:rPr>
              <a:t> de </a:t>
            </a:r>
            <a:r>
              <a:rPr lang="en-US" sz="2000" b="1" dirty="0" err="1">
                <a:effectLst/>
              </a:rPr>
              <a:t>navegação</a:t>
            </a:r>
            <a:r>
              <a:rPr lang="en-US" sz="2000" b="1" dirty="0">
                <a:effectLst/>
              </a:rPr>
              <a:t>: </a:t>
            </a:r>
            <a:r>
              <a:rPr lang="en-US" sz="2000" b="1" dirty="0" err="1">
                <a:effectLst/>
              </a:rPr>
              <a:t>Usuários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conseguiram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navegar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facilmente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Clareza</a:t>
            </a:r>
            <a:r>
              <a:rPr lang="en-US" sz="2000" b="1" dirty="0">
                <a:effectLst/>
              </a:rPr>
              <a:t> das </a:t>
            </a:r>
            <a:r>
              <a:rPr lang="en-US" sz="2000" b="1" dirty="0" err="1">
                <a:effectLst/>
              </a:rPr>
              <a:t>instruções</a:t>
            </a:r>
            <a:r>
              <a:rPr lang="en-US" sz="2000" b="1" dirty="0">
                <a:effectLst/>
              </a:rPr>
              <a:t>: </a:t>
            </a:r>
            <a:r>
              <a:rPr lang="en-US" sz="2000" b="1" dirty="0" err="1">
                <a:effectLst/>
              </a:rPr>
              <a:t>Instruções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claras</a:t>
            </a:r>
            <a:r>
              <a:rPr lang="en-US" sz="2000" b="1" dirty="0">
                <a:effectLst/>
              </a:rPr>
              <a:t>, mas </a:t>
            </a:r>
            <a:r>
              <a:rPr lang="en-US" sz="2000" b="1" dirty="0" err="1">
                <a:effectLst/>
              </a:rPr>
              <a:t>algumas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sugestões</a:t>
            </a:r>
            <a:r>
              <a:rPr lang="en-US" sz="2000" b="1" dirty="0">
                <a:effectLst/>
              </a:rPr>
              <a:t> para </a:t>
            </a:r>
            <a:r>
              <a:rPr lang="en-US" sz="2000" b="1" dirty="0" err="1">
                <a:effectLst/>
              </a:rPr>
              <a:t>melhorias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visuais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Tempo de </a:t>
            </a:r>
            <a:r>
              <a:rPr lang="en-US" sz="2000" b="1" dirty="0" err="1">
                <a:effectLst/>
              </a:rPr>
              <a:t>resposta</a:t>
            </a:r>
            <a:r>
              <a:rPr lang="en-US" sz="2000" b="1" dirty="0">
                <a:effectLst/>
              </a:rPr>
              <a:t>: Bom </a:t>
            </a:r>
            <a:r>
              <a:rPr lang="en-US" sz="2000" b="1" dirty="0" err="1">
                <a:effectLst/>
              </a:rPr>
              <a:t>desempenho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geral</a:t>
            </a:r>
            <a:r>
              <a:rPr lang="en-US" sz="2000" b="1" dirty="0">
                <a:effectLst/>
              </a:rPr>
              <a:t>, mas </a:t>
            </a:r>
            <a:r>
              <a:rPr lang="en-US" sz="2000" b="1" dirty="0" err="1">
                <a:effectLst/>
              </a:rPr>
              <a:t>lentidão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em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quadros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grandes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Estética</a:t>
            </a:r>
            <a:r>
              <a:rPr lang="en-US" sz="2000" b="1" dirty="0">
                <a:effectLst/>
              </a:rPr>
              <a:t> visual: Interface limpa e </a:t>
            </a:r>
            <a:r>
              <a:rPr lang="en-US" sz="2000" b="1" dirty="0" err="1">
                <a:effectLst/>
              </a:rPr>
              <a:t>organizada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Funcionalidades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disponíveis</a:t>
            </a:r>
            <a:r>
              <a:rPr lang="en-US" sz="2000" b="1" dirty="0">
                <a:effectLst/>
              </a:rPr>
              <a:t>: </a:t>
            </a:r>
            <a:r>
              <a:rPr lang="en-US" sz="2000" b="1" dirty="0" err="1">
                <a:effectLst/>
              </a:rPr>
              <a:t>Funções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apreciadas</a:t>
            </a:r>
            <a:r>
              <a:rPr lang="en-US" sz="2000" b="1" dirty="0">
                <a:effectLst/>
              </a:rPr>
              <a:t>, mas com </a:t>
            </a:r>
            <a:r>
              <a:rPr lang="en-US" sz="2000" b="1" dirty="0" err="1">
                <a:effectLst/>
              </a:rPr>
              <a:t>sugestões</a:t>
            </a:r>
            <a:r>
              <a:rPr lang="en-US" sz="2000" b="1" dirty="0">
                <a:effectLst/>
              </a:rPr>
              <a:t> de </a:t>
            </a:r>
            <a:r>
              <a:rPr lang="en-US" sz="2000" b="1" dirty="0" err="1">
                <a:effectLst/>
              </a:rPr>
              <a:t>melhoria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nas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notificações</a:t>
            </a:r>
            <a:r>
              <a:rPr lang="en-US" sz="2000" b="1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Implantar">
            <a:extLst>
              <a:ext uri="{FF2B5EF4-FFF2-40B4-BE49-F238E27FC236}">
                <a16:creationId xmlns:a16="http://schemas.microsoft.com/office/drawing/2014/main" id="{1F48CDBB-3088-2C35-BF4C-6CBCFD4F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0F44265-F608-1E7B-6A81-D3E4EFB5E44D}"/>
              </a:ext>
            </a:extLst>
          </p:cNvPr>
          <p:cNvSpPr txBox="1"/>
          <p:nvPr/>
        </p:nvSpPr>
        <p:spPr>
          <a:xfrm>
            <a:off x="1198181" y="3514855"/>
            <a:ext cx="9792469" cy="2606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Discussão</a:t>
            </a:r>
            <a:r>
              <a:rPr lang="en-US" sz="2000" b="1" dirty="0">
                <a:effectLst/>
              </a:rPr>
              <a:t>: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Pontos</a:t>
            </a:r>
            <a:r>
              <a:rPr lang="en-US" sz="2000" b="1" dirty="0">
                <a:effectLst/>
              </a:rPr>
              <a:t> Fortes: </a:t>
            </a:r>
            <a:r>
              <a:rPr lang="en-US" sz="2000" b="1" dirty="0" err="1">
                <a:effectLst/>
              </a:rPr>
              <a:t>Navegação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intuitiva</a:t>
            </a:r>
            <a:r>
              <a:rPr lang="en-US" sz="2000" b="1" dirty="0">
                <a:effectLst/>
              </a:rPr>
              <a:t>, interface </a:t>
            </a:r>
            <a:r>
              <a:rPr lang="en-US" sz="2000" b="1" dirty="0" err="1">
                <a:effectLst/>
              </a:rPr>
              <a:t>visualmente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atraente</a:t>
            </a:r>
            <a:r>
              <a:rPr lang="en-US" sz="2000" b="1" dirty="0">
                <a:effectLst/>
              </a:rPr>
              <a:t>, </a:t>
            </a:r>
            <a:r>
              <a:rPr lang="en-US" sz="2000" b="1" dirty="0" err="1">
                <a:effectLst/>
              </a:rPr>
              <a:t>funcionalidade</a:t>
            </a:r>
            <a:r>
              <a:rPr lang="en-US" sz="2000" b="1" dirty="0">
                <a:effectLst/>
              </a:rPr>
              <a:t> de </a:t>
            </a:r>
            <a:r>
              <a:rPr lang="en-US" sz="2000" b="1" dirty="0" err="1">
                <a:effectLst/>
              </a:rPr>
              <a:t>arrastar</a:t>
            </a:r>
            <a:r>
              <a:rPr lang="en-US" sz="2000" b="1" dirty="0">
                <a:effectLst/>
              </a:rPr>
              <a:t> e </a:t>
            </a:r>
            <a:r>
              <a:rPr lang="en-US" sz="2000" b="1" dirty="0" err="1">
                <a:effectLst/>
              </a:rPr>
              <a:t>soltar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Fraquezas</a:t>
            </a:r>
            <a:r>
              <a:rPr lang="en-US" sz="2000" b="1" dirty="0">
                <a:effectLst/>
              </a:rPr>
              <a:t>: </a:t>
            </a:r>
            <a:r>
              <a:rPr lang="en-US" sz="2000" b="1" dirty="0" err="1">
                <a:effectLst/>
              </a:rPr>
              <a:t>Dificuldades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iniciais</a:t>
            </a:r>
            <a:r>
              <a:rPr lang="en-US" sz="2000" b="1" dirty="0">
                <a:effectLst/>
              </a:rPr>
              <a:t> para </a:t>
            </a:r>
            <a:r>
              <a:rPr lang="en-US" sz="2000" b="1" dirty="0" err="1">
                <a:effectLst/>
              </a:rPr>
              <a:t>novos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usuários</a:t>
            </a:r>
            <a:r>
              <a:rPr lang="en-US" sz="2000" b="1" dirty="0">
                <a:effectLst/>
              </a:rPr>
              <a:t>, </a:t>
            </a:r>
            <a:r>
              <a:rPr lang="en-US" sz="2000" b="1" dirty="0" err="1">
                <a:effectLst/>
              </a:rPr>
              <a:t>lentidão</a:t>
            </a:r>
            <a:r>
              <a:rPr lang="en-US" sz="2000" b="1" dirty="0">
                <a:effectLst/>
              </a:rPr>
              <a:t> com </a:t>
            </a:r>
            <a:r>
              <a:rPr lang="en-US" sz="2000" b="1" dirty="0" err="1">
                <a:effectLst/>
              </a:rPr>
              <a:t>muitos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cartões</a:t>
            </a:r>
            <a:r>
              <a:rPr lang="en-US" sz="2000" b="1" dirty="0">
                <a:effectLst/>
              </a:rPr>
              <a:t>, </a:t>
            </a:r>
            <a:r>
              <a:rPr lang="en-US" sz="2000" b="1" dirty="0" err="1">
                <a:effectLst/>
              </a:rPr>
              <a:t>necessidade</a:t>
            </a:r>
            <a:r>
              <a:rPr lang="en-US" sz="2000" b="1" dirty="0">
                <a:effectLst/>
              </a:rPr>
              <a:t> de </a:t>
            </a:r>
            <a:r>
              <a:rPr lang="en-US" sz="2000" b="1" dirty="0" err="1">
                <a:effectLst/>
              </a:rPr>
              <a:t>melhores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dicas</a:t>
            </a:r>
            <a:r>
              <a:rPr lang="en-US" sz="2000" b="1" dirty="0">
                <a:effectLst/>
              </a:rPr>
              <a:t> </a:t>
            </a:r>
            <a:r>
              <a:rPr lang="en-US" sz="2000" b="1" dirty="0" err="1">
                <a:effectLst/>
              </a:rPr>
              <a:t>visuais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Sugestões</a:t>
            </a:r>
            <a:r>
              <a:rPr lang="en-US" sz="2000" b="1" dirty="0">
                <a:effectLst/>
              </a:rPr>
              <a:t> de </a:t>
            </a:r>
            <a:r>
              <a:rPr lang="en-US" sz="2000" b="1" dirty="0" err="1">
                <a:effectLst/>
              </a:rPr>
              <a:t>Melhoria</a:t>
            </a:r>
            <a:r>
              <a:rPr lang="en-US" sz="2000" dirty="0">
                <a:effectLst/>
              </a:rPr>
              <a:t>: </a:t>
            </a:r>
            <a:r>
              <a:rPr lang="en-US" sz="2000" dirty="0" err="1">
                <a:effectLst/>
              </a:rPr>
              <a:t>Melhoria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gestão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permissões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personalização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notificações</a:t>
            </a:r>
            <a:r>
              <a:rPr lang="en-US" sz="2000" dirty="0">
                <a:effectLst/>
              </a:rPr>
              <a:t> e </a:t>
            </a:r>
            <a:r>
              <a:rPr lang="en-US" sz="2000" dirty="0" err="1">
                <a:effectLst/>
              </a:rPr>
              <a:t>dicas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mais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visuais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664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 descr="Head with Gears">
            <a:extLst>
              <a:ext uri="{FF2B5EF4-FFF2-40B4-BE49-F238E27FC236}">
                <a16:creationId xmlns:a16="http://schemas.microsoft.com/office/drawing/2014/main" id="{5E029948-82AF-6CA8-0A28-2C0F7229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BEF4592-5E51-EB60-FAA8-A2C0E5820679}"/>
              </a:ext>
            </a:extLst>
          </p:cNvPr>
          <p:cNvSpPr txBox="1"/>
          <p:nvPr/>
        </p:nvSpPr>
        <p:spPr>
          <a:xfrm>
            <a:off x="1195459" y="3532240"/>
            <a:ext cx="9804575" cy="2596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Conclusão</a:t>
            </a:r>
            <a:r>
              <a:rPr lang="en-US" sz="2000" b="1" u="sng">
                <a:effectLst/>
              </a:rPr>
              <a:t>:</a:t>
            </a:r>
            <a:endParaRPr lang="en-US" sz="2000" b="1">
              <a:effectLst/>
            </a:endParaRP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Resumo das Descobertas: O software Delta ERP é uma ferramenta eficaz com uma interface intuitiva, mas com espaço para melhorias em otimização e execução de certas funcionalidades.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Considerações Finais: Recomendamos ajustes nas dicas visuais e na personalização de notificações para aprimorar 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298760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ja">
            <a:extLst>
              <a:ext uri="{FF2B5EF4-FFF2-40B4-BE49-F238E27FC236}">
                <a16:creationId xmlns:a16="http://schemas.microsoft.com/office/drawing/2014/main" id="{AF31D057-83CD-06F3-6FD7-A6BE95BA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513B73-DAF1-A57B-353E-BCC73F8ADACF}"/>
              </a:ext>
            </a:extLst>
          </p:cNvPr>
          <p:cNvSpPr txBox="1"/>
          <p:nvPr/>
        </p:nvSpPr>
        <p:spPr>
          <a:xfrm>
            <a:off x="1195459" y="3532240"/>
            <a:ext cx="9804575" cy="2596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DELTA ERP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highlight>
                  <a:srgbClr val="FFFFFF"/>
                </a:highlight>
              </a:rPr>
              <a:t>Este </a:t>
            </a:r>
            <a:r>
              <a:rPr lang="en-US" sz="2000" b="1">
                <a:effectLst/>
                <a:highlight>
                  <a:srgbClr val="FFFFFF"/>
                </a:highlight>
              </a:rPr>
              <a:t>sistema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foi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desenvolvido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para </a:t>
            </a:r>
            <a:r>
              <a:rPr lang="en-US" sz="2000" b="1">
                <a:effectLst/>
                <a:highlight>
                  <a:srgbClr val="FFFFFF"/>
                </a:highlight>
              </a:rPr>
              <a:t>atender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as </a:t>
            </a:r>
            <a:r>
              <a:rPr lang="en-US" sz="2000" b="1">
                <a:effectLst/>
                <a:highlight>
                  <a:srgbClr val="FFFFFF"/>
                </a:highlight>
              </a:rPr>
              <a:t>necessidades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de </a:t>
            </a:r>
            <a:r>
              <a:rPr lang="en-US" sz="2000" b="1">
                <a:effectLst/>
                <a:highlight>
                  <a:srgbClr val="FFFFFF"/>
                </a:highlight>
              </a:rPr>
              <a:t>gerenciamento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de </a:t>
            </a:r>
            <a:r>
              <a:rPr lang="en-US" sz="2000" b="1">
                <a:effectLst/>
                <a:highlight>
                  <a:srgbClr val="FFFFFF"/>
                </a:highlight>
              </a:rPr>
              <a:t>empresas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e </a:t>
            </a:r>
            <a:r>
              <a:rPr lang="en-US" sz="2000" b="1">
                <a:effectLst/>
                <a:highlight>
                  <a:srgbClr val="FFFFFF"/>
                </a:highlight>
              </a:rPr>
              <a:t>lojas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, </a:t>
            </a:r>
            <a:r>
              <a:rPr lang="en-US" sz="2000" b="1">
                <a:effectLst/>
                <a:highlight>
                  <a:srgbClr val="FFFFFF"/>
                </a:highlight>
              </a:rPr>
              <a:t>fornecendo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uma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solução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completa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e </a:t>
            </a:r>
            <a:r>
              <a:rPr lang="en-US" sz="2000" b="1">
                <a:effectLst/>
                <a:highlight>
                  <a:srgbClr val="FFFFFF"/>
                </a:highlight>
              </a:rPr>
              <a:t>eficiente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para a </a:t>
            </a:r>
            <a:r>
              <a:rPr lang="en-US" sz="2000" b="1">
                <a:effectLst/>
                <a:highlight>
                  <a:srgbClr val="FFFFFF"/>
                </a:highlight>
              </a:rPr>
              <a:t>administração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de </a:t>
            </a:r>
            <a:r>
              <a:rPr lang="en-US" sz="2000" b="1">
                <a:effectLst/>
                <a:highlight>
                  <a:srgbClr val="FFFFFF"/>
                </a:highlight>
              </a:rPr>
              <a:t>diversos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aspectos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do </a:t>
            </a:r>
            <a:r>
              <a:rPr lang="en-US" sz="2000" b="1">
                <a:effectLst/>
                <a:highlight>
                  <a:srgbClr val="FFFFFF"/>
                </a:highlight>
              </a:rPr>
              <a:t>seu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negócio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. Ele </a:t>
            </a:r>
            <a:r>
              <a:rPr lang="en-US" sz="2000" b="1">
                <a:effectLst/>
                <a:highlight>
                  <a:srgbClr val="FFFFFF"/>
                </a:highlight>
              </a:rPr>
              <a:t>abrange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uma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ampla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gama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de </a:t>
            </a:r>
            <a:r>
              <a:rPr lang="en-US" sz="2000" b="1">
                <a:effectLst/>
                <a:highlight>
                  <a:srgbClr val="FFFFFF"/>
                </a:highlight>
              </a:rPr>
              <a:t>funcionalidades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, </a:t>
            </a:r>
            <a:r>
              <a:rPr lang="en-US" sz="2000" b="1">
                <a:effectLst/>
                <a:highlight>
                  <a:srgbClr val="FFFFFF"/>
                </a:highlight>
              </a:rPr>
              <a:t>incluindo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controle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de estoque, </a:t>
            </a:r>
            <a:r>
              <a:rPr lang="en-US" sz="2000" b="1">
                <a:effectLst/>
                <a:highlight>
                  <a:srgbClr val="FFFFFF"/>
                </a:highlight>
              </a:rPr>
              <a:t>gestão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de </a:t>
            </a:r>
            <a:r>
              <a:rPr lang="en-US" sz="2000" b="1">
                <a:effectLst/>
                <a:highlight>
                  <a:srgbClr val="FFFFFF"/>
                </a:highlight>
              </a:rPr>
              <a:t>vendas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e </a:t>
            </a:r>
            <a:r>
              <a:rPr lang="en-US" sz="2000" b="1">
                <a:effectLst/>
                <a:highlight>
                  <a:srgbClr val="FFFFFF"/>
                </a:highlight>
              </a:rPr>
              <a:t>relatórios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b="1">
                <a:effectLst/>
                <a:highlight>
                  <a:srgbClr val="FFFFFF"/>
                </a:highlight>
              </a:rPr>
              <a:t>financeiros</a:t>
            </a:r>
            <a:r>
              <a:rPr lang="en-US" sz="2000" b="1" dirty="0">
                <a:effectLst/>
                <a:highlight>
                  <a:srgbClr val="FFFFFF"/>
                </a:highlight>
              </a:rPr>
              <a:t>.</a:t>
            </a:r>
            <a:endParaRPr lang="en-US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681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F9311E92-B052-709E-1A27-F09B2F53E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1066470"/>
            <a:ext cx="1216512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6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2A6AC3-A5EB-4E50-B460-8B0A428F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 seguro">
            <a:extLst>
              <a:ext uri="{FF2B5EF4-FFF2-40B4-BE49-F238E27FC236}">
                <a16:creationId xmlns:a16="http://schemas.microsoft.com/office/drawing/2014/main" id="{1C23D12B-2B68-29CC-B2F3-7BEB6C60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933" y="561617"/>
            <a:ext cx="1286928" cy="12869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8351E8A-7FE2-443F-245F-9A38F1BE8BF1}"/>
              </a:ext>
            </a:extLst>
          </p:cNvPr>
          <p:cNvSpPr txBox="1"/>
          <p:nvPr/>
        </p:nvSpPr>
        <p:spPr>
          <a:xfrm>
            <a:off x="1198181" y="3514855"/>
            <a:ext cx="9792469" cy="26065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Objetivos</a:t>
            </a:r>
            <a:r>
              <a:rPr lang="en-US" sz="2000" b="1" dirty="0">
                <a:effectLst/>
              </a:rPr>
              <a:t> da </a:t>
            </a:r>
            <a:r>
              <a:rPr lang="en-US" sz="2000" b="1">
                <a:effectLst/>
              </a:rPr>
              <a:t>Avaliação</a:t>
            </a:r>
            <a:r>
              <a:rPr lang="en-US" sz="2000" b="1" dirty="0">
                <a:effectLst/>
              </a:rPr>
              <a:t>: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Avaliar</a:t>
            </a:r>
            <a:r>
              <a:rPr lang="en-US" sz="2000" b="1" dirty="0">
                <a:effectLst/>
              </a:rPr>
              <a:t> a </a:t>
            </a:r>
            <a:r>
              <a:rPr lang="en-US" sz="2000" b="1">
                <a:effectLst/>
              </a:rPr>
              <a:t>usabilidade</a:t>
            </a:r>
            <a:r>
              <a:rPr lang="en-US" sz="2000" b="1" dirty="0">
                <a:effectLst/>
              </a:rPr>
              <a:t> da interface do Delta ERP.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Analisar</a:t>
            </a:r>
            <a:r>
              <a:rPr lang="en-US" sz="2000" b="1" dirty="0">
                <a:effectLst/>
              </a:rPr>
              <a:t> a </a:t>
            </a:r>
            <a:r>
              <a:rPr lang="en-US" sz="2000" b="1">
                <a:effectLst/>
              </a:rPr>
              <a:t>acessibilidade</a:t>
            </a:r>
            <a:r>
              <a:rPr lang="en-US" sz="2000" b="1" dirty="0">
                <a:effectLst/>
              </a:rPr>
              <a:t> para </a:t>
            </a:r>
            <a:r>
              <a:rPr lang="en-US" sz="2000" b="1">
                <a:effectLst/>
              </a:rPr>
              <a:t>diferentes</a:t>
            </a:r>
            <a:r>
              <a:rPr lang="en-US" sz="2000" b="1" dirty="0">
                <a:effectLst/>
              </a:rPr>
              <a:t> </a:t>
            </a:r>
            <a:r>
              <a:rPr lang="en-US" sz="2000" b="1">
                <a:effectLst/>
              </a:rPr>
              <a:t>perfis</a:t>
            </a:r>
            <a:r>
              <a:rPr lang="en-US" sz="2000" b="1" dirty="0">
                <a:effectLst/>
              </a:rPr>
              <a:t> de </a:t>
            </a:r>
            <a:r>
              <a:rPr lang="en-US" sz="2000" b="1">
                <a:effectLst/>
              </a:rPr>
              <a:t>usuários</a:t>
            </a:r>
            <a:r>
              <a:rPr lang="en-US" sz="2000" b="1" dirty="0">
                <a:effectLst/>
              </a:rPr>
              <a:t>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>
                <a:effectLst/>
              </a:rPr>
              <a:t>Identificar</a:t>
            </a:r>
            <a:r>
              <a:rPr lang="en-US" sz="2000" b="1" dirty="0">
                <a:effectLst/>
              </a:rPr>
              <a:t> </a:t>
            </a:r>
            <a:r>
              <a:rPr lang="en-US" sz="2000" b="1">
                <a:effectLst/>
              </a:rPr>
              <a:t>pontos</a:t>
            </a:r>
            <a:r>
              <a:rPr lang="en-US" sz="2000" b="1" dirty="0">
                <a:effectLst/>
              </a:rPr>
              <a:t> fortes e </a:t>
            </a:r>
            <a:r>
              <a:rPr lang="en-US" sz="2000" b="1">
                <a:effectLst/>
              </a:rPr>
              <a:t>fracos</a:t>
            </a:r>
            <a:r>
              <a:rPr lang="en-US" sz="2000" b="1" dirty="0">
                <a:effectLst/>
              </a:rPr>
              <a:t> </a:t>
            </a:r>
            <a:r>
              <a:rPr lang="en-US" sz="2000" b="1">
                <a:effectLst/>
              </a:rPr>
              <a:t>na</a:t>
            </a:r>
            <a:r>
              <a:rPr lang="en-US" sz="2000" b="1" dirty="0">
                <a:effectLst/>
              </a:rPr>
              <a:t> </a:t>
            </a:r>
            <a:r>
              <a:rPr lang="en-US" sz="2000" b="1">
                <a:effectLst/>
              </a:rPr>
              <a:t>experiência</a:t>
            </a:r>
            <a:r>
              <a:rPr lang="en-US" sz="2000" b="1" dirty="0">
                <a:effectLst/>
              </a:rPr>
              <a:t> </a:t>
            </a:r>
            <a:r>
              <a:rPr lang="en-US" sz="2000" b="1">
                <a:effectLst/>
              </a:rPr>
              <a:t>apresentados</a:t>
            </a:r>
            <a:r>
              <a:rPr lang="en-US" sz="2000" b="1" dirty="0">
                <a:effectLst/>
              </a:rPr>
              <a:t> </a:t>
            </a:r>
            <a:r>
              <a:rPr lang="en-US" sz="2000" b="1">
                <a:effectLst/>
              </a:rPr>
              <a:t>pelo</a:t>
            </a:r>
            <a:r>
              <a:rPr lang="en-US" sz="2000" b="1" dirty="0">
                <a:effectLst/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259467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Gráfico, Aplicativo&#10;&#10;Descrição gerada automaticamente">
            <a:extLst>
              <a:ext uri="{FF2B5EF4-FFF2-40B4-BE49-F238E27FC236}">
                <a16:creationId xmlns:a16="http://schemas.microsoft.com/office/drawing/2014/main" id="{83680628-017F-BDBB-7E6D-753B7722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2192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4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ússola">
            <a:extLst>
              <a:ext uri="{FF2B5EF4-FFF2-40B4-BE49-F238E27FC236}">
                <a16:creationId xmlns:a16="http://schemas.microsoft.com/office/drawing/2014/main" id="{E2695FF6-631A-A6D8-D980-8C70B733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A3F401-1416-8F4D-E63A-68431549B1B0}"/>
              </a:ext>
            </a:extLst>
          </p:cNvPr>
          <p:cNvSpPr txBox="1"/>
          <p:nvPr/>
        </p:nvSpPr>
        <p:spPr>
          <a:xfrm>
            <a:off x="1195459" y="3532240"/>
            <a:ext cx="9804575" cy="25968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Critérios de Avaliação: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Facilidade de navegação: Como os usuários interagem com os formulários, botões, tabelas e a facilidade de executar as funcionalidades.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Clareza das instruções: Quão claro é o processo de gestão de estoque, funcionários e relatórios.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Tempo de resposta: Performance da aplicação durante operações comuns.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Estética visual: Aparência e organização da interface.</a:t>
            </a:r>
          </a:p>
          <a:p>
            <a:pPr indent="-228600" algn="ctr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900" b="1">
                <a:effectLst/>
              </a:rPr>
              <a:t>Funcionalidades disponíveis: Variedade e utilidade das funcionalidades oferecidas.</a:t>
            </a:r>
          </a:p>
          <a:p>
            <a:pPr indent="-22860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9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03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ECC2CA8E-22A0-6A99-F372-0663E629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" y="1109339"/>
            <a:ext cx="1214607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9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027FC-82FA-7B53-DAF3-407202947623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Métodos de Coleta de Dados: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Questionários: Coleta de feedback sobre a experiência geral.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Entrevistas: Discussões detalhadas com os usuários após os testes.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Testes: Executar diversos testes com o sistema testando suas funcionalidades.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 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Coleta de Dados: Realizamos sessões de entrevistas com usuários selecionados pelos desenvolvedores, questionamos os entrevistados com base na experiência de uso.</a:t>
            </a:r>
          </a:p>
          <a:p>
            <a:pPr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Análise dos Dados: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Facilidade de navegação: Os usuários conseguiram navegar com facilidade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Clareza das instruções: As instruções foram consideradas claras pelos usuários.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Tempo de resposta: O software respondeu rapidamente na maioria das operações, mas algumas vezes o software demorou para conectar ao banco dados.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Estética visual: A interface foi bem recebida, considerada limpa e organizada.</a:t>
            </a:r>
          </a:p>
          <a:p>
            <a:pPr indent="-2286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300" b="1">
                <a:effectLst/>
              </a:rPr>
              <a:t>Funcionalidades disponíveis</a:t>
            </a:r>
            <a:r>
              <a:rPr lang="en-US" sz="1300">
                <a:effectLst/>
              </a:rPr>
              <a:t>: A funcionalidade de gestão, criação e edição de registros, recuperação de dados dos usuários, envio de e-mails e relatórios</a:t>
            </a:r>
            <a:endParaRPr lang="en-US" sz="13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71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C16EB05-8836-6D4D-CF5D-B8868B83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48" y="1099812"/>
            <a:ext cx="665890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Abadi</vt:lpstr>
      <vt:lpstr>Aptos</vt:lpstr>
      <vt:lpstr>Aptos Display</vt:lpstr>
      <vt:lpstr>Arial</vt:lpstr>
      <vt:lpstr>Calibri</vt:lpstr>
      <vt:lpstr>Calibri Light</vt:lpstr>
      <vt:lpstr>Tema do Office</vt:lpstr>
      <vt:lpstr>Trabalho 2 – Avaliação de Propótipo   Trabalho feito por: Natan Pedro Veloso Lopes          Thiago da Costa Alves          Thiago da Silva Nascimento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 IMPORT</dc:creator>
  <cp:lastModifiedBy>VITO IMPORT</cp:lastModifiedBy>
  <cp:revision>2</cp:revision>
  <dcterms:created xsi:type="dcterms:W3CDTF">2024-06-15T01:12:40Z</dcterms:created>
  <dcterms:modified xsi:type="dcterms:W3CDTF">2024-06-15T02:15:15Z</dcterms:modified>
</cp:coreProperties>
</file>