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sis33" charset="1" panose="02000609000000000000"/>
      <p:regular r:id="rId10"/>
    </p:embeddedFont>
    <p:embeddedFont>
      <p:font typeface="Neue Machina" charset="1" panose="00000500000000000000"/>
      <p:regular r:id="rId11"/>
    </p:embeddedFont>
    <p:embeddedFont>
      <p:font typeface="Neue Machina Light" charset="1" panose="00000400000000000000"/>
      <p:regular r:id="rId12"/>
    </p:embeddedFont>
    <p:embeddedFont>
      <p:font typeface="Neue Machina Ultra-Bold" charset="1" panose="000009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slide2.xml" Type="http://schemas.openxmlformats.org/officeDocument/2006/relationships/slide"/><Relationship Id="rId9" Target="../media/image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slide1.xml" Type="http://schemas.openxmlformats.org/officeDocument/2006/relationships/slide"/><Relationship Id="rId9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45006"/>
            <a:ext cx="16230600" cy="4992909"/>
            <a:chOff x="0" y="0"/>
            <a:chExt cx="4659694" cy="14334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1385170"/>
            </a:xfrm>
            <a:custGeom>
              <a:avLst/>
              <a:gdLst/>
              <a:ahLst/>
              <a:cxnLst/>
              <a:rect r="r" b="b" t="t" l="l"/>
              <a:pathLst>
                <a:path h="138517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5170"/>
                  </a:lnTo>
                  <a:lnTo>
                    <a:pt x="0" y="138517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1397870"/>
            </a:xfrm>
            <a:custGeom>
              <a:avLst/>
              <a:gdLst/>
              <a:ahLst/>
              <a:cxnLst/>
              <a:rect r="r" b="b" t="t" l="l"/>
              <a:pathLst>
                <a:path h="1397870" w="4624134">
                  <a:moveTo>
                    <a:pt x="4624134" y="1397870"/>
                  </a:moveTo>
                  <a:lnTo>
                    <a:pt x="0" y="139787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97870"/>
                  </a:lnTo>
                  <a:close/>
                  <a:moveTo>
                    <a:pt x="12700" y="1385170"/>
                  </a:moveTo>
                  <a:lnTo>
                    <a:pt x="4611434" y="138517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8517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1385170"/>
            </a:xfrm>
            <a:custGeom>
              <a:avLst/>
              <a:gdLst/>
              <a:ahLst/>
              <a:cxnLst/>
              <a:rect r="r" b="b" t="t" l="l"/>
              <a:pathLst>
                <a:path h="138517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85170"/>
                  </a:lnTo>
                  <a:lnTo>
                    <a:pt x="0" y="13851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103676" y="3660302"/>
            <a:ext cx="13496161" cy="2016592"/>
            <a:chOff x="0" y="0"/>
            <a:chExt cx="17994881" cy="268878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7994881" cy="2085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000000"/>
                  </a:solidFill>
                  <a:latin typeface="Neue Machina Ultra-Bold"/>
                </a:rPr>
                <a:t>Resort Imobiliária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76717"/>
              <a:ext cx="17994881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Neue Machina"/>
                </a:rPr>
                <a:t>Site de Vendas de Imóveis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23429" y="1028700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>
            <a:hlinkClick r:id="rId8" action="ppaction://hlinksldjump"/>
          </p:cNvPr>
          <p:cNvSpPr/>
          <p:nvPr/>
        </p:nvSpPr>
        <p:spPr>
          <a:xfrm flipH="false" flipV="false" rot="0">
            <a:off x="6655222" y="7797601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36244" y="7793607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3"/>
                </a:lnTo>
                <a:lnTo>
                  <a:pt x="0" y="9425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03676" y="2805373"/>
            <a:ext cx="13496161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Neue Machina"/>
              </a:rPr>
              <a:t>Centro Universitário Senac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46636" y="6429369"/>
            <a:ext cx="133947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Neue Machina Ultra-Bold"/>
              </a:rPr>
              <a:t>Professor Carlos Henrique Verissimo Pereira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1955402"/>
            <a:chOff x="0" y="0"/>
            <a:chExt cx="4659694" cy="56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278986" y="3276954"/>
            <a:ext cx="4701761" cy="5981346"/>
            <a:chOff x="0" y="0"/>
            <a:chExt cx="1349844" cy="17172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910" y="43180"/>
              <a:ext cx="1301584" cy="1668943"/>
            </a:xfrm>
            <a:custGeom>
              <a:avLst/>
              <a:gdLst/>
              <a:ahLst/>
              <a:cxnLst/>
              <a:rect r="r" b="b" t="t" l="l"/>
              <a:pathLst>
                <a:path h="1668943" w="1301584">
                  <a:moveTo>
                    <a:pt x="0" y="0"/>
                  </a:moveTo>
                  <a:lnTo>
                    <a:pt x="1301584" y="0"/>
                  </a:lnTo>
                  <a:lnTo>
                    <a:pt x="1301584" y="1668943"/>
                  </a:lnTo>
                  <a:lnTo>
                    <a:pt x="0" y="166894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560" y="35560"/>
              <a:ext cx="1314284" cy="1681644"/>
            </a:xfrm>
            <a:custGeom>
              <a:avLst/>
              <a:gdLst/>
              <a:ahLst/>
              <a:cxnLst/>
              <a:rect r="r" b="b" t="t" l="l"/>
              <a:pathLst>
                <a:path h="1681644" w="1314284">
                  <a:moveTo>
                    <a:pt x="1314284" y="1681644"/>
                  </a:moveTo>
                  <a:lnTo>
                    <a:pt x="0" y="1681644"/>
                  </a:lnTo>
                  <a:lnTo>
                    <a:pt x="0" y="0"/>
                  </a:lnTo>
                  <a:lnTo>
                    <a:pt x="1314284" y="0"/>
                  </a:lnTo>
                  <a:lnTo>
                    <a:pt x="1314284" y="1681644"/>
                  </a:lnTo>
                  <a:close/>
                  <a:moveTo>
                    <a:pt x="12700" y="1668944"/>
                  </a:moveTo>
                  <a:lnTo>
                    <a:pt x="1301584" y="1668944"/>
                  </a:lnTo>
                  <a:lnTo>
                    <a:pt x="1301584" y="12700"/>
                  </a:lnTo>
                  <a:lnTo>
                    <a:pt x="12700" y="12700"/>
                  </a:lnTo>
                  <a:lnTo>
                    <a:pt x="12700" y="1668944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1584" cy="1668943"/>
            </a:xfrm>
            <a:custGeom>
              <a:avLst/>
              <a:gdLst/>
              <a:ahLst/>
              <a:cxnLst/>
              <a:rect r="r" b="b" t="t" l="l"/>
              <a:pathLst>
                <a:path h="1668943" w="1301584">
                  <a:moveTo>
                    <a:pt x="0" y="0"/>
                  </a:moveTo>
                  <a:lnTo>
                    <a:pt x="1301584" y="0"/>
                  </a:lnTo>
                  <a:lnTo>
                    <a:pt x="1301584" y="1668943"/>
                  </a:lnTo>
                  <a:lnTo>
                    <a:pt x="0" y="16689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307252" y="3276954"/>
            <a:ext cx="5134742" cy="5981346"/>
            <a:chOff x="0" y="0"/>
            <a:chExt cx="1474149" cy="17172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1910" y="43180"/>
              <a:ext cx="1425889" cy="1668943"/>
            </a:xfrm>
            <a:custGeom>
              <a:avLst/>
              <a:gdLst/>
              <a:ahLst/>
              <a:cxnLst/>
              <a:rect r="r" b="b" t="t" l="l"/>
              <a:pathLst>
                <a:path h="1668943" w="1425889">
                  <a:moveTo>
                    <a:pt x="0" y="0"/>
                  </a:moveTo>
                  <a:lnTo>
                    <a:pt x="1425889" y="0"/>
                  </a:lnTo>
                  <a:lnTo>
                    <a:pt x="1425889" y="1668943"/>
                  </a:lnTo>
                  <a:lnTo>
                    <a:pt x="0" y="166894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5560" y="35560"/>
              <a:ext cx="1438589" cy="1681644"/>
            </a:xfrm>
            <a:custGeom>
              <a:avLst/>
              <a:gdLst/>
              <a:ahLst/>
              <a:cxnLst/>
              <a:rect r="r" b="b" t="t" l="l"/>
              <a:pathLst>
                <a:path h="1681644" w="1438589">
                  <a:moveTo>
                    <a:pt x="1438589" y="1681644"/>
                  </a:moveTo>
                  <a:lnTo>
                    <a:pt x="0" y="1681644"/>
                  </a:lnTo>
                  <a:lnTo>
                    <a:pt x="0" y="0"/>
                  </a:lnTo>
                  <a:lnTo>
                    <a:pt x="1438589" y="0"/>
                  </a:lnTo>
                  <a:lnTo>
                    <a:pt x="1438589" y="1681644"/>
                  </a:lnTo>
                  <a:close/>
                  <a:moveTo>
                    <a:pt x="12700" y="1668944"/>
                  </a:moveTo>
                  <a:lnTo>
                    <a:pt x="1425889" y="1668944"/>
                  </a:lnTo>
                  <a:lnTo>
                    <a:pt x="1425889" y="12700"/>
                  </a:lnTo>
                  <a:lnTo>
                    <a:pt x="12700" y="12700"/>
                  </a:lnTo>
                  <a:lnTo>
                    <a:pt x="12700" y="1668944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25889" cy="1668943"/>
            </a:xfrm>
            <a:custGeom>
              <a:avLst/>
              <a:gdLst/>
              <a:ahLst/>
              <a:cxnLst/>
              <a:rect r="r" b="b" t="t" l="l"/>
              <a:pathLst>
                <a:path h="1668943" w="1425889">
                  <a:moveTo>
                    <a:pt x="0" y="0"/>
                  </a:moveTo>
                  <a:lnTo>
                    <a:pt x="1425889" y="0"/>
                  </a:lnTo>
                  <a:lnTo>
                    <a:pt x="1425889" y="1668943"/>
                  </a:lnTo>
                  <a:lnTo>
                    <a:pt x="0" y="16689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774037" y="7695097"/>
            <a:ext cx="371166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eue Machina Ultra-Bold"/>
              </a:rPr>
              <a:t>Natanael Silva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84784" y="7695097"/>
            <a:ext cx="477967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eue Machina Ultra-Bold"/>
              </a:rPr>
              <a:t>Danilo Vitorino Pessoa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22004" y="1502811"/>
            <a:ext cx="1384399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Neue Machina Ultra-Bold"/>
              </a:rPr>
              <a:t>Criadores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774037" y="3429115"/>
            <a:ext cx="3711660" cy="4046908"/>
            <a:chOff x="0" y="0"/>
            <a:chExt cx="4948880" cy="5395877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2"/>
            <a:srcRect l="4142" t="0" r="4142" b="0"/>
            <a:stretch>
              <a:fillRect/>
            </a:stretch>
          </p:blipFill>
          <p:spPr>
            <a:xfrm flipH="false" flipV="false">
              <a:off x="0" y="0"/>
              <a:ext cx="4948880" cy="5395877"/>
            </a:xfrm>
            <a:prstGeom prst="rect">
              <a:avLst/>
            </a:prstGeom>
          </p:spPr>
        </p:pic>
      </p:grpSp>
      <p:grpSp>
        <p:nvGrpSpPr>
          <p:cNvPr name="Group 19" id="19"/>
          <p:cNvGrpSpPr/>
          <p:nvPr/>
        </p:nvGrpSpPr>
        <p:grpSpPr>
          <a:xfrm rot="0">
            <a:off x="10018793" y="3429115"/>
            <a:ext cx="3711660" cy="4046908"/>
            <a:chOff x="0" y="0"/>
            <a:chExt cx="4948880" cy="5395877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3"/>
            <a:srcRect l="0" t="19334" r="0" b="19334"/>
            <a:stretch>
              <a:fillRect/>
            </a:stretch>
          </p:blipFill>
          <p:spPr>
            <a:xfrm flipH="false" flipV="false">
              <a:off x="0" y="0"/>
              <a:ext cx="4948880" cy="5395877"/>
            </a:xfrm>
            <a:prstGeom prst="rect">
              <a:avLst/>
            </a:prstGeom>
          </p:spPr>
        </p:pic>
      </p:grpSp>
      <p:grpSp>
        <p:nvGrpSpPr>
          <p:cNvPr name="Group 21" id="21"/>
          <p:cNvGrpSpPr/>
          <p:nvPr/>
        </p:nvGrpSpPr>
        <p:grpSpPr>
          <a:xfrm rot="0">
            <a:off x="16126482" y="8195115"/>
            <a:ext cx="1132818" cy="1063185"/>
            <a:chOff x="0" y="0"/>
            <a:chExt cx="1510423" cy="1417580"/>
          </a:xfrm>
        </p:grpSpPr>
        <p:sp>
          <p:nvSpPr>
            <p:cNvPr name="AutoShape 22" id="22"/>
            <p:cNvSpPr/>
            <p:nvPr/>
          </p:nvSpPr>
          <p:spPr>
            <a:xfrm rot="0">
              <a:off x="223054" y="223054"/>
              <a:ext cx="1287369" cy="1194526"/>
            </a:xfrm>
            <a:prstGeom prst="rect">
              <a:avLst/>
            </a:prstGeom>
            <a:solidFill>
              <a:srgbClr val="507335"/>
            </a:solid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0" y="0"/>
              <a:ext cx="1363969" cy="1239137"/>
              <a:chOff x="0" y="0"/>
              <a:chExt cx="3343497" cy="303749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72390" y="72390"/>
                <a:ext cx="3198717" cy="2892717"/>
              </a:xfrm>
              <a:custGeom>
                <a:avLst/>
                <a:gdLst/>
                <a:ahLst/>
                <a:cxnLst/>
                <a:rect r="r" b="b" t="t" l="l"/>
                <a:pathLst>
                  <a:path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343497" cy="3037496"/>
              </a:xfrm>
              <a:custGeom>
                <a:avLst/>
                <a:gdLst/>
                <a:ahLst/>
                <a:cxnLst/>
                <a:rect r="r" b="b" t="t" l="l"/>
                <a:pathLst>
                  <a:path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</p:spPr>
          </p:sp>
        </p:grpSp>
        <p:sp>
          <p:nvSpPr>
            <p:cNvPr name="Freeform 26" id="26"/>
            <p:cNvSpPr/>
            <p:nvPr/>
          </p:nvSpPr>
          <p:spPr>
            <a:xfrm flipH="true" flipV="false" rot="0">
              <a:off x="277916" y="223054"/>
              <a:ext cx="808138" cy="753772"/>
            </a:xfrm>
            <a:custGeom>
              <a:avLst/>
              <a:gdLst/>
              <a:ahLst/>
              <a:cxnLst/>
              <a:rect r="r" b="b" t="t" l="l"/>
              <a:pathLst>
                <a:path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9284177" cy="7394326"/>
            <a:chOff x="0" y="0"/>
            <a:chExt cx="2665424" cy="2122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2617164" cy="2074600"/>
            </a:xfrm>
            <a:custGeom>
              <a:avLst/>
              <a:gdLst/>
              <a:ahLst/>
              <a:cxnLst/>
              <a:rect r="r" b="b" t="t" l="l"/>
              <a:pathLst>
                <a:path h="2074600" w="2617164">
                  <a:moveTo>
                    <a:pt x="0" y="0"/>
                  </a:moveTo>
                  <a:lnTo>
                    <a:pt x="2617164" y="0"/>
                  </a:lnTo>
                  <a:lnTo>
                    <a:pt x="2617164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2629864" cy="2087300"/>
            </a:xfrm>
            <a:custGeom>
              <a:avLst/>
              <a:gdLst/>
              <a:ahLst/>
              <a:cxnLst/>
              <a:rect r="r" b="b" t="t" l="l"/>
              <a:pathLst>
                <a:path h="2087300" w="2629864">
                  <a:moveTo>
                    <a:pt x="2629864" y="2087300"/>
                  </a:moveTo>
                  <a:lnTo>
                    <a:pt x="0" y="2087300"/>
                  </a:lnTo>
                  <a:lnTo>
                    <a:pt x="0" y="0"/>
                  </a:lnTo>
                  <a:lnTo>
                    <a:pt x="2629864" y="0"/>
                  </a:lnTo>
                  <a:lnTo>
                    <a:pt x="2629864" y="2087300"/>
                  </a:lnTo>
                  <a:close/>
                  <a:moveTo>
                    <a:pt x="12700" y="2074600"/>
                  </a:moveTo>
                  <a:lnTo>
                    <a:pt x="2617164" y="2074600"/>
                  </a:lnTo>
                  <a:lnTo>
                    <a:pt x="2617164" y="12700"/>
                  </a:lnTo>
                  <a:lnTo>
                    <a:pt x="12700" y="12700"/>
                  </a:lnTo>
                  <a:lnTo>
                    <a:pt x="12700" y="207460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17164" cy="2074600"/>
            </a:xfrm>
            <a:custGeom>
              <a:avLst/>
              <a:gdLst/>
              <a:ahLst/>
              <a:cxnLst/>
              <a:rect r="r" b="b" t="t" l="l"/>
              <a:pathLst>
                <a:path h="2074600" w="2617164">
                  <a:moveTo>
                    <a:pt x="0" y="0"/>
                  </a:moveTo>
                  <a:lnTo>
                    <a:pt x="2617164" y="0"/>
                  </a:lnTo>
                  <a:lnTo>
                    <a:pt x="2617164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721380" y="1863974"/>
            <a:ext cx="6789436" cy="7394326"/>
            <a:chOff x="0" y="0"/>
            <a:chExt cx="1949201" cy="21228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910" y="43180"/>
              <a:ext cx="1900941" cy="2074600"/>
            </a:xfrm>
            <a:custGeom>
              <a:avLst/>
              <a:gdLst/>
              <a:ahLst/>
              <a:cxnLst/>
              <a:rect r="r" b="b" t="t" l="l"/>
              <a:pathLst>
                <a:path h="2074600" w="1900941">
                  <a:moveTo>
                    <a:pt x="0" y="0"/>
                  </a:moveTo>
                  <a:lnTo>
                    <a:pt x="1900941" y="0"/>
                  </a:lnTo>
                  <a:lnTo>
                    <a:pt x="1900941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560" y="35560"/>
              <a:ext cx="1913641" cy="2087300"/>
            </a:xfrm>
            <a:custGeom>
              <a:avLst/>
              <a:gdLst/>
              <a:ahLst/>
              <a:cxnLst/>
              <a:rect r="r" b="b" t="t" l="l"/>
              <a:pathLst>
                <a:path h="2087300" w="1913641">
                  <a:moveTo>
                    <a:pt x="1913641" y="2087300"/>
                  </a:moveTo>
                  <a:lnTo>
                    <a:pt x="0" y="2087300"/>
                  </a:lnTo>
                  <a:lnTo>
                    <a:pt x="0" y="0"/>
                  </a:lnTo>
                  <a:lnTo>
                    <a:pt x="1913641" y="0"/>
                  </a:lnTo>
                  <a:lnTo>
                    <a:pt x="1913641" y="2087300"/>
                  </a:lnTo>
                  <a:close/>
                  <a:moveTo>
                    <a:pt x="12700" y="2074600"/>
                  </a:moveTo>
                  <a:lnTo>
                    <a:pt x="1900941" y="2074600"/>
                  </a:lnTo>
                  <a:lnTo>
                    <a:pt x="1900941" y="12700"/>
                  </a:lnTo>
                  <a:lnTo>
                    <a:pt x="12700" y="12700"/>
                  </a:lnTo>
                  <a:lnTo>
                    <a:pt x="12700" y="207460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0941" cy="2074600"/>
            </a:xfrm>
            <a:custGeom>
              <a:avLst/>
              <a:gdLst/>
              <a:ahLst/>
              <a:cxnLst/>
              <a:rect r="r" b="b" t="t" l="l"/>
              <a:pathLst>
                <a:path h="2074600" w="1900941">
                  <a:moveTo>
                    <a:pt x="0" y="0"/>
                  </a:moveTo>
                  <a:lnTo>
                    <a:pt x="1900941" y="0"/>
                  </a:lnTo>
                  <a:lnTo>
                    <a:pt x="1900941" y="2074600"/>
                  </a:lnTo>
                  <a:lnTo>
                    <a:pt x="0" y="2074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034676" y="2208316"/>
            <a:ext cx="5841630" cy="6523206"/>
            <a:chOff x="0" y="0"/>
            <a:chExt cx="7788840" cy="8697608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/>
            <a:srcRect l="0" t="23257" r="0" b="0"/>
            <a:stretch>
              <a:fillRect/>
            </a:stretch>
          </p:blipFill>
          <p:spPr>
            <a:xfrm flipH="false" flipV="false">
              <a:off x="0" y="0"/>
              <a:ext cx="7788840" cy="8697608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528370" y="1823209"/>
            <a:ext cx="8284837" cy="7293421"/>
            <a:chOff x="0" y="0"/>
            <a:chExt cx="11046449" cy="972456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38100"/>
              <a:ext cx="11046449" cy="173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289"/>
                </a:lnSpc>
                <a:spcBef>
                  <a:spcPct val="0"/>
                </a:spcBef>
              </a:pPr>
              <a:r>
                <a:rPr lang="en-US" sz="8574">
                  <a:solidFill>
                    <a:srgbClr val="000000"/>
                  </a:solidFill>
                  <a:latin typeface="Neue Machina Ultra-Bold"/>
                </a:rPr>
                <a:t>Contexto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138851"/>
              <a:ext cx="11046449" cy="7585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Neue Machina"/>
                </a:rPr>
                <a:t>Este código representa o front-end de um site para uma imobiliária chamada "Resort Imobiliária". O site tem como objetivo proporcionar uma experiência intuitiva e agradável para os usuários interessados em encontrar propriedades imobiliárias, seja para compra ou aluguel. Ele oferece informações sobre diversos imóveis, valores, contato e uma seção de assinatura para receber cotações de preços. E para os interessados, criamos uma tela de Formulário para assim registrar o interesse.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449723" y="770894"/>
            <a:ext cx="2809577" cy="730490"/>
            <a:chOff x="0" y="0"/>
            <a:chExt cx="3746102" cy="9739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48701" cy="973987"/>
            </a:xfrm>
            <a:custGeom>
              <a:avLst/>
              <a:gdLst/>
              <a:ahLst/>
              <a:cxnLst/>
              <a:rect r="r" b="b" t="t" l="l"/>
              <a:pathLst>
                <a:path h="973987" w="1248701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248701" y="0"/>
              <a:ext cx="1248701" cy="973987"/>
            </a:xfrm>
            <a:custGeom>
              <a:avLst/>
              <a:gdLst/>
              <a:ahLst/>
              <a:cxnLst/>
              <a:rect r="r" b="b" t="t" l="l"/>
              <a:pathLst>
                <a:path h="973987" w="1248701">
                  <a:moveTo>
                    <a:pt x="0" y="0"/>
                  </a:moveTo>
                  <a:lnTo>
                    <a:pt x="1248700" y="0"/>
                  </a:lnTo>
                  <a:lnTo>
                    <a:pt x="1248700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497401" y="0"/>
              <a:ext cx="1248701" cy="973987"/>
            </a:xfrm>
            <a:custGeom>
              <a:avLst/>
              <a:gdLst/>
              <a:ahLst/>
              <a:cxnLst/>
              <a:rect r="r" b="b" t="t" l="l"/>
              <a:pathLst>
                <a:path h="973987" w="1248701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78332"/>
            <a:ext cx="16230600" cy="9159332"/>
            <a:chOff x="0" y="0"/>
            <a:chExt cx="4659694" cy="2629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581322"/>
            </a:xfrm>
            <a:custGeom>
              <a:avLst/>
              <a:gdLst/>
              <a:ahLst/>
              <a:cxnLst/>
              <a:rect r="r" b="b" t="t" l="l"/>
              <a:pathLst>
                <a:path h="258132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581322"/>
                  </a:lnTo>
                  <a:lnTo>
                    <a:pt x="0" y="258132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594022"/>
            </a:xfrm>
            <a:custGeom>
              <a:avLst/>
              <a:gdLst/>
              <a:ahLst/>
              <a:cxnLst/>
              <a:rect r="r" b="b" t="t" l="l"/>
              <a:pathLst>
                <a:path h="2594022" w="4624134">
                  <a:moveTo>
                    <a:pt x="4624134" y="2594022"/>
                  </a:moveTo>
                  <a:lnTo>
                    <a:pt x="0" y="259402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594022"/>
                  </a:lnTo>
                  <a:close/>
                  <a:moveTo>
                    <a:pt x="12700" y="2581322"/>
                  </a:moveTo>
                  <a:lnTo>
                    <a:pt x="4611434" y="258132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58132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581322"/>
            </a:xfrm>
            <a:custGeom>
              <a:avLst/>
              <a:gdLst/>
              <a:ahLst/>
              <a:cxnLst/>
              <a:rect r="r" b="b" t="t" l="l"/>
              <a:pathLst>
                <a:path h="258132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581322"/>
                  </a:lnTo>
                  <a:lnTo>
                    <a:pt x="0" y="25813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8272" y="1029648"/>
            <a:ext cx="15411456" cy="8551183"/>
            <a:chOff x="0" y="0"/>
            <a:chExt cx="20548608" cy="1140157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64"/>
              <a:ext cx="20548608" cy="151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985"/>
                </a:lnSpc>
                <a:spcBef>
                  <a:spcPct val="0"/>
                </a:spcBef>
              </a:pPr>
              <a:r>
                <a:rPr lang="en-US" sz="7487">
                  <a:solidFill>
                    <a:srgbClr val="000000"/>
                  </a:solidFill>
                  <a:latin typeface="Neue Machina Ultra-Bold"/>
                </a:rPr>
                <a:t>Funcionalidades </a:t>
              </a:r>
              <a:r>
                <a:rPr lang="en-US" sz="7487">
                  <a:solidFill>
                    <a:srgbClr val="D33C2D"/>
                  </a:solidFill>
                  <a:latin typeface="Neue Machina Ultra-Bold"/>
                </a:rPr>
                <a:t>Site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11014"/>
              <a:ext cx="20548608" cy="9490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Navegação: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 O site fornece navegação suave entre diferentes seções, como Home, Residências Populares, Valores, Contato e uma seção de assinatura.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Apresentação de Imóveis Populares: 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Exibe uma seção de imóveis populares, cada um com uma imagem, preço, título e descrição.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Valores da Imobiliária: 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Destaca os valores da imobiliária por meio de uma seção informativa e uma lista de vantagens, como melhores taxas de juros, estabilidade de preços, melhores preços do mercado e segurança dos dados.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Contato: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 Fornece opções para os usuários entrarem em contato com a imobiliária por telefone, chat, videochamada ou e-mail.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Assinatura: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 Inclui uma seção de assinatura para os usuários receberem cotações de preços atraentes.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55281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78332"/>
            <a:ext cx="16230600" cy="9159332"/>
            <a:chOff x="0" y="0"/>
            <a:chExt cx="4659694" cy="2629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581322"/>
            </a:xfrm>
            <a:custGeom>
              <a:avLst/>
              <a:gdLst/>
              <a:ahLst/>
              <a:cxnLst/>
              <a:rect r="r" b="b" t="t" l="l"/>
              <a:pathLst>
                <a:path h="258132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581322"/>
                  </a:lnTo>
                  <a:lnTo>
                    <a:pt x="0" y="258132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594022"/>
            </a:xfrm>
            <a:custGeom>
              <a:avLst/>
              <a:gdLst/>
              <a:ahLst/>
              <a:cxnLst/>
              <a:rect r="r" b="b" t="t" l="l"/>
              <a:pathLst>
                <a:path h="2594022" w="4624134">
                  <a:moveTo>
                    <a:pt x="4624134" y="2594022"/>
                  </a:moveTo>
                  <a:lnTo>
                    <a:pt x="0" y="259402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594022"/>
                  </a:lnTo>
                  <a:close/>
                  <a:moveTo>
                    <a:pt x="12700" y="2581322"/>
                  </a:moveTo>
                  <a:lnTo>
                    <a:pt x="4611434" y="258132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58132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581322"/>
            </a:xfrm>
            <a:custGeom>
              <a:avLst/>
              <a:gdLst/>
              <a:ahLst/>
              <a:cxnLst/>
              <a:rect r="r" b="b" t="t" l="l"/>
              <a:pathLst>
                <a:path h="258132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581322"/>
                  </a:lnTo>
                  <a:lnTo>
                    <a:pt x="0" y="25813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8272" y="1202155"/>
            <a:ext cx="15411456" cy="5693683"/>
            <a:chOff x="0" y="0"/>
            <a:chExt cx="20548608" cy="759157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64"/>
              <a:ext cx="20548608" cy="151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985"/>
                </a:lnSpc>
                <a:spcBef>
                  <a:spcPct val="0"/>
                </a:spcBef>
              </a:pPr>
              <a:r>
                <a:rPr lang="en-US" sz="7487">
                  <a:solidFill>
                    <a:srgbClr val="000000"/>
                  </a:solidFill>
                  <a:latin typeface="Neue Machina Ultra-Bold"/>
                </a:rPr>
                <a:t>Funcionalidades </a:t>
              </a:r>
              <a:r>
                <a:rPr lang="en-US" sz="7487">
                  <a:solidFill>
                    <a:srgbClr val="1E60D1"/>
                  </a:solidFill>
                  <a:latin typeface="Neue Machina Ultra-Bold"/>
                </a:rPr>
                <a:t>Login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11014"/>
              <a:ext cx="20548608" cy="5680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Segurança da Senha: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 As senhas são protegidas por asteriscos ou pontos para ocultar o texto digitado.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Validações: 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Erros visuais ao cadastrar um novo usuário e ao tentar logar em uma conta inexistente.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Formas  de cadastro/login: 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A página parece fornecer a opção de cadastro por e-mail ou autenticação social (Google, Facebook, GitHub, LinkedIn).</a:t>
              </a:r>
            </a:p>
            <a:p>
              <a:pPr>
                <a:lnSpc>
                  <a:spcPts val="378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55281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70894"/>
            <a:ext cx="16230600" cy="9159332"/>
            <a:chOff x="0" y="0"/>
            <a:chExt cx="4659694" cy="2629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581322"/>
            </a:xfrm>
            <a:custGeom>
              <a:avLst/>
              <a:gdLst/>
              <a:ahLst/>
              <a:cxnLst/>
              <a:rect r="r" b="b" t="t" l="l"/>
              <a:pathLst>
                <a:path h="258132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581322"/>
                  </a:lnTo>
                  <a:lnTo>
                    <a:pt x="0" y="258132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594022"/>
            </a:xfrm>
            <a:custGeom>
              <a:avLst/>
              <a:gdLst/>
              <a:ahLst/>
              <a:cxnLst/>
              <a:rect r="r" b="b" t="t" l="l"/>
              <a:pathLst>
                <a:path h="2594022" w="4624134">
                  <a:moveTo>
                    <a:pt x="4624134" y="2594022"/>
                  </a:moveTo>
                  <a:lnTo>
                    <a:pt x="0" y="259402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594022"/>
                  </a:lnTo>
                  <a:close/>
                  <a:moveTo>
                    <a:pt x="12700" y="2581322"/>
                  </a:moveTo>
                  <a:lnTo>
                    <a:pt x="4611434" y="258132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58132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581322"/>
            </a:xfrm>
            <a:custGeom>
              <a:avLst/>
              <a:gdLst/>
              <a:ahLst/>
              <a:cxnLst/>
              <a:rect r="r" b="b" t="t" l="l"/>
              <a:pathLst>
                <a:path h="258132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581322"/>
                  </a:lnTo>
                  <a:lnTo>
                    <a:pt x="0" y="25813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38272" y="1678405"/>
            <a:ext cx="15411456" cy="4741183"/>
            <a:chOff x="0" y="0"/>
            <a:chExt cx="20548608" cy="632157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64"/>
              <a:ext cx="20548608" cy="151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985"/>
                </a:lnSpc>
                <a:spcBef>
                  <a:spcPct val="0"/>
                </a:spcBef>
              </a:pPr>
              <a:r>
                <a:rPr lang="en-US" sz="7487">
                  <a:solidFill>
                    <a:srgbClr val="000000"/>
                  </a:solidFill>
                  <a:latin typeface="Neue Machina Ultra-Bold"/>
                </a:rPr>
                <a:t>Funcionalidades </a:t>
              </a:r>
              <a:r>
                <a:rPr lang="en-US" sz="7487">
                  <a:solidFill>
                    <a:srgbClr val="507335"/>
                  </a:solidFill>
                  <a:latin typeface="Neue Machina Ultra-Bold"/>
                </a:rPr>
                <a:t>Formulário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11014"/>
              <a:ext cx="20548608" cy="4410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Validação de E-mail: 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Caso o e-mail não seja informado, o site apresentará um erro solicitando a informação</a:t>
              </a:r>
            </a:p>
            <a:p>
              <a:pPr>
                <a:lnSpc>
                  <a:spcPts val="3786"/>
                </a:lnSpc>
              </a:pPr>
            </a:p>
            <a:p>
              <a:pPr marL="583868" indent="-291934" lvl="1">
                <a:lnSpc>
                  <a:spcPts val="3786"/>
                </a:lnSpc>
                <a:buFont typeface="Arial"/>
                <a:buChar char="•"/>
              </a:pPr>
              <a:r>
                <a:rPr lang="en-US" sz="2704">
                  <a:solidFill>
                    <a:srgbClr val="000000"/>
                  </a:solidFill>
                  <a:latin typeface="Neue Machina Ultra-Bold"/>
                </a:rPr>
                <a:t>Limpeza de dados preenchidos: </a:t>
              </a:r>
              <a:r>
                <a:rPr lang="en-US" sz="2704">
                  <a:solidFill>
                    <a:srgbClr val="000000"/>
                  </a:solidFill>
                  <a:latin typeface="Neue Machina"/>
                </a:rPr>
                <a:t>O site tem a função de executar a limpeza dos campos preenchidos quando ocorrer o envio corretamente.</a:t>
              </a:r>
            </a:p>
            <a:p>
              <a:pPr>
                <a:lnSpc>
                  <a:spcPts val="378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55281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1955402"/>
            <a:chOff x="0" y="0"/>
            <a:chExt cx="4659694" cy="56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456640"/>
            <a:ext cx="14481221" cy="5801660"/>
            <a:chOff x="0" y="0"/>
            <a:chExt cx="4157459" cy="16656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910" y="43180"/>
              <a:ext cx="4109199" cy="1617357"/>
            </a:xfrm>
            <a:custGeom>
              <a:avLst/>
              <a:gdLst/>
              <a:ahLst/>
              <a:cxnLst/>
              <a:rect r="r" b="b" t="t" l="l"/>
              <a:pathLst>
                <a:path h="1617357" w="4109199">
                  <a:moveTo>
                    <a:pt x="0" y="0"/>
                  </a:moveTo>
                  <a:lnTo>
                    <a:pt x="4109199" y="0"/>
                  </a:lnTo>
                  <a:lnTo>
                    <a:pt x="4109199" y="1617357"/>
                  </a:lnTo>
                  <a:lnTo>
                    <a:pt x="0" y="1617357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560" y="35560"/>
              <a:ext cx="4121899" cy="1630057"/>
            </a:xfrm>
            <a:custGeom>
              <a:avLst/>
              <a:gdLst/>
              <a:ahLst/>
              <a:cxnLst/>
              <a:rect r="r" b="b" t="t" l="l"/>
              <a:pathLst>
                <a:path h="1630057" w="4121899">
                  <a:moveTo>
                    <a:pt x="4121899" y="1630057"/>
                  </a:moveTo>
                  <a:lnTo>
                    <a:pt x="0" y="1630057"/>
                  </a:lnTo>
                  <a:lnTo>
                    <a:pt x="0" y="0"/>
                  </a:lnTo>
                  <a:lnTo>
                    <a:pt x="4121899" y="0"/>
                  </a:lnTo>
                  <a:lnTo>
                    <a:pt x="4121899" y="1630057"/>
                  </a:lnTo>
                  <a:close/>
                  <a:moveTo>
                    <a:pt x="12700" y="1617357"/>
                  </a:moveTo>
                  <a:lnTo>
                    <a:pt x="4109199" y="1617357"/>
                  </a:lnTo>
                  <a:lnTo>
                    <a:pt x="4109199" y="12700"/>
                  </a:lnTo>
                  <a:lnTo>
                    <a:pt x="12700" y="12700"/>
                  </a:lnTo>
                  <a:lnTo>
                    <a:pt x="12700" y="1617357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09199" cy="1617357"/>
            </a:xfrm>
            <a:custGeom>
              <a:avLst/>
              <a:gdLst/>
              <a:ahLst/>
              <a:cxnLst/>
              <a:rect r="r" b="b" t="t" l="l"/>
              <a:pathLst>
                <a:path h="1617357" w="4109199">
                  <a:moveTo>
                    <a:pt x="0" y="0"/>
                  </a:moveTo>
                  <a:lnTo>
                    <a:pt x="4109199" y="0"/>
                  </a:lnTo>
                  <a:lnTo>
                    <a:pt x="4109199" y="1617357"/>
                  </a:lnTo>
                  <a:lnTo>
                    <a:pt x="0" y="161735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126482" y="8195115"/>
            <a:ext cx="1132818" cy="1063185"/>
            <a:chOff x="0" y="0"/>
            <a:chExt cx="1510423" cy="1417580"/>
          </a:xfrm>
        </p:grpSpPr>
        <p:sp>
          <p:nvSpPr>
            <p:cNvPr name="AutoShape 11" id="11"/>
            <p:cNvSpPr/>
            <p:nvPr/>
          </p:nvSpPr>
          <p:spPr>
            <a:xfrm rot="0">
              <a:off x="223054" y="223054"/>
              <a:ext cx="1287369" cy="1194526"/>
            </a:xfrm>
            <a:prstGeom prst="rect">
              <a:avLst/>
            </a:prstGeom>
            <a:solidFill>
              <a:srgbClr val="507335"/>
            </a:solid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1363969" cy="1239137"/>
              <a:chOff x="0" y="0"/>
              <a:chExt cx="3343497" cy="303749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72390" y="72390"/>
                <a:ext cx="3198717" cy="2892717"/>
              </a:xfrm>
              <a:custGeom>
                <a:avLst/>
                <a:gdLst/>
                <a:ahLst/>
                <a:cxnLst/>
                <a:rect r="r" b="b" t="t" l="l"/>
                <a:pathLst>
                  <a:path h="2892717" w="3198717">
                    <a:moveTo>
                      <a:pt x="0" y="0"/>
                    </a:moveTo>
                    <a:lnTo>
                      <a:pt x="3198717" y="0"/>
                    </a:lnTo>
                    <a:lnTo>
                      <a:pt x="3198717" y="2892717"/>
                    </a:lnTo>
                    <a:lnTo>
                      <a:pt x="0" y="289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343497" cy="3037496"/>
              </a:xfrm>
              <a:custGeom>
                <a:avLst/>
                <a:gdLst/>
                <a:ahLst/>
                <a:cxnLst/>
                <a:rect r="r" b="b" t="t" l="l"/>
                <a:pathLst>
                  <a:path h="3037496" w="3343497">
                    <a:moveTo>
                      <a:pt x="3198717" y="2892716"/>
                    </a:moveTo>
                    <a:lnTo>
                      <a:pt x="3343497" y="2892716"/>
                    </a:lnTo>
                    <a:lnTo>
                      <a:pt x="3343497" y="3037496"/>
                    </a:lnTo>
                    <a:lnTo>
                      <a:pt x="3198717" y="3037496"/>
                    </a:lnTo>
                    <a:lnTo>
                      <a:pt x="3198717" y="289271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892716"/>
                    </a:lnTo>
                    <a:lnTo>
                      <a:pt x="0" y="2892716"/>
                    </a:lnTo>
                    <a:lnTo>
                      <a:pt x="0" y="144780"/>
                    </a:lnTo>
                    <a:close/>
                    <a:moveTo>
                      <a:pt x="0" y="2892716"/>
                    </a:moveTo>
                    <a:lnTo>
                      <a:pt x="144780" y="2892716"/>
                    </a:lnTo>
                    <a:lnTo>
                      <a:pt x="144780" y="3037496"/>
                    </a:lnTo>
                    <a:lnTo>
                      <a:pt x="0" y="3037496"/>
                    </a:lnTo>
                    <a:lnTo>
                      <a:pt x="0" y="2892716"/>
                    </a:lnTo>
                    <a:close/>
                    <a:moveTo>
                      <a:pt x="3198717" y="144780"/>
                    </a:moveTo>
                    <a:lnTo>
                      <a:pt x="3343497" y="144780"/>
                    </a:lnTo>
                    <a:lnTo>
                      <a:pt x="3343497" y="2892716"/>
                    </a:lnTo>
                    <a:lnTo>
                      <a:pt x="3198717" y="2892716"/>
                    </a:lnTo>
                    <a:lnTo>
                      <a:pt x="3198717" y="144780"/>
                    </a:lnTo>
                    <a:close/>
                    <a:moveTo>
                      <a:pt x="144780" y="2892716"/>
                    </a:moveTo>
                    <a:lnTo>
                      <a:pt x="3198717" y="2892716"/>
                    </a:lnTo>
                    <a:lnTo>
                      <a:pt x="3198717" y="3037496"/>
                    </a:lnTo>
                    <a:lnTo>
                      <a:pt x="144780" y="3037496"/>
                    </a:lnTo>
                    <a:lnTo>
                      <a:pt x="144780" y="2892716"/>
                    </a:lnTo>
                    <a:close/>
                    <a:moveTo>
                      <a:pt x="3198717" y="0"/>
                    </a:moveTo>
                    <a:lnTo>
                      <a:pt x="3343497" y="0"/>
                    </a:lnTo>
                    <a:lnTo>
                      <a:pt x="3343497" y="144780"/>
                    </a:lnTo>
                    <a:lnTo>
                      <a:pt x="3198717" y="144780"/>
                    </a:lnTo>
                    <a:lnTo>
                      <a:pt x="319871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198717" y="0"/>
                    </a:lnTo>
                    <a:lnTo>
                      <a:pt x="319871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507335"/>
              </a:solidFill>
            </p:spPr>
          </p:sp>
        </p:grpSp>
        <p:sp>
          <p:nvSpPr>
            <p:cNvPr name="Freeform 15" id="15"/>
            <p:cNvSpPr/>
            <p:nvPr/>
          </p:nvSpPr>
          <p:spPr>
            <a:xfrm flipH="true" flipV="false" rot="0">
              <a:off x="277916" y="223054"/>
              <a:ext cx="808138" cy="753772"/>
            </a:xfrm>
            <a:custGeom>
              <a:avLst/>
              <a:gdLst/>
              <a:ahLst/>
              <a:cxnLst/>
              <a:rect r="r" b="b" t="t" l="l"/>
              <a:pathLst>
                <a:path h="753772" w="808138">
                  <a:moveTo>
                    <a:pt x="808137" y="0"/>
                  </a:moveTo>
                  <a:lnTo>
                    <a:pt x="0" y="0"/>
                  </a:lnTo>
                  <a:lnTo>
                    <a:pt x="0" y="753772"/>
                  </a:lnTo>
                  <a:lnTo>
                    <a:pt x="808137" y="753772"/>
                  </a:lnTo>
                  <a:lnTo>
                    <a:pt x="80813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3122512" y="3869846"/>
            <a:ext cx="440715" cy="440715"/>
          </a:xfrm>
          <a:custGeom>
            <a:avLst/>
            <a:gdLst/>
            <a:ahLst/>
            <a:cxnLst/>
            <a:rect r="r" b="b" t="t" l="l"/>
            <a:pathLst>
              <a:path h="440715" w="440715">
                <a:moveTo>
                  <a:pt x="0" y="0"/>
                </a:moveTo>
                <a:lnTo>
                  <a:pt x="440715" y="0"/>
                </a:lnTo>
                <a:lnTo>
                  <a:pt x="440715" y="440715"/>
                </a:lnTo>
                <a:lnTo>
                  <a:pt x="0" y="440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02937" y="5409615"/>
            <a:ext cx="440715" cy="412792"/>
          </a:xfrm>
          <a:custGeom>
            <a:avLst/>
            <a:gdLst/>
            <a:ahLst/>
            <a:cxnLst/>
            <a:rect r="r" b="b" t="t" l="l"/>
            <a:pathLst>
              <a:path h="412792" w="440715">
                <a:moveTo>
                  <a:pt x="0" y="0"/>
                </a:moveTo>
                <a:lnTo>
                  <a:pt x="440715" y="0"/>
                </a:lnTo>
                <a:lnTo>
                  <a:pt x="440715" y="412792"/>
                </a:lnTo>
                <a:lnTo>
                  <a:pt x="0" y="412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382" r="0" b="-338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46014" y="3609992"/>
            <a:ext cx="519708" cy="519708"/>
          </a:xfrm>
          <a:custGeom>
            <a:avLst/>
            <a:gdLst/>
            <a:ahLst/>
            <a:cxnLst/>
            <a:rect r="r" b="b" t="t" l="l"/>
            <a:pathLst>
              <a:path h="519708" w="519708">
                <a:moveTo>
                  <a:pt x="0" y="0"/>
                </a:moveTo>
                <a:lnTo>
                  <a:pt x="519708" y="0"/>
                </a:lnTo>
                <a:lnTo>
                  <a:pt x="519708" y="519708"/>
                </a:lnTo>
                <a:lnTo>
                  <a:pt x="0" y="5197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05101" y="1506394"/>
            <a:ext cx="1527779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Neue Machina Ultra-Bold"/>
              </a:rPr>
              <a:t>Elementos Técnicos Utilizados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772953" y="5395653"/>
            <a:ext cx="4839394" cy="1273654"/>
            <a:chOff x="0" y="0"/>
            <a:chExt cx="6452526" cy="169820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6452526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Neue Machina Ultra-Bold"/>
                </a:rPr>
                <a:t>CSS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69188"/>
              <a:ext cx="6452526" cy="929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Neue Machina"/>
                </a:rPr>
                <a:t>Responsável pelo estilo e layout do site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72953" y="3869846"/>
            <a:ext cx="4839394" cy="1273654"/>
            <a:chOff x="0" y="0"/>
            <a:chExt cx="6452526" cy="169820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6452526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Neue Machina Ultra-Bold"/>
                </a:rPr>
                <a:t>HTML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769188"/>
              <a:ext cx="6452526" cy="929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Neue Machina"/>
                </a:rPr>
                <a:t>Utilizado para estruturar o conteúdo do site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72953" y="7100628"/>
            <a:ext cx="4839394" cy="1626079"/>
            <a:chOff x="0" y="0"/>
            <a:chExt cx="6452526" cy="2168106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6452526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Neue Machina Ultra-Bold"/>
                </a:rPr>
                <a:t>Boxicons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769188"/>
              <a:ext cx="6452526" cy="1399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Neue Machina"/>
                </a:rPr>
                <a:t>Framework de ícones usado para adicionar ícones estilosos às seções do site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018052" y="7170510"/>
            <a:ext cx="7037820" cy="1626079"/>
            <a:chOff x="0" y="0"/>
            <a:chExt cx="9383760" cy="2168106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9525"/>
              <a:ext cx="938376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Neue Machina Ultra-Bold"/>
                </a:rPr>
                <a:t>ScrollReveal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69188"/>
              <a:ext cx="9383760" cy="1399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Neue Machina"/>
                </a:rPr>
                <a:t>Uma biblioteca JavaScript para animações de scroll, utilizada para efeitos visuais ao rolar a página.</a:t>
              </a:r>
            </a:p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018052" y="3693633"/>
            <a:ext cx="7037820" cy="1978504"/>
            <a:chOff x="0" y="0"/>
            <a:chExt cx="9383760" cy="2638006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9525"/>
              <a:ext cx="938376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Neue Machina Ultra-Bold"/>
                </a:rPr>
                <a:t>JavaScript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769188"/>
              <a:ext cx="9383760" cy="186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Neue Machina"/>
                </a:rPr>
                <a:t>Utilizado para adicionar interatividade ao site, como o botão de mudança de tema e a funcionalidade de rolar para o topo.</a:t>
              </a:r>
            </a:p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018052" y="5544430"/>
            <a:ext cx="5375633" cy="1626079"/>
            <a:chOff x="0" y="0"/>
            <a:chExt cx="7167510" cy="2168106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9525"/>
              <a:ext cx="7167510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Neue Machina Ultra-Bold"/>
                </a:rPr>
                <a:t>Swiper JS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769188"/>
              <a:ext cx="7167510" cy="1399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Neue Machina"/>
                </a:rPr>
                <a:t>Criação de carrosséis interativos, usado na seção de imóveis populares.</a:t>
              </a:r>
            </a:p>
            <a:p>
              <a:pPr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46540" y="3698302"/>
            <a:ext cx="10180873" cy="2456305"/>
            <a:chOff x="0" y="0"/>
            <a:chExt cx="13574497" cy="32750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62"/>
              <a:ext cx="13574497" cy="2028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999"/>
                </a:lnSpc>
                <a:spcBef>
                  <a:spcPct val="0"/>
                </a:spcBef>
              </a:pPr>
              <a:r>
                <a:rPr lang="en-US" sz="9999">
                  <a:solidFill>
                    <a:srgbClr val="FFFFFF"/>
                  </a:solidFill>
                  <a:latin typeface="Neue Machina Ultra-Bold"/>
                </a:rPr>
                <a:t>Agradecemos 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25847"/>
              <a:ext cx="13574497" cy="94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49"/>
                </a:lnSpc>
              </a:pPr>
              <a:r>
                <a:rPr lang="en-US" sz="4499">
                  <a:solidFill>
                    <a:srgbClr val="FFFFFF"/>
                  </a:solidFill>
                  <a:latin typeface="Neue Machina"/>
                </a:rPr>
                <a:t>Obrigado pela a atenção.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hlinkClick r:id="rId8" action="ppaction://hlinksldjump"/>
          </p:cNvPr>
          <p:cNvSpPr/>
          <p:nvPr/>
        </p:nvSpPr>
        <p:spPr>
          <a:xfrm flipH="false" flipV="false" rot="0">
            <a:off x="6527175" y="7605734"/>
            <a:ext cx="2196534" cy="896279"/>
          </a:xfrm>
          <a:custGeom>
            <a:avLst/>
            <a:gdLst/>
            <a:ahLst/>
            <a:cxnLst/>
            <a:rect r="r" b="b" t="t" l="l"/>
            <a:pathLst>
              <a:path h="896279" w="2196534">
                <a:moveTo>
                  <a:pt x="0" y="0"/>
                </a:moveTo>
                <a:lnTo>
                  <a:pt x="2196534" y="0"/>
                </a:lnTo>
                <a:lnTo>
                  <a:pt x="2196534" y="896279"/>
                </a:lnTo>
                <a:lnTo>
                  <a:pt x="0" y="896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79" r="0" b="-257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27321" y="7835751"/>
            <a:ext cx="1796242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283">
                <a:solidFill>
                  <a:srgbClr val="FFFFFF"/>
                </a:solidFill>
                <a:latin typeface="Basis33 Bold"/>
              </a:rPr>
              <a:t>SIM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210149" y="8233877"/>
            <a:ext cx="626827" cy="808893"/>
          </a:xfrm>
          <a:custGeom>
            <a:avLst/>
            <a:gdLst/>
            <a:ahLst/>
            <a:cxnLst/>
            <a:rect r="r" b="b" t="t" l="l"/>
            <a:pathLst>
              <a:path h="808893" w="626827">
                <a:moveTo>
                  <a:pt x="0" y="0"/>
                </a:moveTo>
                <a:lnTo>
                  <a:pt x="626828" y="0"/>
                </a:lnTo>
                <a:lnTo>
                  <a:pt x="626828" y="808894"/>
                </a:lnTo>
                <a:lnTo>
                  <a:pt x="0" y="808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93533" y="7605734"/>
            <a:ext cx="2196534" cy="896279"/>
          </a:xfrm>
          <a:custGeom>
            <a:avLst/>
            <a:gdLst/>
            <a:ahLst/>
            <a:cxnLst/>
            <a:rect r="r" b="b" t="t" l="l"/>
            <a:pathLst>
              <a:path h="896279" w="2196534">
                <a:moveTo>
                  <a:pt x="0" y="0"/>
                </a:moveTo>
                <a:lnTo>
                  <a:pt x="2196534" y="0"/>
                </a:lnTo>
                <a:lnTo>
                  <a:pt x="2196534" y="896279"/>
                </a:lnTo>
                <a:lnTo>
                  <a:pt x="0" y="896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79" r="0" b="-257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5988" y="7853423"/>
            <a:ext cx="1631625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283">
                <a:solidFill>
                  <a:srgbClr val="FFFFFF"/>
                </a:solidFill>
                <a:latin typeface="Basis33 Bold"/>
              </a:rPr>
              <a:t>NÃO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DAF2PJaizY0</dc:identifier>
  <dcterms:modified xsi:type="dcterms:W3CDTF">2011-08-01T06:04:30Z</dcterms:modified>
  <cp:revision>1</cp:revision>
  <dc:title>Programação Web</dc:title>
</cp:coreProperties>
</file>