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2" r:id="rId8"/>
    <p:sldId id="283" r:id="rId9"/>
    <p:sldId id="284" r:id="rId10"/>
    <p:sldId id="285"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4" d="100"/>
          <a:sy n="104"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Grapple</a:t>
            </a:r>
            <a:br>
              <a:rPr lang="en-US" sz="4000" dirty="0"/>
            </a:br>
            <a:r>
              <a:rPr lang="en-US" sz="4000" dirty="0"/>
              <a:t>Game Presentation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Professional practice in IT</a:t>
            </a:r>
          </a:p>
          <a:p>
            <a:pPr algn="l"/>
            <a:r>
              <a:rPr lang="en-US" dirty="0"/>
              <a:t>Natan | Aiden | Kyle</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Aims and Objectives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Develop a fast-paced parkour game.</a:t>
            </a:r>
          </a:p>
          <a:p>
            <a:r>
              <a:rPr lang="en-US" sz="2400" dirty="0"/>
              <a:t>Design levels to match the style of game.</a:t>
            </a:r>
          </a:p>
          <a:p>
            <a:r>
              <a:rPr lang="en-US" sz="2400" dirty="0"/>
              <a:t>Keep track of the players score and save it.</a:t>
            </a:r>
          </a:p>
          <a:p>
            <a:r>
              <a:rPr lang="en-US" sz="2400" dirty="0"/>
              <a:t>Deliver a fully functioning game.</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BC89-CE67-4C3D-851F-471EF06B1587}"/>
              </a:ext>
            </a:extLst>
          </p:cNvPr>
          <p:cNvSpPr>
            <a:spLocks noGrp="1"/>
          </p:cNvSpPr>
          <p:nvPr>
            <p:ph type="title"/>
          </p:nvPr>
        </p:nvSpPr>
        <p:spPr>
          <a:xfrm>
            <a:off x="935010" y="185711"/>
            <a:ext cx="10353762" cy="1257300"/>
          </a:xfrm>
        </p:spPr>
        <p:txBody>
          <a:bodyPr/>
          <a:lstStyle/>
          <a:p>
            <a:r>
              <a:rPr lang="en-US" dirty="0"/>
              <a:t>Architecture.</a:t>
            </a:r>
            <a:endParaRPr lang="en-150" dirty="0"/>
          </a:p>
        </p:txBody>
      </p:sp>
      <p:sp>
        <p:nvSpPr>
          <p:cNvPr id="3" name="Content Placeholder 2">
            <a:extLst>
              <a:ext uri="{FF2B5EF4-FFF2-40B4-BE49-F238E27FC236}">
                <a16:creationId xmlns:a16="http://schemas.microsoft.com/office/drawing/2014/main" id="{E3CE55C8-1CF9-4A27-91E2-255FF0A8ED86}"/>
              </a:ext>
            </a:extLst>
          </p:cNvPr>
          <p:cNvSpPr>
            <a:spLocks noGrp="1"/>
          </p:cNvSpPr>
          <p:nvPr>
            <p:ph idx="1"/>
          </p:nvPr>
        </p:nvSpPr>
        <p:spPr>
          <a:xfrm>
            <a:off x="2523449" y="4032797"/>
            <a:ext cx="3356201" cy="2359575"/>
          </a:xfrm>
        </p:spPr>
        <p:txBody>
          <a:bodyPr/>
          <a:lstStyle/>
          <a:p>
            <a:pPr marL="36900" indent="0" algn="ctr">
              <a:buNone/>
            </a:pPr>
            <a:r>
              <a:rPr lang="en-US" dirty="0"/>
              <a:t>Front-End</a:t>
            </a:r>
          </a:p>
          <a:p>
            <a:pPr marL="36900" indent="0" algn="ctr">
              <a:buNone/>
            </a:pPr>
            <a:endParaRPr lang="en-US" dirty="0"/>
          </a:p>
          <a:p>
            <a:pPr marL="36900" indent="0" algn="ctr">
              <a:buNone/>
            </a:pPr>
            <a:r>
              <a:rPr lang="en-US" dirty="0"/>
              <a:t>Unity Game Engine</a:t>
            </a:r>
          </a:p>
          <a:p>
            <a:pPr marL="36900" indent="0" algn="ctr">
              <a:buNone/>
            </a:pPr>
            <a:endParaRPr lang="en-US" dirty="0"/>
          </a:p>
        </p:txBody>
      </p:sp>
      <p:sp>
        <p:nvSpPr>
          <p:cNvPr id="10" name="Content Placeholder 2">
            <a:extLst>
              <a:ext uri="{FF2B5EF4-FFF2-40B4-BE49-F238E27FC236}">
                <a16:creationId xmlns:a16="http://schemas.microsoft.com/office/drawing/2014/main" id="{CA540E66-E0D0-4835-8A91-CC27C554A626}"/>
              </a:ext>
            </a:extLst>
          </p:cNvPr>
          <p:cNvSpPr txBox="1">
            <a:spLocks/>
          </p:cNvSpPr>
          <p:nvPr/>
        </p:nvSpPr>
        <p:spPr>
          <a:xfrm>
            <a:off x="5889473" y="4125478"/>
            <a:ext cx="3356201" cy="166309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dirty="0"/>
              <a:t>Back-End</a:t>
            </a:r>
          </a:p>
          <a:p>
            <a:pPr marL="36900" indent="0" algn="ctr">
              <a:buNone/>
            </a:pPr>
            <a:endParaRPr lang="en-US" dirty="0"/>
          </a:p>
          <a:p>
            <a:pPr marL="36900" indent="0" algn="ctr">
              <a:buNone/>
            </a:pPr>
            <a:r>
              <a:rPr lang="en-US" dirty="0"/>
              <a:t>C# / Visual Studio Code</a:t>
            </a:r>
          </a:p>
        </p:txBody>
      </p:sp>
      <p:pic>
        <p:nvPicPr>
          <p:cNvPr id="16" name="Picture 15" descr="Icon&#10;&#10;Description automatically generated">
            <a:extLst>
              <a:ext uri="{FF2B5EF4-FFF2-40B4-BE49-F238E27FC236}">
                <a16:creationId xmlns:a16="http://schemas.microsoft.com/office/drawing/2014/main" id="{3F1E2142-B39F-440C-945C-81E06FD3D6A7}"/>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133953" y="1404053"/>
            <a:ext cx="1954069" cy="1954069"/>
          </a:xfrm>
          <a:prstGeom prst="rect">
            <a:avLst/>
          </a:prstGeom>
          <a:pattFill prst="smGrid">
            <a:fgClr>
              <a:srgbClr val="92D050"/>
            </a:fgClr>
            <a:bgClr>
              <a:schemeClr val="bg1"/>
            </a:bgClr>
          </a:pattFill>
          <a:ln>
            <a:solidFill>
              <a:schemeClr val="tx1">
                <a:alpha val="90000"/>
              </a:schemeClr>
            </a:solidFill>
            <a:extLst>
              <a:ext uri="{C807C97D-BFC1-408E-A445-0C87EB9F89A2}">
                <ask:lineSketchStyleProps xmlns:ask="http://schemas.microsoft.com/office/drawing/2018/sketchyshapes">
                  <ask:type>
                    <ask:lineSketchNone/>
                  </ask:type>
                </ask:lineSketchStyleProps>
              </a:ext>
            </a:extLst>
          </a:ln>
        </p:spPr>
      </p:pic>
      <p:pic>
        <p:nvPicPr>
          <p:cNvPr id="18" name="Picture 17" descr="Icon&#10;&#10;Description automatically generated">
            <a:extLst>
              <a:ext uri="{FF2B5EF4-FFF2-40B4-BE49-F238E27FC236}">
                <a16:creationId xmlns:a16="http://schemas.microsoft.com/office/drawing/2014/main" id="{CF522C24-C6E7-49FB-BF49-CDD0C785D239}"/>
              </a:ext>
            </a:extLst>
          </p:cNvPr>
          <p:cNvPicPr>
            <a:picLocks noChangeAspect="1"/>
          </p:cNvPicPr>
          <p:nvPr/>
        </p:nvPicPr>
        <p:blipFill>
          <a:blip r:embed="rId4"/>
          <a:stretch>
            <a:fillRect/>
          </a:stretch>
        </p:blipFill>
        <p:spPr>
          <a:xfrm>
            <a:off x="6555099" y="1404053"/>
            <a:ext cx="2024947" cy="2024947"/>
          </a:xfrm>
          <a:prstGeom prst="rect">
            <a:avLst/>
          </a:prstGeom>
          <a:pattFill prst="smGrid">
            <a:fgClr>
              <a:srgbClr val="92D050"/>
            </a:fgClr>
            <a:bgClr>
              <a:schemeClr val="bg1"/>
            </a:bgClr>
          </a:pattFill>
          <a:ln>
            <a:solidFill>
              <a:schemeClr val="tx1"/>
            </a:solidFill>
          </a:ln>
        </p:spPr>
      </p:pic>
    </p:spTree>
    <p:extLst>
      <p:ext uri="{BB962C8B-B14F-4D97-AF65-F5344CB8AC3E}">
        <p14:creationId xmlns:p14="http://schemas.microsoft.com/office/powerpoint/2010/main" val="192880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A0EA-DC63-41BC-8B1D-B6E961A27C62}"/>
              </a:ext>
            </a:extLst>
          </p:cNvPr>
          <p:cNvSpPr>
            <a:spLocks noGrp="1"/>
          </p:cNvSpPr>
          <p:nvPr>
            <p:ph type="title"/>
          </p:nvPr>
        </p:nvSpPr>
        <p:spPr/>
        <p:txBody>
          <a:bodyPr/>
          <a:lstStyle/>
          <a:p>
            <a:r>
              <a:rPr lang="en-US" dirty="0"/>
              <a:t>Front-End</a:t>
            </a:r>
            <a:endParaRPr lang="en-150" dirty="0"/>
          </a:p>
        </p:txBody>
      </p:sp>
      <p:sp>
        <p:nvSpPr>
          <p:cNvPr id="3" name="Content Placeholder 2">
            <a:extLst>
              <a:ext uri="{FF2B5EF4-FFF2-40B4-BE49-F238E27FC236}">
                <a16:creationId xmlns:a16="http://schemas.microsoft.com/office/drawing/2014/main" id="{9644D200-E796-4538-AD0B-8D02DD55ABC6}"/>
              </a:ext>
            </a:extLst>
          </p:cNvPr>
          <p:cNvSpPr>
            <a:spLocks noGrp="1"/>
          </p:cNvSpPr>
          <p:nvPr>
            <p:ph idx="1"/>
          </p:nvPr>
        </p:nvSpPr>
        <p:spPr/>
        <p:txBody>
          <a:bodyPr/>
          <a:lstStyle/>
          <a:p>
            <a:r>
              <a:rPr lang="en-US" dirty="0"/>
              <a:t>All the rendering and display is done via the Unity Game Engine.</a:t>
            </a:r>
          </a:p>
          <a:p>
            <a:r>
              <a:rPr lang="en-US" dirty="0"/>
              <a:t>All the features have been implemented using Unity tools. ( like the line renderer for the grapple )</a:t>
            </a:r>
          </a:p>
          <a:p>
            <a:r>
              <a:rPr lang="en-US" dirty="0"/>
              <a:t>Seamless interaction between UI and Gameplay.</a:t>
            </a:r>
          </a:p>
          <a:p>
            <a:r>
              <a:rPr lang="en-US" dirty="0"/>
              <a:t>Features:</a:t>
            </a:r>
          </a:p>
          <a:p>
            <a:pPr marL="450000" lvl="1" indent="0">
              <a:buNone/>
            </a:pPr>
            <a:r>
              <a:rPr lang="en-US" dirty="0"/>
              <a:t>Checkpoints, Respawn System, Scoreboard/Counter, Pause menu, UI, Unique Player Physics.</a:t>
            </a:r>
          </a:p>
        </p:txBody>
      </p:sp>
      <p:pic>
        <p:nvPicPr>
          <p:cNvPr id="4" name="Content Placeholder 3" descr="Icon&#10;&#10;Description automatically generated">
            <a:extLst>
              <a:ext uri="{FF2B5EF4-FFF2-40B4-BE49-F238E27FC236}">
                <a16:creationId xmlns:a16="http://schemas.microsoft.com/office/drawing/2014/main" id="{5DCE3C14-6B53-4C69-8D08-71BE4D949DE7}"/>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9417982" y="377071"/>
            <a:ext cx="1860223" cy="1860223"/>
          </a:xfrm>
          <a:prstGeom prst="rect">
            <a:avLst/>
          </a:prstGeom>
          <a:pattFill prst="smGrid">
            <a:fgClr>
              <a:srgbClr val="92D050"/>
            </a:fgClr>
            <a:bgClr>
              <a:schemeClr val="bg1"/>
            </a:bgClr>
          </a:pattFill>
          <a:ln>
            <a:solidFill>
              <a:schemeClr val="tx1">
                <a:alpha val="90000"/>
              </a:schemeClr>
            </a:solidFill>
            <a:extLst>
              <a:ext uri="{C807C97D-BFC1-408E-A445-0C87EB9F89A2}">
                <ask:lineSketchStyleProps xmlns:ask="http://schemas.microsoft.com/office/drawing/2018/sketchyshapes">
                  <ask:type>
                    <ask:lineSketchNone/>
                  </ask:type>
                </ask:lineSketchStyleProps>
              </a:ext>
            </a:extLst>
          </a:ln>
          <a:effectLst>
            <a:outerShdw blurRad="25400" dir="17880000">
              <a:srgbClr val="000000">
                <a:alpha val="46000"/>
              </a:srgbClr>
            </a:outerShdw>
          </a:effectLst>
        </p:spPr>
      </p:pic>
    </p:spTree>
    <p:extLst>
      <p:ext uri="{BB962C8B-B14F-4D97-AF65-F5344CB8AC3E}">
        <p14:creationId xmlns:p14="http://schemas.microsoft.com/office/powerpoint/2010/main" val="306278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A0EA-DC63-41BC-8B1D-B6E961A27C62}"/>
              </a:ext>
            </a:extLst>
          </p:cNvPr>
          <p:cNvSpPr>
            <a:spLocks noGrp="1"/>
          </p:cNvSpPr>
          <p:nvPr>
            <p:ph type="title"/>
          </p:nvPr>
        </p:nvSpPr>
        <p:spPr/>
        <p:txBody>
          <a:bodyPr/>
          <a:lstStyle/>
          <a:p>
            <a:r>
              <a:rPr lang="en-US" dirty="0"/>
              <a:t>Back-End</a:t>
            </a:r>
            <a:endParaRPr lang="en-150" dirty="0"/>
          </a:p>
        </p:txBody>
      </p:sp>
      <p:sp>
        <p:nvSpPr>
          <p:cNvPr id="3" name="Content Placeholder 2">
            <a:extLst>
              <a:ext uri="{FF2B5EF4-FFF2-40B4-BE49-F238E27FC236}">
                <a16:creationId xmlns:a16="http://schemas.microsoft.com/office/drawing/2014/main" id="{9644D200-E796-4538-AD0B-8D02DD55ABC6}"/>
              </a:ext>
            </a:extLst>
          </p:cNvPr>
          <p:cNvSpPr>
            <a:spLocks noGrp="1"/>
          </p:cNvSpPr>
          <p:nvPr>
            <p:ph idx="1"/>
          </p:nvPr>
        </p:nvSpPr>
        <p:spPr/>
        <p:txBody>
          <a:bodyPr/>
          <a:lstStyle/>
          <a:p>
            <a:r>
              <a:rPr lang="en-US" dirty="0"/>
              <a:t>All code was written in C# using Visual Studio Code.</a:t>
            </a:r>
          </a:p>
          <a:p>
            <a:endParaRPr lang="en-US" dirty="0"/>
          </a:p>
          <a:p>
            <a:r>
              <a:rPr lang="en-US" dirty="0"/>
              <a:t>Implements any sort of game interaction.</a:t>
            </a:r>
          </a:p>
          <a:p>
            <a:endParaRPr lang="en-US" dirty="0"/>
          </a:p>
          <a:p>
            <a:r>
              <a:rPr lang="en-US" dirty="0"/>
              <a:t>Custom physics developed to achieve our ideal movement style.</a:t>
            </a:r>
          </a:p>
        </p:txBody>
      </p:sp>
      <p:pic>
        <p:nvPicPr>
          <p:cNvPr id="5" name="Picture 4" descr="Icon&#10;&#10;Description automatically generated">
            <a:extLst>
              <a:ext uri="{FF2B5EF4-FFF2-40B4-BE49-F238E27FC236}">
                <a16:creationId xmlns:a16="http://schemas.microsoft.com/office/drawing/2014/main" id="{E9AFD465-7787-483F-B301-9368AC82C949}"/>
              </a:ext>
            </a:extLst>
          </p:cNvPr>
          <p:cNvPicPr>
            <a:picLocks noChangeAspect="1"/>
          </p:cNvPicPr>
          <p:nvPr/>
        </p:nvPicPr>
        <p:blipFill>
          <a:blip r:embed="rId2"/>
          <a:stretch>
            <a:fillRect/>
          </a:stretch>
        </p:blipFill>
        <p:spPr>
          <a:xfrm>
            <a:off x="9150517" y="225776"/>
            <a:ext cx="2024947" cy="2024947"/>
          </a:xfrm>
          <a:prstGeom prst="rect">
            <a:avLst/>
          </a:prstGeom>
          <a:pattFill prst="smGrid">
            <a:fgClr>
              <a:srgbClr val="92D050"/>
            </a:fgClr>
            <a:bgClr>
              <a:schemeClr val="bg1"/>
            </a:bgClr>
          </a:pattFill>
          <a:ln>
            <a:solidFill>
              <a:schemeClr val="tx1"/>
            </a:solidFill>
          </a:ln>
        </p:spPr>
      </p:pic>
    </p:spTree>
    <p:extLst>
      <p:ext uri="{BB962C8B-B14F-4D97-AF65-F5344CB8AC3E}">
        <p14:creationId xmlns:p14="http://schemas.microsoft.com/office/powerpoint/2010/main" val="201769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2815-88EE-454D-8CC5-E4D0D48BCE2A}"/>
              </a:ext>
            </a:extLst>
          </p:cNvPr>
          <p:cNvSpPr>
            <a:spLocks noGrp="1"/>
          </p:cNvSpPr>
          <p:nvPr>
            <p:ph type="title"/>
          </p:nvPr>
        </p:nvSpPr>
        <p:spPr/>
        <p:txBody>
          <a:bodyPr/>
          <a:lstStyle/>
          <a:p>
            <a:r>
              <a:rPr lang="en-US" dirty="0"/>
              <a:t>Issues Encountered</a:t>
            </a:r>
            <a:endParaRPr lang="en-150" dirty="0"/>
          </a:p>
        </p:txBody>
      </p:sp>
      <p:pic>
        <p:nvPicPr>
          <p:cNvPr id="5" name="Content Placeholder 4" descr="Shape&#10;&#10;Description automatically generated with low confidence">
            <a:extLst>
              <a:ext uri="{FF2B5EF4-FFF2-40B4-BE49-F238E27FC236}">
                <a16:creationId xmlns:a16="http://schemas.microsoft.com/office/drawing/2014/main" id="{E79F0A5F-B6D6-4CCE-BCD4-23E9F45F8004}"/>
              </a:ext>
            </a:extLst>
          </p:cNvPr>
          <p:cNvPicPr>
            <a:picLocks noGrp="1" noChangeAspect="1"/>
          </p:cNvPicPr>
          <p:nvPr>
            <p:ph idx="1"/>
          </p:nvPr>
        </p:nvPicPr>
        <p:blipFill>
          <a:blip r:embed="rId2"/>
          <a:stretch>
            <a:fillRect/>
          </a:stretch>
        </p:blipFill>
        <p:spPr>
          <a:xfrm>
            <a:off x="9479600" y="344271"/>
            <a:ext cx="1787957" cy="1787957"/>
          </a:xfrm>
          <a:pattFill prst="smGrid">
            <a:fgClr>
              <a:srgbClr val="92D050"/>
            </a:fgClr>
            <a:bgClr>
              <a:schemeClr val="bg1"/>
            </a:bgClr>
          </a:pattFill>
          <a:ln>
            <a:solidFill>
              <a:schemeClr val="tx1"/>
            </a:solidFill>
          </a:ln>
        </p:spPr>
      </p:pic>
      <p:sp>
        <p:nvSpPr>
          <p:cNvPr id="6" name="Content Placeholder 2">
            <a:extLst>
              <a:ext uri="{FF2B5EF4-FFF2-40B4-BE49-F238E27FC236}">
                <a16:creationId xmlns:a16="http://schemas.microsoft.com/office/drawing/2014/main" id="{9A778126-9AB0-4098-BF5C-C0398D0E4966}"/>
              </a:ext>
            </a:extLst>
          </p:cNvPr>
          <p:cNvSpPr txBox="1">
            <a:spLocks/>
          </p:cNvSpPr>
          <p:nvPr/>
        </p:nvSpPr>
        <p:spPr>
          <a:xfrm>
            <a:off x="924443" y="2132228"/>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A lot of trial and error to get the movement system desired</a:t>
            </a:r>
          </a:p>
          <a:p>
            <a:r>
              <a:rPr lang="en-US" dirty="0"/>
              <a:t>Texture scaling issues</a:t>
            </a:r>
          </a:p>
          <a:p>
            <a:r>
              <a:rPr lang="en-US" dirty="0"/>
              <a:t>Grapple gun issues</a:t>
            </a:r>
          </a:p>
          <a:p>
            <a:r>
              <a:rPr lang="en-US" dirty="0"/>
              <a:t>Wall run issues</a:t>
            </a:r>
          </a:p>
          <a:p>
            <a:r>
              <a:rPr lang="en-US" dirty="0"/>
              <a:t>Randomly generated levels – scrapped idea</a:t>
            </a:r>
          </a:p>
          <a:p>
            <a:r>
              <a:rPr lang="en-US" dirty="0"/>
              <a:t>Online Scoreboards</a:t>
            </a:r>
          </a:p>
          <a:p>
            <a:r>
              <a:rPr lang="en-US" dirty="0"/>
              <a:t>Gun rotation</a:t>
            </a:r>
          </a:p>
        </p:txBody>
      </p:sp>
    </p:spTree>
    <p:extLst>
      <p:ext uri="{BB962C8B-B14F-4D97-AF65-F5344CB8AC3E}">
        <p14:creationId xmlns:p14="http://schemas.microsoft.com/office/powerpoint/2010/main" val="54872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2815-88EE-454D-8CC5-E4D0D48BCE2A}"/>
              </a:ext>
            </a:extLst>
          </p:cNvPr>
          <p:cNvSpPr>
            <a:spLocks noGrp="1"/>
          </p:cNvSpPr>
          <p:nvPr>
            <p:ph type="title"/>
          </p:nvPr>
        </p:nvSpPr>
        <p:spPr/>
        <p:txBody>
          <a:bodyPr/>
          <a:lstStyle/>
          <a:p>
            <a:r>
              <a:rPr lang="en-US" dirty="0"/>
              <a:t>Solutions</a:t>
            </a:r>
            <a:endParaRPr lang="en-150" dirty="0"/>
          </a:p>
        </p:txBody>
      </p:sp>
      <p:sp>
        <p:nvSpPr>
          <p:cNvPr id="6" name="Content Placeholder 2">
            <a:extLst>
              <a:ext uri="{FF2B5EF4-FFF2-40B4-BE49-F238E27FC236}">
                <a16:creationId xmlns:a16="http://schemas.microsoft.com/office/drawing/2014/main" id="{9A778126-9AB0-4098-BF5C-C0398D0E4966}"/>
              </a:ext>
            </a:extLst>
          </p:cNvPr>
          <p:cNvSpPr txBox="1">
            <a:spLocks/>
          </p:cNvSpPr>
          <p:nvPr/>
        </p:nvSpPr>
        <p:spPr>
          <a:xfrm>
            <a:off x="924443" y="2868398"/>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For almost all the issues we encountered we managed to find a solution during one of our weekly meetings. Where some team members lacked expertise particular areas, other team members excelled in, and vice-versa.</a:t>
            </a:r>
          </a:p>
          <a:p>
            <a:r>
              <a:rPr lang="en-US" dirty="0"/>
              <a:t>The online scoreboard would of have been implemented after the games full release on Steam. We have not yet been granted approval for the steam marketplace, but once we do, we will have access to their online score trackers and tools (Steam Works)</a:t>
            </a:r>
          </a:p>
        </p:txBody>
      </p:sp>
      <p:pic>
        <p:nvPicPr>
          <p:cNvPr id="4" name="Picture 3" descr="Icon&#10;&#10;Description automatically generated">
            <a:extLst>
              <a:ext uri="{FF2B5EF4-FFF2-40B4-BE49-F238E27FC236}">
                <a16:creationId xmlns:a16="http://schemas.microsoft.com/office/drawing/2014/main" id="{A18BB26F-9A73-44B6-B248-B61C3E22883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9254836" y="274853"/>
            <a:ext cx="1884823" cy="1941652"/>
          </a:xfrm>
          <a:prstGeom prst="rect">
            <a:avLst/>
          </a:prstGeom>
          <a:pattFill prst="smGrid">
            <a:fgClr>
              <a:srgbClr val="92D050"/>
            </a:fgClr>
            <a:bgClr>
              <a:schemeClr val="bg1"/>
            </a:bgClr>
          </a:pattFill>
          <a:ln>
            <a:solidFill>
              <a:schemeClr val="tx1"/>
            </a:solidFill>
          </a:ln>
          <a:effectLst>
            <a:outerShdw blurRad="50800" dist="50800" dir="5400000" algn="ctr" rotWithShape="0">
              <a:srgbClr val="000000"/>
            </a:outerShdw>
          </a:effectLst>
        </p:spPr>
      </p:pic>
    </p:spTree>
    <p:extLst>
      <p:ext uri="{BB962C8B-B14F-4D97-AF65-F5344CB8AC3E}">
        <p14:creationId xmlns:p14="http://schemas.microsoft.com/office/powerpoint/2010/main" val="303900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A0C4-08E2-4713-9DEA-73CDD95909D6}"/>
              </a:ext>
            </a:extLst>
          </p:cNvPr>
          <p:cNvSpPr>
            <a:spLocks noGrp="1"/>
          </p:cNvSpPr>
          <p:nvPr>
            <p:ph type="title"/>
          </p:nvPr>
        </p:nvSpPr>
        <p:spPr/>
        <p:txBody>
          <a:bodyPr/>
          <a:lstStyle/>
          <a:p>
            <a:r>
              <a:rPr lang="en-US" dirty="0"/>
              <a:t>Conclusions</a:t>
            </a:r>
            <a:endParaRPr lang="en-150" dirty="0"/>
          </a:p>
        </p:txBody>
      </p:sp>
      <p:pic>
        <p:nvPicPr>
          <p:cNvPr id="5" name="Content Placeholder 4" descr="Shape&#10;&#10;Description automatically generated with low confidence">
            <a:extLst>
              <a:ext uri="{FF2B5EF4-FFF2-40B4-BE49-F238E27FC236}">
                <a16:creationId xmlns:a16="http://schemas.microsoft.com/office/drawing/2014/main" id="{BE0961F4-B8A9-497B-928E-D11057F4BE67}"/>
              </a:ext>
            </a:extLst>
          </p:cNvPr>
          <p:cNvPicPr>
            <a:picLocks noGrp="1" noChangeAspect="1"/>
          </p:cNvPicPr>
          <p:nvPr>
            <p:ph idx="1"/>
          </p:nvPr>
        </p:nvPicPr>
        <p:blipFill>
          <a:blip r:embed="rId2"/>
          <a:stretch>
            <a:fillRect/>
          </a:stretch>
        </p:blipFill>
        <p:spPr>
          <a:xfrm>
            <a:off x="9467273" y="258330"/>
            <a:ext cx="1630938" cy="1718207"/>
          </a:xfrm>
          <a:pattFill prst="smGrid">
            <a:fgClr>
              <a:srgbClr val="92D050"/>
            </a:fgClr>
            <a:bgClr>
              <a:schemeClr val="bg1"/>
            </a:bgClr>
          </a:pattFill>
          <a:ln>
            <a:solidFill>
              <a:schemeClr val="tx1"/>
            </a:solidFill>
          </a:ln>
        </p:spPr>
      </p:pic>
      <p:sp>
        <p:nvSpPr>
          <p:cNvPr id="8" name="Content Placeholder 2">
            <a:extLst>
              <a:ext uri="{FF2B5EF4-FFF2-40B4-BE49-F238E27FC236}">
                <a16:creationId xmlns:a16="http://schemas.microsoft.com/office/drawing/2014/main" id="{CBC4E54F-0C12-4FEB-9EAC-6629D0C28D9F}"/>
              </a:ext>
            </a:extLst>
          </p:cNvPr>
          <p:cNvSpPr txBox="1">
            <a:spLocks/>
          </p:cNvSpPr>
          <p:nvPr/>
        </p:nvSpPr>
        <p:spPr>
          <a:xfrm>
            <a:off x="924443" y="2132228"/>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There was a lot of hiccups along the road. We found that the key to the development of our project was consistency. Weekly/Bi-Weekly meetings where very important to keeping us on track with the deadline.</a:t>
            </a:r>
          </a:p>
          <a:p>
            <a:r>
              <a:rPr lang="en-US" dirty="0"/>
              <a:t>Development is better done in lengthy bursts rather than bit by bit. We found that if we didn’t absolutely prioritize big parts of the game, that they would be put off and the team would get a false sense of achievement because we had an idea of what we wanted, instead of the product.</a:t>
            </a:r>
          </a:p>
        </p:txBody>
      </p:sp>
    </p:spTree>
    <p:extLst>
      <p:ext uri="{BB962C8B-B14F-4D97-AF65-F5344CB8AC3E}">
        <p14:creationId xmlns:p14="http://schemas.microsoft.com/office/powerpoint/2010/main" val="128568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B322-91F4-4A39-A916-D95669FD9AF7}"/>
              </a:ext>
            </a:extLst>
          </p:cNvPr>
          <p:cNvSpPr>
            <a:spLocks noGrp="1"/>
          </p:cNvSpPr>
          <p:nvPr>
            <p:ph type="title"/>
          </p:nvPr>
        </p:nvSpPr>
        <p:spPr>
          <a:xfrm>
            <a:off x="919119" y="3140363"/>
            <a:ext cx="10353762" cy="1257300"/>
          </a:xfrm>
        </p:spPr>
        <p:txBody>
          <a:bodyPr/>
          <a:lstStyle/>
          <a:p>
            <a:r>
              <a:rPr lang="en-US" dirty="0"/>
              <a:t>Demonstration</a:t>
            </a:r>
            <a:endParaRPr lang="en-150" dirty="0"/>
          </a:p>
        </p:txBody>
      </p:sp>
    </p:spTree>
    <p:extLst>
      <p:ext uri="{BB962C8B-B14F-4D97-AF65-F5344CB8AC3E}">
        <p14:creationId xmlns:p14="http://schemas.microsoft.com/office/powerpoint/2010/main" val="1558438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purl.org/dc/terms/"/>
    <ds:schemaRef ds:uri="16c05727-aa75-4e4a-9b5f-8a80a1165891"/>
    <ds:schemaRef ds:uri="http://schemas.microsoft.com/office/2006/metadata/properties"/>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{D1BCF461-3CB9-4627-96A7-568C7CB203FB}tf55705232_win32</Template>
  <TotalTime>56</TotalTime>
  <Words>372</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Goudy Old Style</vt:lpstr>
      <vt:lpstr>Wingdings 2</vt:lpstr>
      <vt:lpstr>SlateVTI</vt:lpstr>
      <vt:lpstr>Grapple Game Presentation</vt:lpstr>
      <vt:lpstr>Aims and Objectives </vt:lpstr>
      <vt:lpstr>Architecture.</vt:lpstr>
      <vt:lpstr>Front-End</vt:lpstr>
      <vt:lpstr>Back-End</vt:lpstr>
      <vt:lpstr>Issues Encountered</vt:lpstr>
      <vt:lpstr>Solutions</vt:lpstr>
      <vt:lpstr>Conclusions</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Grapple Game Presentation</dc:title>
  <dc:creator>NATAN TROSMAN - STUDENT</dc:creator>
  <cp:lastModifiedBy>NATAN TROSMAN - STUDENT</cp:lastModifiedBy>
  <cp:revision>8</cp:revision>
  <dcterms:created xsi:type="dcterms:W3CDTF">2022-04-29T13:11:31Z</dcterms:created>
  <dcterms:modified xsi:type="dcterms:W3CDTF">2022-04-29T14:26:13Z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