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9" r:id="rId4"/>
    <p:sldId id="260" r:id="rId5"/>
    <p:sldId id="264" r:id="rId6"/>
    <p:sldId id="265" r:id="rId7"/>
    <p:sldId id="261" r:id="rId8"/>
    <p:sldId id="267" r:id="rId9"/>
    <p:sldId id="268" r:id="rId10"/>
    <p:sldId id="270" r:id="rId11"/>
    <p:sldId id="269" r:id="rId12"/>
    <p:sldId id="272" r:id="rId13"/>
    <p:sldId id="273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3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1" r:id="rId41"/>
    <p:sldId id="302" r:id="rId42"/>
    <p:sldId id="303" r:id="rId43"/>
    <p:sldId id="304" r:id="rId44"/>
    <p:sldId id="263" r:id="rId45"/>
    <p:sldId id="3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>
        <p:scale>
          <a:sx n="100" d="100"/>
          <a:sy n="100" d="100"/>
        </p:scale>
        <p:origin x="16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269CC2-8DD6-4402-82F3-18F164A732F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Lesson 1</a:t>
          </a:r>
        </a:p>
      </dgm:t>
    </dgm:pt>
    <dgm:pt modelId="{4A8A3B18-A3DE-475C-8BF1-FB4B84DDA43B}" type="parTrans" cxnId="{813C1BD6-5A4A-43F4-8BF7-0645F72381AA}">
      <dgm:prSet/>
      <dgm:spPr/>
      <dgm:t>
        <a:bodyPr/>
        <a:lstStyle/>
        <a:p>
          <a:endParaRPr lang="en-US"/>
        </a:p>
      </dgm:t>
    </dgm:pt>
    <dgm:pt modelId="{2DAA2C1D-14F6-4BCA-B047-0B53ADD46F43}" type="sibTrans" cxnId="{813C1BD6-5A4A-43F4-8BF7-0645F72381AA}">
      <dgm:prSet/>
      <dgm:spPr/>
      <dgm:t>
        <a:bodyPr/>
        <a:lstStyle/>
        <a:p>
          <a:endParaRPr lang="en-US"/>
        </a:p>
      </dgm:t>
    </dgm:pt>
    <dgm:pt modelId="{2B87ECDB-C552-42F6-9B52-6548A18B206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Lesson 2</a:t>
          </a:r>
        </a:p>
      </dgm:t>
    </dgm:pt>
    <dgm:pt modelId="{0DC560D9-C62C-41BA-8D68-CB78933BFF0C}" type="parTrans" cxnId="{91AFA996-5E3B-401C-B400-E70DBD4A4AB6}">
      <dgm:prSet/>
      <dgm:spPr/>
      <dgm:t>
        <a:bodyPr/>
        <a:lstStyle/>
        <a:p>
          <a:endParaRPr lang="en-US"/>
        </a:p>
      </dgm:t>
    </dgm:pt>
    <dgm:pt modelId="{80EFB54F-1AC8-40D9-981D-4C85160A5799}" type="sibTrans" cxnId="{91AFA996-5E3B-401C-B400-E70DBD4A4AB6}">
      <dgm:prSet/>
      <dgm:spPr/>
      <dgm:t>
        <a:bodyPr/>
        <a:lstStyle/>
        <a:p>
          <a:endParaRPr lang="en-US"/>
        </a:p>
      </dgm:t>
    </dgm:pt>
    <dgm:pt modelId="{419DF63C-9792-4EF5-9125-1EEF4D07C33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Lesson 3</a:t>
          </a:r>
        </a:p>
      </dgm:t>
    </dgm:pt>
    <dgm:pt modelId="{2B95E8EF-82FE-4F54-970D-D55C9AD8EC00}" type="parTrans" cxnId="{024B121E-3EE5-42C9-97D1-5E0D27C29DC3}">
      <dgm:prSet/>
      <dgm:spPr/>
      <dgm:t>
        <a:bodyPr/>
        <a:lstStyle/>
        <a:p>
          <a:endParaRPr lang="en-US"/>
        </a:p>
      </dgm:t>
    </dgm:pt>
    <dgm:pt modelId="{EA8773AB-BB82-4BF6-944E-80CD2086CE93}" type="sibTrans" cxnId="{024B121E-3EE5-42C9-97D1-5E0D27C29DC3}">
      <dgm:prSet/>
      <dgm:spPr/>
      <dgm:t>
        <a:bodyPr/>
        <a:lstStyle/>
        <a:p>
          <a:endParaRPr lang="en-US"/>
        </a:p>
      </dgm:t>
    </dgm:pt>
    <dgm:pt modelId="{1B1E513F-BEB7-483A-8F12-A8210AEF19E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Lesson 4</a:t>
          </a:r>
        </a:p>
      </dgm:t>
    </dgm:pt>
    <dgm:pt modelId="{DB284026-3063-4705-B72C-ADE04469BE6D}" type="parTrans" cxnId="{9CD469EF-CF99-411A-B4B3-5B2C59AF684C}">
      <dgm:prSet/>
      <dgm:spPr/>
      <dgm:t>
        <a:bodyPr/>
        <a:lstStyle/>
        <a:p>
          <a:endParaRPr lang="en-US"/>
        </a:p>
      </dgm:t>
    </dgm:pt>
    <dgm:pt modelId="{D99C9B80-BA48-46B7-8B67-372E2AFD9E86}" type="sibTrans" cxnId="{9CD469EF-CF99-411A-B4B3-5B2C59AF684C}">
      <dgm:prSet/>
      <dgm:spPr/>
      <dgm:t>
        <a:bodyPr/>
        <a:lstStyle/>
        <a:p>
          <a:endParaRPr lang="en-US"/>
        </a:p>
      </dgm:t>
    </dgm:pt>
    <dgm:pt modelId="{F4A56385-3827-49D1-B533-953BA75136B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Lesson 5</a:t>
          </a:r>
        </a:p>
      </dgm:t>
    </dgm:pt>
    <dgm:pt modelId="{5C6E35C5-B6D6-42D4-9FF2-63E3FEC1E45F}" type="parTrans" cxnId="{D572C096-14C8-487B-ABCD-6354192B80BA}">
      <dgm:prSet/>
      <dgm:spPr/>
      <dgm:t>
        <a:bodyPr/>
        <a:lstStyle/>
        <a:p>
          <a:endParaRPr lang="en-US"/>
        </a:p>
      </dgm:t>
    </dgm:pt>
    <dgm:pt modelId="{E866DA3A-B427-429E-A892-4812B432ED79}" type="sibTrans" cxnId="{D572C096-14C8-487B-ABCD-6354192B80BA}">
      <dgm:prSet/>
      <dgm:spPr/>
      <dgm:t>
        <a:bodyPr/>
        <a:lstStyle/>
        <a:p>
          <a:endParaRPr lang="en-US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5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5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y"/>
        </a:ext>
      </dgm:extLs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5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5"/>
      <dgm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FADE9C4E-BFE3-4374-BE2C-676ED238ACF2}" type="pres">
      <dgm:prSet presAssocID="{2B87ECDB-C552-42F6-9B52-6548A18B206B}" presName="iconRect" presStyleLbl="node1" presStyleIdx="1" presStyleCnt="5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5">
        <dgm:presLayoutVars>
          <dgm:chMax val="0"/>
          <dgm:chPref val="0"/>
        </dgm:presLayoutVars>
      </dgm:prSet>
      <dgm:spPr/>
    </dgm:pt>
    <dgm:pt modelId="{CE46B6BD-FA9F-4C65-8E75-D8C24C71657B}" type="pres">
      <dgm:prSet presAssocID="{80EFB54F-1AC8-40D9-981D-4C85160A5799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2" presStyleCnt="5"/>
      <dgm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D335376E-740A-4A47-BC5B-3381DE731CE0}" type="pres">
      <dgm:prSet presAssocID="{419DF63C-9792-4EF5-9125-1EEF4D07C33F}" presName="iconRect" presStyleLbl="node1" presStyleIdx="2" presStyleCnt="5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Enrollment"/>
        </a:ext>
      </dgm:extLst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2" presStyleCnt="5">
        <dgm:presLayoutVars>
          <dgm:chMax val="0"/>
          <dgm:chPref val="0"/>
        </dgm:presLayoutVars>
      </dgm:prSet>
      <dgm:spPr/>
    </dgm:pt>
    <dgm:pt modelId="{D4892BA4-47FA-499C-84FA-3A971E9AFE41}" type="pres">
      <dgm:prSet presAssocID="{EA8773AB-BB82-4BF6-944E-80CD2086CE93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3" presStyleCnt="5"/>
      <dgm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1B0B9210-632F-4BB5-B140-1FA20D3CF123}" type="pres">
      <dgm:prSet presAssocID="{1B1E513F-BEB7-483A-8F12-A8210AEF19E9}" presName="iconRect" presStyleLbl="node1" presStyleIdx="3" presStyleCnt="5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Outline"/>
        </a:ext>
      </dgm:extLst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3" presStyleCnt="5">
        <dgm:presLayoutVars>
          <dgm:chMax val="0"/>
          <dgm:chPref val="0"/>
        </dgm:presLayoutVars>
      </dgm:prSet>
      <dgm:spPr/>
    </dgm:pt>
    <dgm:pt modelId="{5E25F319-BBA5-4820-B2FC-14F8D56BF078}" type="pres">
      <dgm:prSet presAssocID="{D99C9B80-BA48-46B7-8B67-372E2AFD9E86}" presName="sibTrans" presStyleCnt="0"/>
      <dgm:spPr/>
    </dgm:pt>
    <dgm:pt modelId="{A9DA4473-F7AD-4D05-A89E-4317469C9CAC}" type="pres">
      <dgm:prSet presAssocID="{F4A56385-3827-49D1-B533-953BA75136B7}" presName="compNode" presStyleCnt="0"/>
      <dgm:spPr/>
    </dgm:pt>
    <dgm:pt modelId="{343A76ED-9DD6-4B0A-830E-16ED952B3D06}" type="pres">
      <dgm:prSet presAssocID="{F4A56385-3827-49D1-B533-953BA75136B7}" presName="bgRect" presStyleLbl="bgShp" presStyleIdx="4" presStyleCnt="5"/>
      <dgm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C21BED67-1F13-4312-815B-B5C34DAA27F9}" type="pres">
      <dgm:prSet presAssocID="{F4A56385-3827-49D1-B533-953BA75136B7}" presName="iconRect" presStyleLbl="node1" presStyleIdx="4" presStyleCnt="5"/>
      <dgm:spPr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8854FDB6-04FD-4DEB-9AB6-DDB7E532A353}" type="pres">
      <dgm:prSet presAssocID="{F4A56385-3827-49D1-B533-953BA75136B7}" presName="spaceRect" presStyleCnt="0"/>
      <dgm:spPr/>
    </dgm:pt>
    <dgm:pt modelId="{9260EF14-C09B-4543-88B7-7F45704CBA36}" type="pres">
      <dgm:prSet presAssocID="{F4A56385-3827-49D1-B533-953BA75136B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4B121E-3EE5-42C9-97D1-5E0D27C29DC3}" srcId="{162F69A6-0780-49EA-A6A8-3965C12489B2}" destId="{419DF63C-9792-4EF5-9125-1EEF4D07C33F}" srcOrd="2" destOrd="0" parTransId="{2B95E8EF-82FE-4F54-970D-D55C9AD8EC00}" sibTransId="{EA8773AB-BB82-4BF6-944E-80CD2086CE93}"/>
    <dgm:cxn modelId="{D7E7903A-483E-4876-8C77-EEB10661B95B}" type="presOf" srcId="{1B1E513F-BEB7-483A-8F12-A8210AEF19E9}" destId="{3CBA7321-E2AC-48FD-B351-CE3C9A4CE924}" srcOrd="0" destOrd="0" presId="urn:microsoft.com/office/officeart/2018/2/layout/IconVerticalSolidList"/>
    <dgm:cxn modelId="{C9B7BD43-67DC-4CD4-86B0-92B8BFA59068}" type="presOf" srcId="{2B87ECDB-C552-42F6-9B52-6548A18B206B}" destId="{AC018808-9CEA-4C61-8875-3E922AA167D7}" srcOrd="0" destOrd="0" presId="urn:microsoft.com/office/officeart/2018/2/layout/IconVerticalSolidList"/>
    <dgm:cxn modelId="{92648A4D-7D0D-48F5-96E4-BF8EC541B3A9}" type="presOf" srcId="{419DF63C-9792-4EF5-9125-1EEF4D07C33F}" destId="{8409F791-340A-4625-9294-3E680D66DB63}" srcOrd="0" destOrd="0" presId="urn:microsoft.com/office/officeart/2018/2/layout/IconVerticalSolidList"/>
    <dgm:cxn modelId="{DF18896F-7F42-4500-8AD0-6181E8694E28}" type="presOf" srcId="{F4A56385-3827-49D1-B533-953BA75136B7}" destId="{9260EF14-C09B-4543-88B7-7F45704CBA36}" srcOrd="0" destOrd="0" presId="urn:microsoft.com/office/officeart/2018/2/layout/IconVerticalSolidList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D572C096-14C8-487B-ABCD-6354192B80BA}" srcId="{162F69A6-0780-49EA-A6A8-3965C12489B2}" destId="{F4A56385-3827-49D1-B533-953BA75136B7}" srcOrd="4" destOrd="0" parTransId="{5C6E35C5-B6D6-42D4-9FF2-63E3FEC1E45F}" sibTransId="{E866DA3A-B427-429E-A892-4812B432ED7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9CD469EF-CF99-411A-B4B3-5B2C59AF684C}" srcId="{162F69A6-0780-49EA-A6A8-3965C12489B2}" destId="{1B1E513F-BEB7-483A-8F12-A8210AEF19E9}" srcOrd="3" destOrd="0" parTransId="{DB284026-3063-4705-B72C-ADE04469BE6D}" sibTransId="{D99C9B80-BA48-46B7-8B67-372E2AFD9E86}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CEB88A46-381C-4FB3-B5C2-36F0205865FC}" type="presParOf" srcId="{05261D3E-3CC7-4C85-9E09-D67FC777908C}" destId="{922A9066-91F0-4494-8CF8-01F8511B6028}" srcOrd="2" destOrd="0" presId="urn:microsoft.com/office/officeart/2018/2/layout/IconVerticalSolidList"/>
    <dgm:cxn modelId="{D1B45BFC-BE7D-41A5-ACF1-DDC855C4E453}" type="presParOf" srcId="{922A9066-91F0-4494-8CF8-01F8511B6028}" destId="{FA3369E0-5B38-4FDD-A9F5-22B9810A03F7}" srcOrd="0" destOrd="0" presId="urn:microsoft.com/office/officeart/2018/2/layout/IconVerticalSolidList"/>
    <dgm:cxn modelId="{4643A976-3E27-4CAA-B7FC-B0B83CAF8B1F}" type="presParOf" srcId="{922A9066-91F0-4494-8CF8-01F8511B6028}" destId="{FADE9C4E-BFE3-4374-BE2C-676ED238ACF2}" srcOrd="1" destOrd="0" presId="urn:microsoft.com/office/officeart/2018/2/layout/IconVerticalSolidList"/>
    <dgm:cxn modelId="{D766C06F-7B8D-459C-9FB9-C58229C29760}" type="presParOf" srcId="{922A9066-91F0-4494-8CF8-01F8511B6028}" destId="{7000F0F2-143F-4CAE-BA6B-E9C401E5437A}" srcOrd="2" destOrd="0" presId="urn:microsoft.com/office/officeart/2018/2/layout/IconVerticalSolidList"/>
    <dgm:cxn modelId="{150742EF-413B-4B94-8C6E-7E0DC782FB81}" type="presParOf" srcId="{922A9066-91F0-4494-8CF8-01F8511B6028}" destId="{AC018808-9CEA-4C61-8875-3E922AA167D7}" srcOrd="3" destOrd="0" presId="urn:microsoft.com/office/officeart/2018/2/layout/IconVerticalSolidList"/>
    <dgm:cxn modelId="{8C73B2A2-55AA-4BE8-A101-760B33AD8140}" type="presParOf" srcId="{05261D3E-3CC7-4C85-9E09-D67FC777908C}" destId="{CE46B6BD-FA9F-4C65-8E75-D8C24C71657B}" srcOrd="3" destOrd="0" presId="urn:microsoft.com/office/officeart/2018/2/layout/IconVerticalSolidList"/>
    <dgm:cxn modelId="{18BE3019-0E90-4C32-A988-157009864AD2}" type="presParOf" srcId="{05261D3E-3CC7-4C85-9E09-D67FC777908C}" destId="{B12160B6-4EC8-4B4D-A1B2-F7F5F2795F75}" srcOrd="4" destOrd="0" presId="urn:microsoft.com/office/officeart/2018/2/layout/IconVerticalSolidList"/>
    <dgm:cxn modelId="{2EEC68C7-29BF-4C02-91C1-17C5C78737B5}" type="presParOf" srcId="{B12160B6-4EC8-4B4D-A1B2-F7F5F2795F75}" destId="{DB8ABDAA-976A-4A84-A3C3-277080E19DCA}" srcOrd="0" destOrd="0" presId="urn:microsoft.com/office/officeart/2018/2/layout/IconVerticalSolidList"/>
    <dgm:cxn modelId="{F1D89C2A-76D1-4569-963D-1C92D0A16E1C}" type="presParOf" srcId="{B12160B6-4EC8-4B4D-A1B2-F7F5F2795F75}" destId="{D335376E-740A-4A47-BC5B-3381DE731CE0}" srcOrd="1" destOrd="0" presId="urn:microsoft.com/office/officeart/2018/2/layout/IconVerticalSolidList"/>
    <dgm:cxn modelId="{4E76AE4D-E418-463B-994D-6DDD4BE738C0}" type="presParOf" srcId="{B12160B6-4EC8-4B4D-A1B2-F7F5F2795F75}" destId="{BCDE90E0-E45B-4C79-BE60-A53702208276}" srcOrd="2" destOrd="0" presId="urn:microsoft.com/office/officeart/2018/2/layout/IconVerticalSolidList"/>
    <dgm:cxn modelId="{A3104C94-C425-4DC0-8A01-7FDFF0F35AAA}" type="presParOf" srcId="{B12160B6-4EC8-4B4D-A1B2-F7F5F2795F75}" destId="{8409F791-340A-4625-9294-3E680D66DB63}" srcOrd="3" destOrd="0" presId="urn:microsoft.com/office/officeart/2018/2/layout/IconVerticalSolidList"/>
    <dgm:cxn modelId="{605473B3-8AA5-4EE0-BFBA-3AB749038A35}" type="presParOf" srcId="{05261D3E-3CC7-4C85-9E09-D67FC777908C}" destId="{D4892BA4-47FA-499C-84FA-3A971E9AFE41}" srcOrd="5" destOrd="0" presId="urn:microsoft.com/office/officeart/2018/2/layout/IconVerticalSolidList"/>
    <dgm:cxn modelId="{CC9F31C5-774B-4FC3-9646-7E0EFDB54727}" type="presParOf" srcId="{05261D3E-3CC7-4C85-9E09-D67FC777908C}" destId="{390D1410-0CB7-44D5-903C-C35615DE86E1}" srcOrd="6" destOrd="0" presId="urn:microsoft.com/office/officeart/2018/2/layout/IconVerticalSolidList"/>
    <dgm:cxn modelId="{34A9E1BF-6D83-4701-9E7B-CBCD8074AEAA}" type="presParOf" srcId="{390D1410-0CB7-44D5-903C-C35615DE86E1}" destId="{C2FCE80A-DCA0-4D7F-8F72-19CB2337E588}" srcOrd="0" destOrd="0" presId="urn:microsoft.com/office/officeart/2018/2/layout/IconVerticalSolidList"/>
    <dgm:cxn modelId="{2682A58B-536A-49D1-A507-E48E245F1609}" type="presParOf" srcId="{390D1410-0CB7-44D5-903C-C35615DE86E1}" destId="{1B0B9210-632F-4BB5-B140-1FA20D3CF123}" srcOrd="1" destOrd="0" presId="urn:microsoft.com/office/officeart/2018/2/layout/IconVerticalSolidList"/>
    <dgm:cxn modelId="{59D669F7-8B16-4888-95F6-5986C0AFE631}" type="presParOf" srcId="{390D1410-0CB7-44D5-903C-C35615DE86E1}" destId="{E9B85894-F3EF-4216-9DD4-962DCF409217}" srcOrd="2" destOrd="0" presId="urn:microsoft.com/office/officeart/2018/2/layout/IconVerticalSolidList"/>
    <dgm:cxn modelId="{BD8D7B70-D5A5-475A-9EAE-2DF74A65E7A7}" type="presParOf" srcId="{390D1410-0CB7-44D5-903C-C35615DE86E1}" destId="{3CBA7321-E2AC-48FD-B351-CE3C9A4CE924}" srcOrd="3" destOrd="0" presId="urn:microsoft.com/office/officeart/2018/2/layout/IconVerticalSolidList"/>
    <dgm:cxn modelId="{A54D5403-F787-4964-8489-63C75BE2EFB6}" type="presParOf" srcId="{05261D3E-3CC7-4C85-9E09-D67FC777908C}" destId="{5E25F319-BBA5-4820-B2FC-14F8D56BF078}" srcOrd="7" destOrd="0" presId="urn:microsoft.com/office/officeart/2018/2/layout/IconVerticalSolidList"/>
    <dgm:cxn modelId="{B5AAF852-AE2E-40BE-BC22-1382A2AD5A44}" type="presParOf" srcId="{05261D3E-3CC7-4C85-9E09-D67FC777908C}" destId="{A9DA4473-F7AD-4D05-A89E-4317469C9CAC}" srcOrd="8" destOrd="0" presId="urn:microsoft.com/office/officeart/2018/2/layout/IconVerticalSolidList"/>
    <dgm:cxn modelId="{80161854-1670-4BD7-9912-A0DFE5201001}" type="presParOf" srcId="{A9DA4473-F7AD-4D05-A89E-4317469C9CAC}" destId="{343A76ED-9DD6-4B0A-830E-16ED952B3D06}" srcOrd="0" destOrd="0" presId="urn:microsoft.com/office/officeart/2018/2/layout/IconVerticalSolidList"/>
    <dgm:cxn modelId="{17AEC66B-BBFF-4EF5-B894-6B5A992F362F}" type="presParOf" srcId="{A9DA4473-F7AD-4D05-A89E-4317469C9CAC}" destId="{C21BED67-1F13-4312-815B-B5C34DAA27F9}" srcOrd="1" destOrd="0" presId="urn:microsoft.com/office/officeart/2018/2/layout/IconVerticalSolidList"/>
    <dgm:cxn modelId="{D35FF1B4-6B78-4ECE-976F-17DFD749DB9F}" type="presParOf" srcId="{A9DA4473-F7AD-4D05-A89E-4317469C9CAC}" destId="{8854FDB6-04FD-4DEB-9AB6-DDB7E532A353}" srcOrd="2" destOrd="0" presId="urn:microsoft.com/office/officeart/2018/2/layout/IconVerticalSolidList"/>
    <dgm:cxn modelId="{00C148E5-B634-4CBF-973D-0F5A3C5E09C8}" type="presParOf" srcId="{A9DA4473-F7AD-4D05-A89E-4317469C9CAC}" destId="{9260EF14-C09B-4543-88B7-7F45704CBA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ZA" sz="2800" dirty="0">
              <a:solidFill>
                <a:schemeClr val="tx1"/>
              </a:solidFill>
            </a:rPr>
            <a:t>We will cover these skills</a:t>
          </a:r>
          <a:endParaRPr lang="en-US" sz="2800" dirty="0">
            <a:solidFill>
              <a:schemeClr val="tx1"/>
            </a:solidFill>
          </a:endParaRPr>
        </a:p>
      </dgm:t>
    </dgm:pt>
    <dgm:pt modelId="{68E16295-5968-427D-8FEC-140904115879}" type="parTrans" cxnId="{1514D9C3-0364-4D35-B599-B493CBB9F80D}">
      <dgm:prSet/>
      <dgm:spPr/>
      <dgm:t>
        <a:bodyPr/>
        <a:lstStyle/>
        <a:p>
          <a:endParaRPr lang="en-US" sz="2800"/>
        </a:p>
      </dgm:t>
    </dgm:pt>
    <dgm:pt modelId="{C8FD5B74-EA17-4780-8EAB-5CC8C9F831ED}" type="sibTrans" cxnId="{1514D9C3-0364-4D35-B599-B493CBB9F80D}">
      <dgm:prSet/>
      <dgm:spPr/>
      <dgm:t>
        <a:bodyPr/>
        <a:lstStyle/>
        <a:p>
          <a:endParaRPr lang="en-US" sz="2800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err="1">
              <a:solidFill>
                <a:schemeClr val="bg1"/>
              </a:solidFill>
            </a:rPr>
            <a:t>Menjalankan</a:t>
          </a:r>
          <a:r>
            <a:rPr lang="en-US" sz="2800" dirty="0">
              <a:solidFill>
                <a:schemeClr val="bg1"/>
              </a:solidFill>
            </a:rPr>
            <a:t> Server Flask</a:t>
          </a:r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EE863C56-CBD5-4AE7-B29D-97E3DACC663D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err="1">
              <a:solidFill>
                <a:schemeClr val="bg1"/>
              </a:solidFill>
            </a:rPr>
            <a:t>Menjalankan</a:t>
          </a:r>
          <a:r>
            <a:rPr lang="en-US" sz="2800" dirty="0">
              <a:solidFill>
                <a:schemeClr val="bg1"/>
              </a:solidFill>
            </a:rPr>
            <a:t> </a:t>
          </a:r>
          <a:r>
            <a:rPr lang="en-US" sz="2800" dirty="0" err="1">
              <a:solidFill>
                <a:schemeClr val="bg1"/>
              </a:solidFill>
            </a:rPr>
            <a:t>Aplikasi</a:t>
          </a:r>
          <a:r>
            <a:rPr lang="en-US" sz="2800" dirty="0">
              <a:solidFill>
                <a:schemeClr val="bg1"/>
              </a:solidFill>
            </a:rPr>
            <a:t> Flutter</a:t>
          </a:r>
        </a:p>
      </dgm:t>
    </dgm:pt>
    <dgm:pt modelId="{58B7DE26-DC9B-4E8D-90EC-19AA1F5D9EA9}" type="parTrans" cxnId="{9733877D-A939-4FDB-849B-4079FA5032A2}">
      <dgm:prSet/>
      <dgm:spPr/>
    </dgm:pt>
    <dgm:pt modelId="{4C3BC1EC-3E51-43C0-BA49-5267C2CBA58D}" type="sibTrans" cxnId="{9733877D-A939-4FDB-849B-4079FA5032A2}">
      <dgm:prSet/>
      <dgm:spPr/>
    </dgm:pt>
    <dgm:pt modelId="{1E95BD5E-4635-4C6D-ACAE-D3563CC212BC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err="1">
              <a:solidFill>
                <a:schemeClr val="bg1"/>
              </a:solidFill>
            </a:rPr>
            <a:t>Melakukan</a:t>
          </a:r>
          <a:r>
            <a:rPr lang="en-US" sz="2800" dirty="0">
              <a:solidFill>
                <a:schemeClr val="bg1"/>
              </a:solidFill>
            </a:rPr>
            <a:t> </a:t>
          </a:r>
          <a:r>
            <a:rPr lang="en-US" sz="2800" dirty="0" err="1">
              <a:solidFill>
                <a:schemeClr val="bg1"/>
              </a:solidFill>
            </a:rPr>
            <a:t>Pengujian</a:t>
          </a:r>
          <a:endParaRPr lang="en-US" sz="2800" dirty="0">
            <a:solidFill>
              <a:schemeClr val="bg1"/>
            </a:solidFill>
          </a:endParaRPr>
        </a:p>
      </dgm:t>
    </dgm:pt>
    <dgm:pt modelId="{DE35BDE9-393E-4512-B761-37E2D73A8285}" type="parTrans" cxnId="{DE3EF3DE-59E8-42E4-B6E4-E8609075CDF0}">
      <dgm:prSet/>
      <dgm:spPr/>
    </dgm:pt>
    <dgm:pt modelId="{FB2A635D-D4ED-486A-BE40-2E8CB0561904}" type="sibTrans" cxnId="{DE3EF3DE-59E8-42E4-B6E4-E8609075CDF0}">
      <dgm:prSet/>
      <dgm:spPr/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</dgm:pt>
    <dgm:pt modelId="{8EFCDC49-2431-44A7-9E88-01190BAF5B19}" type="pres">
      <dgm:prSet presAssocID="{7A49DF98-867D-48FD-8C6A-11619CC54E26}" presName="parentText" presStyleLbl="node1" presStyleIdx="0" presStyleCnt="1" custScaleY="334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3EFBB536-FDC1-4E28-B360-27A39F7D806C}" type="presOf" srcId="{1E95BD5E-4635-4C6D-ACAE-D3563CC212BC}" destId="{A7174219-EC9E-4267-A04D-B18EE847387A}" srcOrd="0" destOrd="2" presId="urn:microsoft.com/office/officeart/2005/8/layout/list1"/>
    <dgm:cxn modelId="{EED44C54-E949-4F3E-9909-03F369996DBB}" type="presOf" srcId="{EE863C56-CBD5-4AE7-B29D-97E3DACC663D}" destId="{A7174219-EC9E-4267-A04D-B18EE847387A}" srcOrd="0" destOrd="1" presId="urn:microsoft.com/office/officeart/2005/8/layout/list1"/>
    <dgm:cxn modelId="{9733877D-A939-4FDB-849B-4079FA5032A2}" srcId="{7A49DF98-867D-48FD-8C6A-11619CC54E26}" destId="{EE863C56-CBD5-4AE7-B29D-97E3DACC663D}" srcOrd="1" destOrd="0" parTransId="{58B7DE26-DC9B-4E8D-90EC-19AA1F5D9EA9}" sibTransId="{4C3BC1EC-3E51-43C0-BA49-5267C2CBA58D}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DE3EF3DE-59E8-42E4-B6E4-E8609075CDF0}" srcId="{7A49DF98-867D-48FD-8C6A-11619CC54E26}" destId="{1E95BD5E-4635-4C6D-ACAE-D3563CC212BC}" srcOrd="2" destOrd="0" parTransId="{DE35BDE9-393E-4512-B761-37E2D73A8285}" sibTransId="{FB2A635D-D4ED-486A-BE40-2E8CB0561904}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ZA" sz="2800" dirty="0">
              <a:solidFill>
                <a:schemeClr val="tx1"/>
              </a:solidFill>
            </a:rPr>
            <a:t>We will cover these skills</a:t>
          </a:r>
          <a:endParaRPr lang="en-US" sz="2800" dirty="0">
            <a:solidFill>
              <a:schemeClr val="tx1"/>
            </a:solidFill>
          </a:endParaRPr>
        </a:p>
      </dgm:t>
    </dgm:pt>
    <dgm:pt modelId="{68E16295-5968-427D-8FEC-140904115879}" type="parTrans" cxnId="{1514D9C3-0364-4D35-B599-B493CBB9F80D}">
      <dgm:prSet/>
      <dgm:spPr/>
      <dgm:t>
        <a:bodyPr/>
        <a:lstStyle/>
        <a:p>
          <a:endParaRPr lang="en-US" sz="2800"/>
        </a:p>
      </dgm:t>
    </dgm:pt>
    <dgm:pt modelId="{C8FD5B74-EA17-4780-8EAB-5CC8C9F831ED}" type="sibTrans" cxnId="{1514D9C3-0364-4D35-B599-B493CBB9F80D}">
      <dgm:prSet/>
      <dgm:spPr/>
      <dgm:t>
        <a:bodyPr/>
        <a:lstStyle/>
        <a:p>
          <a:endParaRPr lang="en-US" sz="2800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err="1">
              <a:solidFill>
                <a:schemeClr val="bg1"/>
              </a:solidFill>
            </a:rPr>
            <a:t>Mengatur</a:t>
          </a:r>
          <a:r>
            <a:rPr lang="en-US" sz="2800" dirty="0">
              <a:solidFill>
                <a:schemeClr val="bg1"/>
              </a:solidFill>
            </a:rPr>
            <a:t> server </a:t>
          </a:r>
          <a:r>
            <a:rPr lang="en-US" sz="2800" dirty="0" err="1">
              <a:solidFill>
                <a:schemeClr val="bg1"/>
              </a:solidFill>
            </a:rPr>
            <a:t>dengan</a:t>
          </a:r>
          <a:r>
            <a:rPr lang="en-US" sz="2800" dirty="0">
              <a:solidFill>
                <a:schemeClr val="bg1"/>
              </a:solidFill>
            </a:rPr>
            <a:t> Flask Python</a:t>
          </a:r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ED7BFBCA-85AB-470A-B757-1414C645E6DE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err="1">
              <a:solidFill>
                <a:schemeClr val="bg1"/>
              </a:solidFill>
            </a:rPr>
            <a:t>Membangun</a:t>
          </a:r>
          <a:r>
            <a:rPr lang="en-US" sz="2800" dirty="0">
              <a:solidFill>
                <a:schemeClr val="bg1"/>
              </a:solidFill>
            </a:rPr>
            <a:t> client </a:t>
          </a:r>
          <a:r>
            <a:rPr lang="en-US" sz="2800" dirty="0" err="1">
              <a:solidFill>
                <a:schemeClr val="bg1"/>
              </a:solidFill>
            </a:rPr>
            <a:t>dengan</a:t>
          </a:r>
          <a:r>
            <a:rPr lang="en-US" sz="2800" dirty="0">
              <a:solidFill>
                <a:schemeClr val="bg1"/>
              </a:solidFill>
            </a:rPr>
            <a:t> Flutter di Android</a:t>
          </a:r>
        </a:p>
      </dgm:t>
    </dgm:pt>
    <dgm:pt modelId="{C0C02030-8E95-4FBF-B65E-3B9A5576FA0F}" type="sibTrans" cxnId="{CADA49E7-D7E4-4B04-9DDF-B5A55F3314AF}">
      <dgm:prSet/>
      <dgm:spPr/>
      <dgm:t>
        <a:bodyPr/>
        <a:lstStyle/>
        <a:p>
          <a:endParaRPr lang="en-US" sz="2800"/>
        </a:p>
      </dgm:t>
    </dgm:pt>
    <dgm:pt modelId="{B49CC6F4-1BCE-47E4-B510-CFFABFF8574B}" type="parTrans" cxnId="{CADA49E7-D7E4-4B04-9DDF-B5A55F3314AF}">
      <dgm:prSet/>
      <dgm:spPr/>
      <dgm:t>
        <a:bodyPr/>
        <a:lstStyle/>
        <a:p>
          <a:endParaRPr lang="en-US" sz="2800"/>
        </a:p>
      </dgm:t>
    </dgm:pt>
    <dgm:pt modelId="{2904A716-59B7-4104-AC29-2F533F57D625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err="1">
              <a:solidFill>
                <a:schemeClr val="bg1"/>
              </a:solidFill>
            </a:rPr>
            <a:t>Menghubungkan</a:t>
          </a:r>
          <a:r>
            <a:rPr lang="en-US" sz="2800" dirty="0">
              <a:solidFill>
                <a:schemeClr val="bg1"/>
              </a:solidFill>
            </a:rPr>
            <a:t> client dan server</a:t>
          </a:r>
        </a:p>
      </dgm:t>
    </dgm:pt>
    <dgm:pt modelId="{14A70495-26CC-4CC9-BF87-1FC52EE50B35}" type="sibTrans" cxnId="{769AC2E0-480D-41AB-BE4C-F01603F65A64}">
      <dgm:prSet/>
      <dgm:spPr/>
      <dgm:t>
        <a:bodyPr/>
        <a:lstStyle/>
        <a:p>
          <a:endParaRPr lang="en-US" sz="2800"/>
        </a:p>
      </dgm:t>
    </dgm:pt>
    <dgm:pt modelId="{9B32CB96-1CE6-4CA6-98D9-C2203F6FCB19}" type="parTrans" cxnId="{769AC2E0-480D-41AB-BE4C-F01603F65A64}">
      <dgm:prSet/>
      <dgm:spPr/>
      <dgm:t>
        <a:bodyPr/>
        <a:lstStyle/>
        <a:p>
          <a:endParaRPr lang="en-US" sz="2800"/>
        </a:p>
      </dgm:t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</dgm:pt>
    <dgm:pt modelId="{8EFCDC49-2431-44A7-9E88-01190BAF5B19}" type="pres">
      <dgm:prSet presAssocID="{7A49DF98-867D-48FD-8C6A-11619CC54E26}" presName="parentText" presStyleLbl="node1" presStyleIdx="0" presStyleCnt="1" custScaleY="334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1EC855D4-9949-4C99-AE73-64CD4259AB6C}" type="presOf" srcId="{2904A716-59B7-4104-AC29-2F533F57D625}" destId="{A7174219-EC9E-4267-A04D-B18EE847387A}" srcOrd="0" destOrd="2" presId="urn:microsoft.com/office/officeart/2005/8/layout/list1"/>
    <dgm:cxn modelId="{769AC2E0-480D-41AB-BE4C-F01603F65A64}" srcId="{7A49DF98-867D-48FD-8C6A-11619CC54E26}" destId="{2904A716-59B7-4104-AC29-2F533F57D625}" srcOrd="2" destOrd="0" parTransId="{9B32CB96-1CE6-4CA6-98D9-C2203F6FCB19}" sibTransId="{14A70495-26CC-4CC9-BF87-1FC52EE50B35}"/>
    <dgm:cxn modelId="{DF88DBE6-53D6-489E-9FE7-EDD2A1456E39}" type="presOf" srcId="{ED7BFBCA-85AB-470A-B757-1414C645E6DE}" destId="{A7174219-EC9E-4267-A04D-B18EE847387A}" srcOrd="0" destOrd="1" presId="urn:microsoft.com/office/officeart/2005/8/layout/list1"/>
    <dgm:cxn modelId="{CADA49E7-D7E4-4B04-9DDF-B5A55F3314AF}" srcId="{7A49DF98-867D-48FD-8C6A-11619CC54E26}" destId="{ED7BFBCA-85AB-470A-B757-1414C645E6DE}" srcOrd="1" destOrd="0" parTransId="{B49CC6F4-1BCE-47E4-B510-CFFABFF8574B}" sibTransId="{C0C02030-8E95-4FBF-B65E-3B9A5576FA0F}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ZA" sz="2800" dirty="0">
              <a:solidFill>
                <a:schemeClr val="tx1"/>
              </a:solidFill>
            </a:rPr>
            <a:t>We will cover these skills</a:t>
          </a:r>
          <a:endParaRPr lang="en-US" sz="2800" dirty="0">
            <a:solidFill>
              <a:schemeClr val="tx1"/>
            </a:solidFill>
          </a:endParaRPr>
        </a:p>
      </dgm:t>
    </dgm:pt>
    <dgm:pt modelId="{68E16295-5968-427D-8FEC-140904115879}" type="parTrans" cxnId="{1514D9C3-0364-4D35-B599-B493CBB9F80D}">
      <dgm:prSet/>
      <dgm:spPr/>
      <dgm:t>
        <a:bodyPr/>
        <a:lstStyle/>
        <a:p>
          <a:endParaRPr lang="en-US" sz="2800"/>
        </a:p>
      </dgm:t>
    </dgm:pt>
    <dgm:pt modelId="{C8FD5B74-EA17-4780-8EAB-5CC8C9F831ED}" type="sibTrans" cxnId="{1514D9C3-0364-4D35-B599-B493CBB9F80D}">
      <dgm:prSet/>
      <dgm:spPr/>
      <dgm:t>
        <a:bodyPr/>
        <a:lstStyle/>
        <a:p>
          <a:endParaRPr lang="en-US" sz="2800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Flask</a:t>
          </a:r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0134C467-D404-49A8-A854-01E401042EA5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Flutter</a:t>
          </a:r>
        </a:p>
      </dgm:t>
    </dgm:pt>
    <dgm:pt modelId="{E43127DD-9F1B-40A0-990C-B42242634928}" type="parTrans" cxnId="{61EBC52C-9A58-41A2-9554-5FABF2D1D3EB}">
      <dgm:prSet/>
      <dgm:spPr/>
      <dgm:t>
        <a:bodyPr/>
        <a:lstStyle/>
        <a:p>
          <a:endParaRPr lang="en-US"/>
        </a:p>
      </dgm:t>
    </dgm:pt>
    <dgm:pt modelId="{09B83ACB-A62A-4BA7-90E5-7FD1577A64CD}" type="sibTrans" cxnId="{61EBC52C-9A58-41A2-9554-5FABF2D1D3EB}">
      <dgm:prSet/>
      <dgm:spPr/>
      <dgm:t>
        <a:bodyPr/>
        <a:lstStyle/>
        <a:p>
          <a:endParaRPr lang="en-US"/>
        </a:p>
      </dgm:t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</dgm:pt>
    <dgm:pt modelId="{8EFCDC49-2431-44A7-9E88-01190BAF5B19}" type="pres">
      <dgm:prSet presAssocID="{7A49DF98-867D-48FD-8C6A-11619CC54E26}" presName="parentText" presStyleLbl="node1" presStyleIdx="0" presStyleCnt="1" custScaleY="334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61EBC52C-9A58-41A2-9554-5FABF2D1D3EB}" srcId="{7A49DF98-867D-48FD-8C6A-11619CC54E26}" destId="{0134C467-D404-49A8-A854-01E401042EA5}" srcOrd="1" destOrd="0" parTransId="{E43127DD-9F1B-40A0-990C-B42242634928}" sibTransId="{09B83ACB-A62A-4BA7-90E5-7FD1577A64CD}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CCBF91E9-8713-42C2-AB0D-19EE6DD825FE}" type="presOf" srcId="{0134C467-D404-49A8-A854-01E401042EA5}" destId="{A7174219-EC9E-4267-A04D-B18EE847387A}" srcOrd="0" destOrd="1" presId="urn:microsoft.com/office/officeart/2005/8/layout/list1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ZA" sz="2800" dirty="0">
              <a:solidFill>
                <a:schemeClr val="tx1"/>
              </a:solidFill>
            </a:rPr>
            <a:t>We will cover these skills</a:t>
          </a:r>
          <a:endParaRPr lang="en-US" sz="2800" dirty="0">
            <a:solidFill>
              <a:schemeClr val="tx1"/>
            </a:solidFill>
          </a:endParaRPr>
        </a:p>
      </dgm:t>
    </dgm:pt>
    <dgm:pt modelId="{68E16295-5968-427D-8FEC-140904115879}" type="parTrans" cxnId="{1514D9C3-0364-4D35-B599-B493CBB9F80D}">
      <dgm:prSet/>
      <dgm:spPr/>
      <dgm:t>
        <a:bodyPr/>
        <a:lstStyle/>
        <a:p>
          <a:endParaRPr lang="en-US" sz="2800"/>
        </a:p>
      </dgm:t>
    </dgm:pt>
    <dgm:pt modelId="{C8FD5B74-EA17-4780-8EAB-5CC8C9F831ED}" type="sibTrans" cxnId="{1514D9C3-0364-4D35-B599-B493CBB9F80D}">
      <dgm:prSet/>
      <dgm:spPr/>
      <dgm:t>
        <a:bodyPr/>
        <a:lstStyle/>
        <a:p>
          <a:endParaRPr lang="en-US" sz="2800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err="1">
              <a:solidFill>
                <a:schemeClr val="bg1"/>
              </a:solidFill>
            </a:rPr>
            <a:t>Menginstal</a:t>
          </a:r>
          <a:r>
            <a:rPr lang="en-US" sz="2800" dirty="0">
              <a:solidFill>
                <a:schemeClr val="bg1"/>
              </a:solidFill>
            </a:rPr>
            <a:t> Python</a:t>
          </a:r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0134C467-D404-49A8-A854-01E401042EA5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err="1">
              <a:solidFill>
                <a:schemeClr val="bg1"/>
              </a:solidFill>
            </a:rPr>
            <a:t>Menginstal</a:t>
          </a:r>
          <a:r>
            <a:rPr lang="en-US" sz="2800" dirty="0">
              <a:solidFill>
                <a:schemeClr val="bg1"/>
              </a:solidFill>
            </a:rPr>
            <a:t> Flask</a:t>
          </a:r>
        </a:p>
      </dgm:t>
    </dgm:pt>
    <dgm:pt modelId="{E43127DD-9F1B-40A0-990C-B42242634928}" type="parTrans" cxnId="{61EBC52C-9A58-41A2-9554-5FABF2D1D3EB}">
      <dgm:prSet/>
      <dgm:spPr/>
      <dgm:t>
        <a:bodyPr/>
        <a:lstStyle/>
        <a:p>
          <a:endParaRPr lang="en-US"/>
        </a:p>
      </dgm:t>
    </dgm:pt>
    <dgm:pt modelId="{09B83ACB-A62A-4BA7-90E5-7FD1577A64CD}" type="sibTrans" cxnId="{61EBC52C-9A58-41A2-9554-5FABF2D1D3EB}">
      <dgm:prSet/>
      <dgm:spPr/>
      <dgm:t>
        <a:bodyPr/>
        <a:lstStyle/>
        <a:p>
          <a:endParaRPr lang="en-US"/>
        </a:p>
      </dgm:t>
    </dgm:pt>
    <dgm:pt modelId="{5F1AF7E0-595F-429D-9FE8-DE6EAA1C0536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err="1">
              <a:solidFill>
                <a:schemeClr val="bg1"/>
              </a:solidFill>
            </a:rPr>
            <a:t>Menginstal</a:t>
          </a:r>
          <a:r>
            <a:rPr lang="en-US" sz="2800" dirty="0">
              <a:solidFill>
                <a:schemeClr val="bg1"/>
              </a:solidFill>
            </a:rPr>
            <a:t> Library </a:t>
          </a:r>
          <a:r>
            <a:rPr lang="en-US" sz="2800" dirty="0" err="1">
              <a:solidFill>
                <a:schemeClr val="bg1"/>
              </a:solidFill>
            </a:rPr>
            <a:t>Tambahan</a:t>
          </a:r>
          <a:endParaRPr lang="en-US" sz="2800" dirty="0">
            <a:solidFill>
              <a:schemeClr val="bg1"/>
            </a:solidFill>
          </a:endParaRPr>
        </a:p>
      </dgm:t>
    </dgm:pt>
    <dgm:pt modelId="{254D93DD-CC32-4AFF-9340-0E251C3F529B}" type="parTrans" cxnId="{CC4CCFD4-CF4B-4B56-BD80-53EC8293ECE4}">
      <dgm:prSet/>
      <dgm:spPr/>
    </dgm:pt>
    <dgm:pt modelId="{1D7B861E-B908-4B52-AF90-E27E87B5AA16}" type="sibTrans" cxnId="{CC4CCFD4-CF4B-4B56-BD80-53EC8293ECE4}">
      <dgm:prSet/>
      <dgm:spPr/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</dgm:pt>
    <dgm:pt modelId="{8EFCDC49-2431-44A7-9E88-01190BAF5B19}" type="pres">
      <dgm:prSet presAssocID="{7A49DF98-867D-48FD-8C6A-11619CC54E26}" presName="parentText" presStyleLbl="node1" presStyleIdx="0" presStyleCnt="1" custScaleY="334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61EBC52C-9A58-41A2-9554-5FABF2D1D3EB}" srcId="{7A49DF98-867D-48FD-8C6A-11619CC54E26}" destId="{0134C467-D404-49A8-A854-01E401042EA5}" srcOrd="1" destOrd="0" parTransId="{E43127DD-9F1B-40A0-990C-B42242634928}" sibTransId="{09B83ACB-A62A-4BA7-90E5-7FD1577A64CD}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CC4CCFD4-CF4B-4B56-BD80-53EC8293ECE4}" srcId="{7A49DF98-867D-48FD-8C6A-11619CC54E26}" destId="{5F1AF7E0-595F-429D-9FE8-DE6EAA1C0536}" srcOrd="2" destOrd="0" parTransId="{254D93DD-CC32-4AFF-9340-0E251C3F529B}" sibTransId="{1D7B861E-B908-4B52-AF90-E27E87B5AA16}"/>
    <dgm:cxn modelId="{D40CACD5-14F8-4EC8-9343-5BB6D9B74D58}" type="presOf" srcId="{5F1AF7E0-595F-429D-9FE8-DE6EAA1C0536}" destId="{A7174219-EC9E-4267-A04D-B18EE847387A}" srcOrd="0" destOrd="2" presId="urn:microsoft.com/office/officeart/2005/8/layout/list1"/>
    <dgm:cxn modelId="{CCBF91E9-8713-42C2-AB0D-19EE6DD825FE}" type="presOf" srcId="{0134C467-D404-49A8-A854-01E401042EA5}" destId="{A7174219-EC9E-4267-A04D-B18EE847387A}" srcOrd="0" destOrd="1" presId="urn:microsoft.com/office/officeart/2005/8/layout/list1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ZA" sz="2800" dirty="0">
              <a:solidFill>
                <a:schemeClr val="tx1"/>
              </a:solidFill>
            </a:rPr>
            <a:t>We will cover these skills</a:t>
          </a:r>
          <a:endParaRPr lang="en-US" sz="2800" dirty="0">
            <a:solidFill>
              <a:schemeClr val="tx1"/>
            </a:solidFill>
          </a:endParaRPr>
        </a:p>
      </dgm:t>
    </dgm:pt>
    <dgm:pt modelId="{68E16295-5968-427D-8FEC-140904115879}" type="parTrans" cxnId="{1514D9C3-0364-4D35-B599-B493CBB9F80D}">
      <dgm:prSet/>
      <dgm:spPr/>
      <dgm:t>
        <a:bodyPr/>
        <a:lstStyle/>
        <a:p>
          <a:endParaRPr lang="en-US" sz="2800"/>
        </a:p>
      </dgm:t>
    </dgm:pt>
    <dgm:pt modelId="{C8FD5B74-EA17-4780-8EAB-5CC8C9F831ED}" type="sibTrans" cxnId="{1514D9C3-0364-4D35-B599-B493CBB9F80D}">
      <dgm:prSet/>
      <dgm:spPr/>
      <dgm:t>
        <a:bodyPr/>
        <a:lstStyle/>
        <a:p>
          <a:endParaRPr lang="en-US" sz="2800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Kode apiserver.py</a:t>
          </a:r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0134C467-D404-49A8-A854-01E401042EA5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err="1">
              <a:solidFill>
                <a:schemeClr val="bg1"/>
              </a:solidFill>
            </a:rPr>
            <a:t>Bagaimana</a:t>
          </a:r>
          <a:r>
            <a:rPr lang="en-US" sz="2800" dirty="0">
              <a:solidFill>
                <a:schemeClr val="bg1"/>
              </a:solidFill>
            </a:rPr>
            <a:t> Flask </a:t>
          </a:r>
          <a:r>
            <a:rPr lang="en-US" sz="2800" dirty="0" err="1">
              <a:solidFill>
                <a:schemeClr val="bg1"/>
              </a:solidFill>
            </a:rPr>
            <a:t>Bekerja</a:t>
          </a:r>
          <a:r>
            <a:rPr lang="en-US" sz="2800" dirty="0">
              <a:solidFill>
                <a:schemeClr val="bg1"/>
              </a:solidFill>
            </a:rPr>
            <a:t> </a:t>
          </a:r>
          <a:r>
            <a:rPr lang="en-US" sz="2800" dirty="0" err="1">
              <a:solidFill>
                <a:schemeClr val="bg1"/>
              </a:solidFill>
            </a:rPr>
            <a:t>sebagai</a:t>
          </a:r>
          <a:r>
            <a:rPr lang="en-US" sz="2800" dirty="0">
              <a:solidFill>
                <a:schemeClr val="bg1"/>
              </a:solidFill>
            </a:rPr>
            <a:t> Server</a:t>
          </a:r>
        </a:p>
      </dgm:t>
    </dgm:pt>
    <dgm:pt modelId="{E43127DD-9F1B-40A0-990C-B42242634928}" type="parTrans" cxnId="{61EBC52C-9A58-41A2-9554-5FABF2D1D3EB}">
      <dgm:prSet/>
      <dgm:spPr/>
      <dgm:t>
        <a:bodyPr/>
        <a:lstStyle/>
        <a:p>
          <a:endParaRPr lang="en-US"/>
        </a:p>
      </dgm:t>
    </dgm:pt>
    <dgm:pt modelId="{09B83ACB-A62A-4BA7-90E5-7FD1577A64CD}" type="sibTrans" cxnId="{61EBC52C-9A58-41A2-9554-5FABF2D1D3EB}">
      <dgm:prSet/>
      <dgm:spPr/>
      <dgm:t>
        <a:bodyPr/>
        <a:lstStyle/>
        <a:p>
          <a:endParaRPr lang="en-US"/>
        </a:p>
      </dgm:t>
    </dgm:pt>
    <dgm:pt modelId="{5F1AF7E0-595F-429D-9FE8-DE6EAA1C0536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err="1">
              <a:solidFill>
                <a:schemeClr val="bg1"/>
              </a:solidFill>
            </a:rPr>
            <a:t>Bagaimana</a:t>
          </a:r>
          <a:r>
            <a:rPr lang="en-US" sz="2800" dirty="0">
              <a:solidFill>
                <a:schemeClr val="bg1"/>
              </a:solidFill>
            </a:rPr>
            <a:t> Flask </a:t>
          </a:r>
          <a:r>
            <a:rPr lang="en-US" sz="2800" dirty="0" err="1">
              <a:solidFill>
                <a:schemeClr val="bg1"/>
              </a:solidFill>
            </a:rPr>
            <a:t>Menerima</a:t>
          </a:r>
          <a:r>
            <a:rPr lang="en-US" sz="2800" dirty="0">
              <a:solidFill>
                <a:schemeClr val="bg1"/>
              </a:solidFill>
            </a:rPr>
            <a:t> dan </a:t>
          </a:r>
          <a:r>
            <a:rPr lang="en-US" sz="2800" dirty="0" err="1">
              <a:solidFill>
                <a:schemeClr val="bg1"/>
              </a:solidFill>
            </a:rPr>
            <a:t>Mengolah</a:t>
          </a:r>
          <a:r>
            <a:rPr lang="en-US" sz="2800" dirty="0">
              <a:solidFill>
                <a:schemeClr val="bg1"/>
              </a:solidFill>
            </a:rPr>
            <a:t> Gambar yang </a:t>
          </a:r>
          <a:r>
            <a:rPr lang="en-US" sz="2800" dirty="0" err="1">
              <a:solidFill>
                <a:schemeClr val="bg1"/>
              </a:solidFill>
            </a:rPr>
            <a:t>Diunggah</a:t>
          </a:r>
          <a:endParaRPr lang="en-US" sz="2800" dirty="0">
            <a:solidFill>
              <a:schemeClr val="bg1"/>
            </a:solidFill>
          </a:endParaRPr>
        </a:p>
      </dgm:t>
    </dgm:pt>
    <dgm:pt modelId="{254D93DD-CC32-4AFF-9340-0E251C3F529B}" type="parTrans" cxnId="{CC4CCFD4-CF4B-4B56-BD80-53EC8293ECE4}">
      <dgm:prSet/>
      <dgm:spPr/>
    </dgm:pt>
    <dgm:pt modelId="{1D7B861E-B908-4B52-AF90-E27E87B5AA16}" type="sibTrans" cxnId="{CC4CCFD4-CF4B-4B56-BD80-53EC8293ECE4}">
      <dgm:prSet/>
      <dgm:spPr/>
    </dgm:pt>
    <dgm:pt modelId="{24BCDA9D-890E-4A18-9591-5E33C94D1823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err="1">
              <a:solidFill>
                <a:schemeClr val="bg1"/>
              </a:solidFill>
            </a:rPr>
            <a:t>Metode</a:t>
          </a:r>
          <a:r>
            <a:rPr lang="en-US" sz="2800" dirty="0">
              <a:solidFill>
                <a:schemeClr val="bg1"/>
              </a:solidFill>
            </a:rPr>
            <a:t> </a:t>
          </a:r>
          <a:r>
            <a:rPr lang="en-US" sz="2800" dirty="0" err="1">
              <a:solidFill>
                <a:schemeClr val="bg1"/>
              </a:solidFill>
            </a:rPr>
            <a:t>processed_image</a:t>
          </a:r>
          <a:endParaRPr lang="en-US" sz="2800" dirty="0">
            <a:solidFill>
              <a:schemeClr val="bg1"/>
            </a:solidFill>
          </a:endParaRPr>
        </a:p>
      </dgm:t>
    </dgm:pt>
    <dgm:pt modelId="{C0AA3903-551C-4BAA-8C3F-2FFC197B8BCF}" type="parTrans" cxnId="{E81C5A45-F6BA-4049-AC28-BB8EDA0948D4}">
      <dgm:prSet/>
      <dgm:spPr/>
    </dgm:pt>
    <dgm:pt modelId="{74215893-82E2-49A7-917A-0D1120B982EF}" type="sibTrans" cxnId="{E81C5A45-F6BA-4049-AC28-BB8EDA0948D4}">
      <dgm:prSet/>
      <dgm:spPr/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</dgm:pt>
    <dgm:pt modelId="{8EFCDC49-2431-44A7-9E88-01190BAF5B19}" type="pres">
      <dgm:prSet presAssocID="{7A49DF98-867D-48FD-8C6A-11619CC54E26}" presName="parentText" presStyleLbl="node1" presStyleIdx="0" presStyleCnt="1" custScaleY="334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E720641F-2BC2-4612-9212-F23D9D46C6EB}" type="presOf" srcId="{24BCDA9D-890E-4A18-9591-5E33C94D1823}" destId="{A7174219-EC9E-4267-A04D-B18EE847387A}" srcOrd="0" destOrd="3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61EBC52C-9A58-41A2-9554-5FABF2D1D3EB}" srcId="{7A49DF98-867D-48FD-8C6A-11619CC54E26}" destId="{0134C467-D404-49A8-A854-01E401042EA5}" srcOrd="1" destOrd="0" parTransId="{E43127DD-9F1B-40A0-990C-B42242634928}" sibTransId="{09B83ACB-A62A-4BA7-90E5-7FD1577A64CD}"/>
    <dgm:cxn modelId="{E81C5A45-F6BA-4049-AC28-BB8EDA0948D4}" srcId="{7A49DF98-867D-48FD-8C6A-11619CC54E26}" destId="{24BCDA9D-890E-4A18-9591-5E33C94D1823}" srcOrd="3" destOrd="0" parTransId="{C0AA3903-551C-4BAA-8C3F-2FFC197B8BCF}" sibTransId="{74215893-82E2-49A7-917A-0D1120B982EF}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CC4CCFD4-CF4B-4B56-BD80-53EC8293ECE4}" srcId="{7A49DF98-867D-48FD-8C6A-11619CC54E26}" destId="{5F1AF7E0-595F-429D-9FE8-DE6EAA1C0536}" srcOrd="2" destOrd="0" parTransId="{254D93DD-CC32-4AFF-9340-0E251C3F529B}" sibTransId="{1D7B861E-B908-4B52-AF90-E27E87B5AA16}"/>
    <dgm:cxn modelId="{D40CACD5-14F8-4EC8-9343-5BB6D9B74D58}" type="presOf" srcId="{5F1AF7E0-595F-429D-9FE8-DE6EAA1C0536}" destId="{A7174219-EC9E-4267-A04D-B18EE847387A}" srcOrd="0" destOrd="2" presId="urn:microsoft.com/office/officeart/2005/8/layout/list1"/>
    <dgm:cxn modelId="{CCBF91E9-8713-42C2-AB0D-19EE6DD825FE}" type="presOf" srcId="{0134C467-D404-49A8-A854-01E401042EA5}" destId="{A7174219-EC9E-4267-A04D-B18EE847387A}" srcOrd="0" destOrd="1" presId="urn:microsoft.com/office/officeart/2005/8/layout/list1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ZA" sz="2800" dirty="0">
              <a:solidFill>
                <a:schemeClr val="tx1"/>
              </a:solidFill>
            </a:rPr>
            <a:t>We will cover these skills</a:t>
          </a:r>
          <a:endParaRPr lang="en-US" sz="2800" dirty="0">
            <a:solidFill>
              <a:schemeClr val="tx1"/>
            </a:solidFill>
          </a:endParaRPr>
        </a:p>
      </dgm:t>
    </dgm:pt>
    <dgm:pt modelId="{68E16295-5968-427D-8FEC-140904115879}" type="parTrans" cxnId="{1514D9C3-0364-4D35-B599-B493CBB9F80D}">
      <dgm:prSet/>
      <dgm:spPr/>
      <dgm:t>
        <a:bodyPr/>
        <a:lstStyle/>
        <a:p>
          <a:endParaRPr lang="en-US" sz="2800"/>
        </a:p>
      </dgm:t>
    </dgm:pt>
    <dgm:pt modelId="{C8FD5B74-EA17-4780-8EAB-5CC8C9F831ED}" type="sibTrans" cxnId="{1514D9C3-0364-4D35-B599-B493CBB9F80D}">
      <dgm:prSet/>
      <dgm:spPr/>
      <dgm:t>
        <a:bodyPr/>
        <a:lstStyle/>
        <a:p>
          <a:endParaRPr lang="en-US" sz="2800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Kode train_classification.py</a:t>
          </a:r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6D912973-E929-4927-8896-E082A072B1DF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Kode test_classification.py</a:t>
          </a:r>
        </a:p>
      </dgm:t>
    </dgm:pt>
    <dgm:pt modelId="{E0078F82-DEF4-4E49-A768-AEDCC95D2059}" type="parTrans" cxnId="{DF6187EF-8B45-4C05-8710-247B82372B59}">
      <dgm:prSet/>
      <dgm:spPr/>
      <dgm:t>
        <a:bodyPr/>
        <a:lstStyle/>
        <a:p>
          <a:endParaRPr lang="en-US"/>
        </a:p>
      </dgm:t>
    </dgm:pt>
    <dgm:pt modelId="{25A145DB-3E09-41E7-9724-A4020A33A41A}" type="sibTrans" cxnId="{DF6187EF-8B45-4C05-8710-247B82372B59}">
      <dgm:prSet/>
      <dgm:spPr/>
      <dgm:t>
        <a:bodyPr/>
        <a:lstStyle/>
        <a:p>
          <a:endParaRPr lang="en-US"/>
        </a:p>
      </dgm:t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</dgm:pt>
    <dgm:pt modelId="{8EFCDC49-2431-44A7-9E88-01190BAF5B19}" type="pres">
      <dgm:prSet presAssocID="{7A49DF98-867D-48FD-8C6A-11619CC54E26}" presName="parentText" presStyleLbl="node1" presStyleIdx="0" presStyleCnt="1" custScaleY="334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6525F7E9-70FA-4C37-99B9-A1D9A0F54939}" type="presOf" srcId="{6D912973-E929-4927-8896-E082A072B1DF}" destId="{A7174219-EC9E-4267-A04D-B18EE847387A}" srcOrd="0" destOrd="1" presId="urn:microsoft.com/office/officeart/2005/8/layout/list1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DF6187EF-8B45-4C05-8710-247B82372B59}" srcId="{7A49DF98-867D-48FD-8C6A-11619CC54E26}" destId="{6D912973-E929-4927-8896-E082A072B1DF}" srcOrd="1" destOrd="0" parTransId="{E0078F82-DEF4-4E49-A768-AEDCC95D2059}" sibTransId="{25A145DB-3E09-41E7-9724-A4020A33A41A}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ZA" sz="2800" dirty="0">
              <a:solidFill>
                <a:schemeClr val="tx1"/>
              </a:solidFill>
            </a:rPr>
            <a:t>We will cover these skills</a:t>
          </a:r>
          <a:endParaRPr lang="en-US" sz="2800" dirty="0">
            <a:solidFill>
              <a:schemeClr val="tx1"/>
            </a:solidFill>
          </a:endParaRPr>
        </a:p>
      </dgm:t>
    </dgm:pt>
    <dgm:pt modelId="{68E16295-5968-427D-8FEC-140904115879}" type="parTrans" cxnId="{1514D9C3-0364-4D35-B599-B493CBB9F80D}">
      <dgm:prSet/>
      <dgm:spPr/>
      <dgm:t>
        <a:bodyPr/>
        <a:lstStyle/>
        <a:p>
          <a:endParaRPr lang="en-US" sz="2800"/>
        </a:p>
      </dgm:t>
    </dgm:pt>
    <dgm:pt modelId="{C8FD5B74-EA17-4780-8EAB-5CC8C9F831ED}" type="sibTrans" cxnId="{1514D9C3-0364-4D35-B599-B493CBB9F80D}">
      <dgm:prSet/>
      <dgm:spPr/>
      <dgm:t>
        <a:bodyPr/>
        <a:lstStyle/>
        <a:p>
          <a:endParaRPr lang="en-US" sz="2800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err="1">
              <a:solidFill>
                <a:schemeClr val="bg1"/>
              </a:solidFill>
            </a:rPr>
            <a:t>Menginstal</a:t>
          </a:r>
          <a:r>
            <a:rPr lang="en-US" sz="2800" dirty="0">
              <a:solidFill>
                <a:schemeClr val="bg1"/>
              </a:solidFill>
            </a:rPr>
            <a:t> Flutter</a:t>
          </a:r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6D912973-E929-4927-8896-E082A072B1DF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err="1">
              <a:solidFill>
                <a:schemeClr val="bg1"/>
              </a:solidFill>
            </a:rPr>
            <a:t>Menginstal</a:t>
          </a:r>
          <a:r>
            <a:rPr lang="en-US" sz="2800" dirty="0">
              <a:solidFill>
                <a:schemeClr val="bg1"/>
              </a:solidFill>
            </a:rPr>
            <a:t> Dart</a:t>
          </a:r>
        </a:p>
      </dgm:t>
    </dgm:pt>
    <dgm:pt modelId="{E0078F82-DEF4-4E49-A768-AEDCC95D2059}" type="parTrans" cxnId="{DF6187EF-8B45-4C05-8710-247B82372B59}">
      <dgm:prSet/>
      <dgm:spPr/>
      <dgm:t>
        <a:bodyPr/>
        <a:lstStyle/>
        <a:p>
          <a:endParaRPr lang="en-US"/>
        </a:p>
      </dgm:t>
    </dgm:pt>
    <dgm:pt modelId="{25A145DB-3E09-41E7-9724-A4020A33A41A}" type="sibTrans" cxnId="{DF6187EF-8B45-4C05-8710-247B82372B59}">
      <dgm:prSet/>
      <dgm:spPr/>
      <dgm:t>
        <a:bodyPr/>
        <a:lstStyle/>
        <a:p>
          <a:endParaRPr lang="en-US"/>
        </a:p>
      </dgm:t>
    </dgm:pt>
    <dgm:pt modelId="{2D53B3F4-C106-41D2-B582-E7BDD884A84C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err="1">
              <a:solidFill>
                <a:schemeClr val="bg1"/>
              </a:solidFill>
            </a:rPr>
            <a:t>Menginstal</a:t>
          </a:r>
          <a:r>
            <a:rPr lang="en-US" sz="2800" dirty="0">
              <a:solidFill>
                <a:schemeClr val="bg1"/>
              </a:solidFill>
            </a:rPr>
            <a:t> Android Studio</a:t>
          </a:r>
        </a:p>
      </dgm:t>
    </dgm:pt>
    <dgm:pt modelId="{37725107-FCA4-4A61-ABAE-43A2E125DDEE}" type="parTrans" cxnId="{D82E5F0F-2EDE-423A-9CB8-7A11C6162F52}">
      <dgm:prSet/>
      <dgm:spPr/>
    </dgm:pt>
    <dgm:pt modelId="{E9D320CE-94B7-4B21-B1BC-05819193D808}" type="sibTrans" cxnId="{D82E5F0F-2EDE-423A-9CB8-7A11C6162F52}">
      <dgm:prSet/>
      <dgm:spPr/>
    </dgm:pt>
    <dgm:pt modelId="{F8F8CC17-864A-40E2-BB65-70F0C2CD216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Setting up Flutter dan Dart pada Android Studio</a:t>
          </a:r>
        </a:p>
      </dgm:t>
    </dgm:pt>
    <dgm:pt modelId="{381781D5-8DBC-4A23-95F7-966C74300E09}" type="parTrans" cxnId="{6D43AE9C-2C2F-4BF9-9DC8-54A1C85A5AC3}">
      <dgm:prSet/>
      <dgm:spPr/>
    </dgm:pt>
    <dgm:pt modelId="{B3D6B93B-F403-44D9-A511-BF585EEE4ED0}" type="sibTrans" cxnId="{6D43AE9C-2C2F-4BF9-9DC8-54A1C85A5AC3}">
      <dgm:prSet/>
      <dgm:spPr/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</dgm:pt>
    <dgm:pt modelId="{8EFCDC49-2431-44A7-9E88-01190BAF5B19}" type="pres">
      <dgm:prSet presAssocID="{7A49DF98-867D-48FD-8C6A-11619CC54E26}" presName="parentText" presStyleLbl="node1" presStyleIdx="0" presStyleCnt="1" custScaleY="334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82E5F0F-2EDE-423A-9CB8-7A11C6162F52}" srcId="{7A49DF98-867D-48FD-8C6A-11619CC54E26}" destId="{2D53B3F4-C106-41D2-B582-E7BDD884A84C}" srcOrd="2" destOrd="0" parTransId="{37725107-FCA4-4A61-ABAE-43A2E125DDEE}" sibTransId="{E9D320CE-94B7-4B21-B1BC-05819193D808}"/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6D43AE9C-2C2F-4BF9-9DC8-54A1C85A5AC3}" srcId="{7A49DF98-867D-48FD-8C6A-11619CC54E26}" destId="{F8F8CC17-864A-40E2-BB65-70F0C2CD2169}" srcOrd="3" destOrd="0" parTransId="{381781D5-8DBC-4A23-95F7-966C74300E09}" sibTransId="{B3D6B93B-F403-44D9-A511-BF585EEE4ED0}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1AC0C3DA-575E-4E67-9CFE-BEC8FC2C6C36}" type="presOf" srcId="{F8F8CC17-864A-40E2-BB65-70F0C2CD2169}" destId="{A7174219-EC9E-4267-A04D-B18EE847387A}" srcOrd="0" destOrd="3" presId="urn:microsoft.com/office/officeart/2005/8/layout/list1"/>
    <dgm:cxn modelId="{6525F7E9-70FA-4C37-99B9-A1D9A0F54939}" type="presOf" srcId="{6D912973-E929-4927-8896-E082A072B1DF}" destId="{A7174219-EC9E-4267-A04D-B18EE847387A}" srcOrd="0" destOrd="1" presId="urn:microsoft.com/office/officeart/2005/8/layout/list1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DF6187EF-8B45-4C05-8710-247B82372B59}" srcId="{7A49DF98-867D-48FD-8C6A-11619CC54E26}" destId="{6D912973-E929-4927-8896-E082A072B1DF}" srcOrd="1" destOrd="0" parTransId="{E0078F82-DEF4-4E49-A768-AEDCC95D2059}" sibTransId="{25A145DB-3E09-41E7-9724-A4020A33A41A}"/>
    <dgm:cxn modelId="{54D159F1-4D03-4F23-AEAA-BD978D1AB194}" type="presOf" srcId="{2D53B3F4-C106-41D2-B582-E7BDD884A84C}" destId="{A7174219-EC9E-4267-A04D-B18EE847387A}" srcOrd="0" destOrd="2" presId="urn:microsoft.com/office/officeart/2005/8/layout/list1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ZA" sz="2800" dirty="0">
              <a:solidFill>
                <a:schemeClr val="tx1"/>
              </a:solidFill>
            </a:rPr>
            <a:t>We will cover these skills</a:t>
          </a:r>
          <a:endParaRPr lang="en-US" sz="2800" dirty="0">
            <a:solidFill>
              <a:schemeClr val="tx1"/>
            </a:solidFill>
          </a:endParaRPr>
        </a:p>
      </dgm:t>
    </dgm:pt>
    <dgm:pt modelId="{68E16295-5968-427D-8FEC-140904115879}" type="parTrans" cxnId="{1514D9C3-0364-4D35-B599-B493CBB9F80D}">
      <dgm:prSet/>
      <dgm:spPr/>
      <dgm:t>
        <a:bodyPr/>
        <a:lstStyle/>
        <a:p>
          <a:endParaRPr lang="en-US" sz="2800"/>
        </a:p>
      </dgm:t>
    </dgm:pt>
    <dgm:pt modelId="{C8FD5B74-EA17-4780-8EAB-5CC8C9F831ED}" type="sibTrans" cxnId="{1514D9C3-0364-4D35-B599-B493CBB9F80D}">
      <dgm:prSet/>
      <dgm:spPr/>
      <dgm:t>
        <a:bodyPr/>
        <a:lstStyle/>
        <a:p>
          <a:endParaRPr lang="en-US" sz="2800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err="1">
              <a:solidFill>
                <a:schemeClr val="bg1"/>
              </a:solidFill>
            </a:rPr>
            <a:t>Struktur</a:t>
          </a:r>
          <a:r>
            <a:rPr lang="en-US" sz="2800" dirty="0">
              <a:solidFill>
                <a:schemeClr val="bg1"/>
              </a:solidFill>
            </a:rPr>
            <a:t> </a:t>
          </a:r>
          <a:r>
            <a:rPr lang="en-US" sz="2800" dirty="0" err="1">
              <a:solidFill>
                <a:schemeClr val="bg1"/>
              </a:solidFill>
            </a:rPr>
            <a:t>Aplikasi</a:t>
          </a:r>
          <a:r>
            <a:rPr lang="en-US" sz="2800" dirty="0">
              <a:solidFill>
                <a:schemeClr val="bg1"/>
              </a:solidFill>
            </a:rPr>
            <a:t> Flutter</a:t>
          </a:r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00CDFCB2-D934-4BA5-911D-D124BA0E4D3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Kode </a:t>
          </a:r>
          <a:r>
            <a:rPr lang="en-US" sz="2800" dirty="0" err="1">
              <a:solidFill>
                <a:schemeClr val="bg1"/>
              </a:solidFill>
            </a:rPr>
            <a:t>main.dart</a:t>
          </a:r>
          <a:endParaRPr lang="en-US" sz="2800" dirty="0">
            <a:solidFill>
              <a:schemeClr val="bg1"/>
            </a:solidFill>
          </a:endParaRPr>
        </a:p>
      </dgm:t>
    </dgm:pt>
    <dgm:pt modelId="{B86880C7-5900-4424-AC98-CDCA8DFD8BC5}" type="parTrans" cxnId="{AEAE8630-FA6C-495F-A94B-F37DEE927C1B}">
      <dgm:prSet/>
      <dgm:spPr/>
    </dgm:pt>
    <dgm:pt modelId="{FB45413C-1B2C-44DD-B939-53777115571B}" type="sibTrans" cxnId="{AEAE8630-FA6C-495F-A94B-F37DEE927C1B}">
      <dgm:prSet/>
      <dgm:spPr/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</dgm:pt>
    <dgm:pt modelId="{8EFCDC49-2431-44A7-9E88-01190BAF5B19}" type="pres">
      <dgm:prSet presAssocID="{7A49DF98-867D-48FD-8C6A-11619CC54E26}" presName="parentText" presStyleLbl="node1" presStyleIdx="0" presStyleCnt="1" custScaleY="334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AEAE8630-FA6C-495F-A94B-F37DEE927C1B}" srcId="{7A49DF98-867D-48FD-8C6A-11619CC54E26}" destId="{00CDFCB2-D934-4BA5-911D-D124BA0E4D39}" srcOrd="1" destOrd="0" parTransId="{B86880C7-5900-4424-AC98-CDCA8DFD8BC5}" sibTransId="{FB45413C-1B2C-44DD-B939-53777115571B}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AEA651F5-DF26-4362-B827-1629FED622DC}" type="presOf" srcId="{00CDFCB2-D934-4BA5-911D-D124BA0E4D39}" destId="{A7174219-EC9E-4267-A04D-B18EE847387A}" srcOrd="0" destOrd="1" presId="urn:microsoft.com/office/officeart/2005/8/layout/list1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ZA" sz="2800" dirty="0">
              <a:solidFill>
                <a:schemeClr val="tx1"/>
              </a:solidFill>
            </a:rPr>
            <a:t>We will cover these skills</a:t>
          </a:r>
          <a:endParaRPr lang="en-US" sz="2800" dirty="0">
            <a:solidFill>
              <a:schemeClr val="tx1"/>
            </a:solidFill>
          </a:endParaRPr>
        </a:p>
      </dgm:t>
    </dgm:pt>
    <dgm:pt modelId="{68E16295-5968-427D-8FEC-140904115879}" type="parTrans" cxnId="{1514D9C3-0364-4D35-B599-B493CBB9F80D}">
      <dgm:prSet/>
      <dgm:spPr/>
      <dgm:t>
        <a:bodyPr/>
        <a:lstStyle/>
        <a:p>
          <a:endParaRPr lang="en-US" sz="2800"/>
        </a:p>
      </dgm:t>
    </dgm:pt>
    <dgm:pt modelId="{C8FD5B74-EA17-4780-8EAB-5CC8C9F831ED}" type="sibTrans" cxnId="{1514D9C3-0364-4D35-B599-B493CBB9F80D}">
      <dgm:prSet/>
      <dgm:spPr/>
      <dgm:t>
        <a:bodyPr/>
        <a:lstStyle/>
        <a:p>
          <a:endParaRPr lang="en-US" sz="2800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err="1">
              <a:solidFill>
                <a:schemeClr val="bg1"/>
              </a:solidFill>
            </a:rPr>
            <a:t>Mengunggah</a:t>
          </a:r>
          <a:r>
            <a:rPr lang="en-US" sz="2800" dirty="0">
              <a:solidFill>
                <a:schemeClr val="bg1"/>
              </a:solidFill>
            </a:rPr>
            <a:t> Gambar </a:t>
          </a:r>
          <a:r>
            <a:rPr lang="en-US" sz="2800" dirty="0" err="1">
              <a:solidFill>
                <a:schemeClr val="bg1"/>
              </a:solidFill>
            </a:rPr>
            <a:t>ke</a:t>
          </a:r>
          <a:r>
            <a:rPr lang="en-US" sz="2800" dirty="0">
              <a:solidFill>
                <a:schemeClr val="bg1"/>
              </a:solidFill>
            </a:rPr>
            <a:t> Server</a:t>
          </a:r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B2E83D62-799B-401B-B928-726FCF8B7544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pt-BR" sz="2800" dirty="0">
              <a:solidFill>
                <a:schemeClr val="bg1"/>
              </a:solidFill>
            </a:rPr>
            <a:t>Server Mengirimkan Prediksi Kembali ke Client</a:t>
          </a:r>
          <a:endParaRPr lang="en-US" sz="2800" dirty="0">
            <a:solidFill>
              <a:schemeClr val="bg1"/>
            </a:solidFill>
          </a:endParaRPr>
        </a:p>
      </dgm:t>
    </dgm:pt>
    <dgm:pt modelId="{2F7CEA07-44C6-4370-85E5-582BC7F97DBD}" type="parTrans" cxnId="{FB13D5BA-28FC-448A-A250-8344D8698576}">
      <dgm:prSet/>
      <dgm:spPr/>
    </dgm:pt>
    <dgm:pt modelId="{7B56CC74-87C5-4594-BBC1-DEE57F4A04FA}" type="sibTrans" cxnId="{FB13D5BA-28FC-448A-A250-8344D8698576}">
      <dgm:prSet/>
      <dgm:spPr/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</dgm:pt>
    <dgm:pt modelId="{8EFCDC49-2431-44A7-9E88-01190BAF5B19}" type="pres">
      <dgm:prSet presAssocID="{7A49DF98-867D-48FD-8C6A-11619CC54E26}" presName="parentText" presStyleLbl="node1" presStyleIdx="0" presStyleCnt="1" custScaleY="334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2DF3AA23-489B-4629-A90B-FD0B07C6FA20}" type="presOf" srcId="{B2E83D62-799B-401B-B928-726FCF8B7544}" destId="{A7174219-EC9E-4267-A04D-B18EE847387A}" srcOrd="0" destOrd="1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FB13D5BA-28FC-448A-A250-8344D8698576}" srcId="{7A49DF98-867D-48FD-8C6A-11619CC54E26}" destId="{B2E83D62-799B-401B-B928-726FCF8B7544}" srcOrd="1" destOrd="0" parTransId="{2F7CEA07-44C6-4370-85E5-582BC7F97DBD}" sibTransId="{7B56CC74-87C5-4594-BBC1-DEE57F4A04FA}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4675"/>
          <a:ext cx="6791323" cy="995920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301265" y="228757"/>
          <a:ext cx="547756" cy="547756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150288" y="4675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Lesson 1</a:t>
          </a:r>
        </a:p>
      </dsp:txBody>
      <dsp:txXfrm>
        <a:off x="1150288" y="4675"/>
        <a:ext cx="5641034" cy="995920"/>
      </dsp:txXfrm>
    </dsp:sp>
    <dsp:sp modelId="{FA3369E0-5B38-4FDD-A9F5-22B9810A03F7}">
      <dsp:nvSpPr>
        <dsp:cNvPr id="0" name=""/>
        <dsp:cNvSpPr/>
      </dsp:nvSpPr>
      <dsp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301265" y="1473658"/>
          <a:ext cx="547756" cy="547756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1150288" y="1249576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Lesson 2</a:t>
          </a:r>
        </a:p>
      </dsp:txBody>
      <dsp:txXfrm>
        <a:off x="1150288" y="1249576"/>
        <a:ext cx="5641034" cy="995920"/>
      </dsp:txXfrm>
    </dsp:sp>
    <dsp:sp modelId="{DB8ABDAA-976A-4A84-A3C3-277080E19DCA}">
      <dsp:nvSpPr>
        <dsp:cNvPr id="0" name=""/>
        <dsp:cNvSpPr/>
      </dsp:nvSpPr>
      <dsp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76E-740A-4A47-BC5B-3381DE731CE0}">
      <dsp:nvSpPr>
        <dsp:cNvPr id="0" name=""/>
        <dsp:cNvSpPr/>
      </dsp:nvSpPr>
      <dsp:spPr>
        <a:xfrm>
          <a:off x="301265" y="2718559"/>
          <a:ext cx="547756" cy="547756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F791-340A-4625-9294-3E680D66DB63}">
      <dsp:nvSpPr>
        <dsp:cNvPr id="0" name=""/>
        <dsp:cNvSpPr/>
      </dsp:nvSpPr>
      <dsp:spPr>
        <a:xfrm>
          <a:off x="1150288" y="24944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Lesson 3</a:t>
          </a:r>
        </a:p>
      </dsp:txBody>
      <dsp:txXfrm>
        <a:off x="1150288" y="2494477"/>
        <a:ext cx="5641034" cy="995920"/>
      </dsp:txXfrm>
    </dsp:sp>
    <dsp:sp modelId="{C2FCE80A-DCA0-4D7F-8F72-19CB2337E588}">
      <dsp:nvSpPr>
        <dsp:cNvPr id="0" name=""/>
        <dsp:cNvSpPr/>
      </dsp:nvSpPr>
      <dsp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301265" y="3963460"/>
          <a:ext cx="547756" cy="547756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1150288" y="37393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Lesson 4</a:t>
          </a:r>
        </a:p>
      </dsp:txBody>
      <dsp:txXfrm>
        <a:off x="1150288" y="3739377"/>
        <a:ext cx="5641034" cy="995920"/>
      </dsp:txXfrm>
    </dsp:sp>
    <dsp:sp modelId="{343A76ED-9DD6-4B0A-830E-16ED952B3D06}">
      <dsp:nvSpPr>
        <dsp:cNvPr id="0" name=""/>
        <dsp:cNvSpPr/>
      </dsp:nvSpPr>
      <dsp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BED67-1F13-4312-815B-B5C34DAA27F9}">
      <dsp:nvSpPr>
        <dsp:cNvPr id="0" name=""/>
        <dsp:cNvSpPr/>
      </dsp:nvSpPr>
      <dsp:spPr>
        <a:xfrm>
          <a:off x="301265" y="5208360"/>
          <a:ext cx="547756" cy="547756"/>
        </a:xfrm>
        <a:prstGeom prst="rect">
          <a:avLst/>
        </a:prstGeom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EF14-C09B-4543-88B7-7F45704CBA36}">
      <dsp:nvSpPr>
        <dsp:cNvPr id="0" name=""/>
        <dsp:cNvSpPr/>
      </dsp:nvSpPr>
      <dsp:spPr>
        <a:xfrm>
          <a:off x="1150288" y="4984278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Lesson 5</a:t>
          </a:r>
        </a:p>
      </dsp:txBody>
      <dsp:txXfrm>
        <a:off x="1150288" y="4984278"/>
        <a:ext cx="5641034" cy="9959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1559187"/>
          <a:ext cx="6156325" cy="28665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 err="1">
              <a:solidFill>
                <a:schemeClr val="bg1"/>
              </a:solidFill>
            </a:rPr>
            <a:t>Menjalankan</a:t>
          </a:r>
          <a:r>
            <a:rPr lang="en-US" sz="2800" kern="1200" dirty="0">
              <a:solidFill>
                <a:schemeClr val="bg1"/>
              </a:solidFill>
            </a:rPr>
            <a:t> Server Flask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 err="1">
              <a:solidFill>
                <a:schemeClr val="bg1"/>
              </a:solidFill>
            </a:rPr>
            <a:t>Menjalankan</a:t>
          </a:r>
          <a:r>
            <a:rPr lang="en-US" sz="2800" kern="1200" dirty="0">
              <a:solidFill>
                <a:schemeClr val="bg1"/>
              </a:solidFill>
            </a:rPr>
            <a:t> </a:t>
          </a:r>
          <a:r>
            <a:rPr lang="en-US" sz="2800" kern="1200" dirty="0" err="1">
              <a:solidFill>
                <a:schemeClr val="bg1"/>
              </a:solidFill>
            </a:rPr>
            <a:t>Aplikasi</a:t>
          </a:r>
          <a:r>
            <a:rPr lang="en-US" sz="2800" kern="1200" dirty="0">
              <a:solidFill>
                <a:schemeClr val="bg1"/>
              </a:solidFill>
            </a:rPr>
            <a:t> Flutter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 err="1">
              <a:solidFill>
                <a:schemeClr val="bg1"/>
              </a:solidFill>
            </a:rPr>
            <a:t>Melakukan</a:t>
          </a:r>
          <a:r>
            <a:rPr lang="en-US" sz="2800" kern="1200" dirty="0">
              <a:solidFill>
                <a:schemeClr val="bg1"/>
              </a:solidFill>
            </a:rPr>
            <a:t> </a:t>
          </a:r>
          <a:r>
            <a:rPr lang="en-US" sz="2800" kern="1200" dirty="0" err="1">
              <a:solidFill>
                <a:schemeClr val="bg1"/>
              </a:solidFill>
            </a:rPr>
            <a:t>Pengujian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0" y="1559187"/>
        <a:ext cx="6156325" cy="2866500"/>
      </dsp:txXfrm>
    </dsp:sp>
    <dsp:sp modelId="{8EFCDC49-2431-44A7-9E88-01190BAF5B19}">
      <dsp:nvSpPr>
        <dsp:cNvPr id="0" name=""/>
        <dsp:cNvSpPr/>
      </dsp:nvSpPr>
      <dsp:spPr>
        <a:xfrm>
          <a:off x="307816" y="1876173"/>
          <a:ext cx="4309427" cy="64241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 dirty="0">
              <a:solidFill>
                <a:schemeClr val="tx1"/>
              </a:solidFill>
            </a:rPr>
            <a:t>We will cover these skills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07816" y="1876173"/>
        <a:ext cx="4309427" cy="642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944937"/>
          <a:ext cx="6156323" cy="4095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 err="1">
              <a:solidFill>
                <a:schemeClr val="bg1"/>
              </a:solidFill>
            </a:rPr>
            <a:t>Mengatur</a:t>
          </a:r>
          <a:r>
            <a:rPr lang="en-US" sz="2800" kern="1200" dirty="0">
              <a:solidFill>
                <a:schemeClr val="bg1"/>
              </a:solidFill>
            </a:rPr>
            <a:t> server </a:t>
          </a:r>
          <a:r>
            <a:rPr lang="en-US" sz="2800" kern="1200" dirty="0" err="1">
              <a:solidFill>
                <a:schemeClr val="bg1"/>
              </a:solidFill>
            </a:rPr>
            <a:t>dengan</a:t>
          </a:r>
          <a:r>
            <a:rPr lang="en-US" sz="2800" kern="1200" dirty="0">
              <a:solidFill>
                <a:schemeClr val="bg1"/>
              </a:solidFill>
            </a:rPr>
            <a:t> Flask Python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 err="1">
              <a:solidFill>
                <a:schemeClr val="bg1"/>
              </a:solidFill>
            </a:rPr>
            <a:t>Membangun</a:t>
          </a:r>
          <a:r>
            <a:rPr lang="en-US" sz="2800" kern="1200" dirty="0">
              <a:solidFill>
                <a:schemeClr val="bg1"/>
              </a:solidFill>
            </a:rPr>
            <a:t> client </a:t>
          </a:r>
          <a:r>
            <a:rPr lang="en-US" sz="2800" kern="1200" dirty="0" err="1">
              <a:solidFill>
                <a:schemeClr val="bg1"/>
              </a:solidFill>
            </a:rPr>
            <a:t>dengan</a:t>
          </a:r>
          <a:r>
            <a:rPr lang="en-US" sz="2800" kern="1200" dirty="0">
              <a:solidFill>
                <a:schemeClr val="bg1"/>
              </a:solidFill>
            </a:rPr>
            <a:t> Flutter di Android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 err="1">
              <a:solidFill>
                <a:schemeClr val="bg1"/>
              </a:solidFill>
            </a:rPr>
            <a:t>Menghubungkan</a:t>
          </a:r>
          <a:r>
            <a:rPr lang="en-US" sz="2800" kern="1200" dirty="0">
              <a:solidFill>
                <a:schemeClr val="bg1"/>
              </a:solidFill>
            </a:rPr>
            <a:t> client dan server</a:t>
          </a:r>
        </a:p>
      </dsp:txBody>
      <dsp:txXfrm>
        <a:off x="0" y="944937"/>
        <a:ext cx="6156323" cy="4095000"/>
      </dsp:txXfrm>
    </dsp:sp>
    <dsp:sp modelId="{8EFCDC49-2431-44A7-9E88-01190BAF5B19}">
      <dsp:nvSpPr>
        <dsp:cNvPr id="0" name=""/>
        <dsp:cNvSpPr/>
      </dsp:nvSpPr>
      <dsp:spPr>
        <a:xfrm>
          <a:off x="307816" y="1261923"/>
          <a:ext cx="4309426" cy="64241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 dirty="0">
              <a:solidFill>
                <a:schemeClr val="tx1"/>
              </a:solidFill>
            </a:rPr>
            <a:t>We will cover these skills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07816" y="1261923"/>
        <a:ext cx="4309426" cy="6424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1789531"/>
          <a:ext cx="6156325" cy="24058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Flask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Flutter</a:t>
          </a:r>
        </a:p>
      </dsp:txBody>
      <dsp:txXfrm>
        <a:off x="0" y="1789531"/>
        <a:ext cx="6156325" cy="2405812"/>
      </dsp:txXfrm>
    </dsp:sp>
    <dsp:sp modelId="{8EFCDC49-2431-44A7-9E88-01190BAF5B19}">
      <dsp:nvSpPr>
        <dsp:cNvPr id="0" name=""/>
        <dsp:cNvSpPr/>
      </dsp:nvSpPr>
      <dsp:spPr>
        <a:xfrm>
          <a:off x="307816" y="2106517"/>
          <a:ext cx="4309427" cy="64241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 dirty="0">
              <a:solidFill>
                <a:schemeClr val="tx1"/>
              </a:solidFill>
            </a:rPr>
            <a:t>We will cover these skills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07816" y="2106517"/>
        <a:ext cx="4309427" cy="6424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1559187"/>
          <a:ext cx="6156325" cy="28665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 err="1">
              <a:solidFill>
                <a:schemeClr val="bg1"/>
              </a:solidFill>
            </a:rPr>
            <a:t>Menginstal</a:t>
          </a:r>
          <a:r>
            <a:rPr lang="en-US" sz="2800" kern="1200" dirty="0">
              <a:solidFill>
                <a:schemeClr val="bg1"/>
              </a:solidFill>
            </a:rPr>
            <a:t> Python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 err="1">
              <a:solidFill>
                <a:schemeClr val="bg1"/>
              </a:solidFill>
            </a:rPr>
            <a:t>Menginstal</a:t>
          </a:r>
          <a:r>
            <a:rPr lang="en-US" sz="2800" kern="1200" dirty="0">
              <a:solidFill>
                <a:schemeClr val="bg1"/>
              </a:solidFill>
            </a:rPr>
            <a:t> Flask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 err="1">
              <a:solidFill>
                <a:schemeClr val="bg1"/>
              </a:solidFill>
            </a:rPr>
            <a:t>Menginstal</a:t>
          </a:r>
          <a:r>
            <a:rPr lang="en-US" sz="2800" kern="1200" dirty="0">
              <a:solidFill>
                <a:schemeClr val="bg1"/>
              </a:solidFill>
            </a:rPr>
            <a:t> Library </a:t>
          </a:r>
          <a:r>
            <a:rPr lang="en-US" sz="2800" kern="1200" dirty="0" err="1">
              <a:solidFill>
                <a:schemeClr val="bg1"/>
              </a:solidFill>
            </a:rPr>
            <a:t>Tambahan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0" y="1559187"/>
        <a:ext cx="6156325" cy="2866500"/>
      </dsp:txXfrm>
    </dsp:sp>
    <dsp:sp modelId="{8EFCDC49-2431-44A7-9E88-01190BAF5B19}">
      <dsp:nvSpPr>
        <dsp:cNvPr id="0" name=""/>
        <dsp:cNvSpPr/>
      </dsp:nvSpPr>
      <dsp:spPr>
        <a:xfrm>
          <a:off x="307816" y="1876173"/>
          <a:ext cx="4309427" cy="64241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 dirty="0">
              <a:solidFill>
                <a:schemeClr val="tx1"/>
              </a:solidFill>
            </a:rPr>
            <a:t>We will cover these skills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07816" y="1876173"/>
        <a:ext cx="4309427" cy="6424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944937"/>
          <a:ext cx="6156325" cy="4095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Kode apiserver.py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 err="1">
              <a:solidFill>
                <a:schemeClr val="bg1"/>
              </a:solidFill>
            </a:rPr>
            <a:t>Bagaimana</a:t>
          </a:r>
          <a:r>
            <a:rPr lang="en-US" sz="2800" kern="1200" dirty="0">
              <a:solidFill>
                <a:schemeClr val="bg1"/>
              </a:solidFill>
            </a:rPr>
            <a:t> Flask </a:t>
          </a:r>
          <a:r>
            <a:rPr lang="en-US" sz="2800" kern="1200" dirty="0" err="1">
              <a:solidFill>
                <a:schemeClr val="bg1"/>
              </a:solidFill>
            </a:rPr>
            <a:t>Bekerja</a:t>
          </a:r>
          <a:r>
            <a:rPr lang="en-US" sz="2800" kern="1200" dirty="0">
              <a:solidFill>
                <a:schemeClr val="bg1"/>
              </a:solidFill>
            </a:rPr>
            <a:t> </a:t>
          </a:r>
          <a:r>
            <a:rPr lang="en-US" sz="2800" kern="1200" dirty="0" err="1">
              <a:solidFill>
                <a:schemeClr val="bg1"/>
              </a:solidFill>
            </a:rPr>
            <a:t>sebagai</a:t>
          </a:r>
          <a:r>
            <a:rPr lang="en-US" sz="2800" kern="1200" dirty="0">
              <a:solidFill>
                <a:schemeClr val="bg1"/>
              </a:solidFill>
            </a:rPr>
            <a:t> Server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 err="1">
              <a:solidFill>
                <a:schemeClr val="bg1"/>
              </a:solidFill>
            </a:rPr>
            <a:t>Bagaimana</a:t>
          </a:r>
          <a:r>
            <a:rPr lang="en-US" sz="2800" kern="1200" dirty="0">
              <a:solidFill>
                <a:schemeClr val="bg1"/>
              </a:solidFill>
            </a:rPr>
            <a:t> Flask </a:t>
          </a:r>
          <a:r>
            <a:rPr lang="en-US" sz="2800" kern="1200" dirty="0" err="1">
              <a:solidFill>
                <a:schemeClr val="bg1"/>
              </a:solidFill>
            </a:rPr>
            <a:t>Menerima</a:t>
          </a:r>
          <a:r>
            <a:rPr lang="en-US" sz="2800" kern="1200" dirty="0">
              <a:solidFill>
                <a:schemeClr val="bg1"/>
              </a:solidFill>
            </a:rPr>
            <a:t> dan </a:t>
          </a:r>
          <a:r>
            <a:rPr lang="en-US" sz="2800" kern="1200" dirty="0" err="1">
              <a:solidFill>
                <a:schemeClr val="bg1"/>
              </a:solidFill>
            </a:rPr>
            <a:t>Mengolah</a:t>
          </a:r>
          <a:r>
            <a:rPr lang="en-US" sz="2800" kern="1200" dirty="0">
              <a:solidFill>
                <a:schemeClr val="bg1"/>
              </a:solidFill>
            </a:rPr>
            <a:t> Gambar yang </a:t>
          </a:r>
          <a:r>
            <a:rPr lang="en-US" sz="2800" kern="1200" dirty="0" err="1">
              <a:solidFill>
                <a:schemeClr val="bg1"/>
              </a:solidFill>
            </a:rPr>
            <a:t>Diunggah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 err="1">
              <a:solidFill>
                <a:schemeClr val="bg1"/>
              </a:solidFill>
            </a:rPr>
            <a:t>Metode</a:t>
          </a:r>
          <a:r>
            <a:rPr lang="en-US" sz="2800" kern="1200" dirty="0">
              <a:solidFill>
                <a:schemeClr val="bg1"/>
              </a:solidFill>
            </a:rPr>
            <a:t> </a:t>
          </a:r>
          <a:r>
            <a:rPr lang="en-US" sz="2800" kern="1200" dirty="0" err="1">
              <a:solidFill>
                <a:schemeClr val="bg1"/>
              </a:solidFill>
            </a:rPr>
            <a:t>processed_image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0" y="944937"/>
        <a:ext cx="6156325" cy="4095000"/>
      </dsp:txXfrm>
    </dsp:sp>
    <dsp:sp modelId="{8EFCDC49-2431-44A7-9E88-01190BAF5B19}">
      <dsp:nvSpPr>
        <dsp:cNvPr id="0" name=""/>
        <dsp:cNvSpPr/>
      </dsp:nvSpPr>
      <dsp:spPr>
        <a:xfrm>
          <a:off x="307816" y="1261923"/>
          <a:ext cx="4309427" cy="64241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 dirty="0">
              <a:solidFill>
                <a:schemeClr val="tx1"/>
              </a:solidFill>
            </a:rPr>
            <a:t>We will cover these skills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07816" y="1261923"/>
        <a:ext cx="4309427" cy="6424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1789531"/>
          <a:ext cx="6156325" cy="24058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Kode train_classification.py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Kode test_classification.py</a:t>
          </a:r>
        </a:p>
      </dsp:txBody>
      <dsp:txXfrm>
        <a:off x="0" y="1789531"/>
        <a:ext cx="6156325" cy="2405812"/>
      </dsp:txXfrm>
    </dsp:sp>
    <dsp:sp modelId="{8EFCDC49-2431-44A7-9E88-01190BAF5B19}">
      <dsp:nvSpPr>
        <dsp:cNvPr id="0" name=""/>
        <dsp:cNvSpPr/>
      </dsp:nvSpPr>
      <dsp:spPr>
        <a:xfrm>
          <a:off x="307816" y="2106517"/>
          <a:ext cx="4309427" cy="64241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 dirty="0">
              <a:solidFill>
                <a:schemeClr val="tx1"/>
              </a:solidFill>
            </a:rPr>
            <a:t>We will cover these skills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07816" y="2106517"/>
        <a:ext cx="4309427" cy="6424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1098499"/>
          <a:ext cx="6156325" cy="37878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 err="1">
              <a:solidFill>
                <a:schemeClr val="bg1"/>
              </a:solidFill>
            </a:rPr>
            <a:t>Menginstal</a:t>
          </a:r>
          <a:r>
            <a:rPr lang="en-US" sz="2800" kern="1200" dirty="0">
              <a:solidFill>
                <a:schemeClr val="bg1"/>
              </a:solidFill>
            </a:rPr>
            <a:t> Flutter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 err="1">
              <a:solidFill>
                <a:schemeClr val="bg1"/>
              </a:solidFill>
            </a:rPr>
            <a:t>Menginstal</a:t>
          </a:r>
          <a:r>
            <a:rPr lang="en-US" sz="2800" kern="1200" dirty="0">
              <a:solidFill>
                <a:schemeClr val="bg1"/>
              </a:solidFill>
            </a:rPr>
            <a:t> Dart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 err="1">
              <a:solidFill>
                <a:schemeClr val="bg1"/>
              </a:solidFill>
            </a:rPr>
            <a:t>Menginstal</a:t>
          </a:r>
          <a:r>
            <a:rPr lang="en-US" sz="2800" kern="1200" dirty="0">
              <a:solidFill>
                <a:schemeClr val="bg1"/>
              </a:solidFill>
            </a:rPr>
            <a:t> Android Studio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Setting up Flutter dan Dart pada Android Studio</a:t>
          </a:r>
        </a:p>
      </dsp:txBody>
      <dsp:txXfrm>
        <a:off x="0" y="1098499"/>
        <a:ext cx="6156325" cy="3787875"/>
      </dsp:txXfrm>
    </dsp:sp>
    <dsp:sp modelId="{8EFCDC49-2431-44A7-9E88-01190BAF5B19}">
      <dsp:nvSpPr>
        <dsp:cNvPr id="0" name=""/>
        <dsp:cNvSpPr/>
      </dsp:nvSpPr>
      <dsp:spPr>
        <a:xfrm>
          <a:off x="307816" y="1415485"/>
          <a:ext cx="4309427" cy="64241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 dirty="0">
              <a:solidFill>
                <a:schemeClr val="tx1"/>
              </a:solidFill>
            </a:rPr>
            <a:t>We will cover these skills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07816" y="1415485"/>
        <a:ext cx="4309427" cy="6424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1789531"/>
          <a:ext cx="6156325" cy="24058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 err="1">
              <a:solidFill>
                <a:schemeClr val="bg1"/>
              </a:solidFill>
            </a:rPr>
            <a:t>Struktur</a:t>
          </a:r>
          <a:r>
            <a:rPr lang="en-US" sz="2800" kern="1200" dirty="0">
              <a:solidFill>
                <a:schemeClr val="bg1"/>
              </a:solidFill>
            </a:rPr>
            <a:t> </a:t>
          </a:r>
          <a:r>
            <a:rPr lang="en-US" sz="2800" kern="1200" dirty="0" err="1">
              <a:solidFill>
                <a:schemeClr val="bg1"/>
              </a:solidFill>
            </a:rPr>
            <a:t>Aplikasi</a:t>
          </a:r>
          <a:r>
            <a:rPr lang="en-US" sz="2800" kern="1200" dirty="0">
              <a:solidFill>
                <a:schemeClr val="bg1"/>
              </a:solidFill>
            </a:rPr>
            <a:t> Flutter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Kode </a:t>
          </a:r>
          <a:r>
            <a:rPr lang="en-US" sz="2800" kern="1200" dirty="0" err="1">
              <a:solidFill>
                <a:schemeClr val="bg1"/>
              </a:solidFill>
            </a:rPr>
            <a:t>main.dart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0" y="1789531"/>
        <a:ext cx="6156325" cy="2405812"/>
      </dsp:txXfrm>
    </dsp:sp>
    <dsp:sp modelId="{8EFCDC49-2431-44A7-9E88-01190BAF5B19}">
      <dsp:nvSpPr>
        <dsp:cNvPr id="0" name=""/>
        <dsp:cNvSpPr/>
      </dsp:nvSpPr>
      <dsp:spPr>
        <a:xfrm>
          <a:off x="307816" y="2106517"/>
          <a:ext cx="4309427" cy="64241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 dirty="0">
              <a:solidFill>
                <a:schemeClr val="tx1"/>
              </a:solidFill>
            </a:rPr>
            <a:t>We will cover these skills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07816" y="2106517"/>
        <a:ext cx="4309427" cy="6424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1584781"/>
          <a:ext cx="6156325" cy="28153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 err="1">
              <a:solidFill>
                <a:schemeClr val="bg1"/>
              </a:solidFill>
            </a:rPr>
            <a:t>Mengunggah</a:t>
          </a:r>
          <a:r>
            <a:rPr lang="en-US" sz="2800" kern="1200" dirty="0">
              <a:solidFill>
                <a:schemeClr val="bg1"/>
              </a:solidFill>
            </a:rPr>
            <a:t> Gambar </a:t>
          </a:r>
          <a:r>
            <a:rPr lang="en-US" sz="2800" kern="1200" dirty="0" err="1">
              <a:solidFill>
                <a:schemeClr val="bg1"/>
              </a:solidFill>
            </a:rPr>
            <a:t>ke</a:t>
          </a:r>
          <a:r>
            <a:rPr lang="en-US" sz="2800" kern="1200" dirty="0">
              <a:solidFill>
                <a:schemeClr val="bg1"/>
              </a:solidFill>
            </a:rPr>
            <a:t> Server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pt-BR" sz="2800" kern="1200" dirty="0">
              <a:solidFill>
                <a:schemeClr val="bg1"/>
              </a:solidFill>
            </a:rPr>
            <a:t>Server Mengirimkan Prediksi Kembali ke Client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0" y="1584781"/>
        <a:ext cx="6156325" cy="2815312"/>
      </dsp:txXfrm>
    </dsp:sp>
    <dsp:sp modelId="{8EFCDC49-2431-44A7-9E88-01190BAF5B19}">
      <dsp:nvSpPr>
        <dsp:cNvPr id="0" name=""/>
        <dsp:cNvSpPr/>
      </dsp:nvSpPr>
      <dsp:spPr>
        <a:xfrm>
          <a:off x="307816" y="1901767"/>
          <a:ext cx="4309427" cy="64241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 dirty="0">
              <a:solidFill>
                <a:schemeClr val="tx1"/>
              </a:solidFill>
            </a:rPr>
            <a:t>We will cover these skills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07816" y="1901767"/>
        <a:ext cx="4309427" cy="642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pastikan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menginstal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Python, Flask, dan Flutter, dan Anda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pengetahuan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bekerja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Sekarang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5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slide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membahas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langkah-langkah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melibatkan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Flask dan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klien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Flutter.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7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- Horizontal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Membangun</a:t>
            </a:r>
            <a:r>
              <a:rPr lang="en-US" sz="4800" dirty="0"/>
              <a:t> </a:t>
            </a:r>
            <a:r>
              <a:rPr lang="en-US" sz="4800" dirty="0" err="1"/>
              <a:t>Aplikasi</a:t>
            </a:r>
            <a:r>
              <a:rPr lang="en-US" sz="4800" dirty="0"/>
              <a:t> Client-Server </a:t>
            </a:r>
            <a:r>
              <a:rPr lang="en-US" sz="4800" dirty="0" err="1"/>
              <a:t>dengan</a:t>
            </a:r>
            <a:r>
              <a:rPr lang="en-US" sz="4800" dirty="0"/>
              <a:t> Flask dan Flutter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CODE 1080P, 2K, 4K, 5K HD wallpapers free download | Wallpaper Flare">
            <a:extLst>
              <a:ext uri="{FF2B5EF4-FFF2-40B4-BE49-F238E27FC236}">
                <a16:creationId xmlns:a16="http://schemas.microsoft.com/office/drawing/2014/main" id="{86942032-A331-43EF-7808-0EEAD2385BE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1" r="1276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3600" dirty="0" err="1"/>
              <a:t>Instalasi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9" name="Content Placeholder 2" descr="List Content Placeholder">
            <a:extLst>
              <a:ext uri="{FF2B5EF4-FFF2-40B4-BE49-F238E27FC236}">
                <a16:creationId xmlns:a16="http://schemas.microsoft.com/office/drawing/2014/main" id="{2C089493-9AAA-F8F6-42FC-4720B25BC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579715"/>
              </p:ext>
            </p:extLst>
          </p:nvPr>
        </p:nvGraphicFramePr>
        <p:xfrm>
          <a:off x="838200" y="365125"/>
          <a:ext cx="6156325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5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10515600" cy="833663"/>
          </a:xfrm>
        </p:spPr>
        <p:txBody>
          <a:bodyPr/>
          <a:lstStyle/>
          <a:p>
            <a:r>
              <a:rPr lang="en-US" dirty="0" err="1"/>
              <a:t>Menginstal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E0B6-39CA-FF81-BDDB-B2FCBFDF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yang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dan </a:t>
            </a:r>
            <a:r>
              <a:rPr lang="en-US" dirty="0" err="1"/>
              <a:t>ditulis</a:t>
            </a:r>
            <a:r>
              <a:rPr lang="en-US" dirty="0"/>
              <a:t>. Python </a:t>
            </a:r>
            <a:r>
              <a:rPr lang="en-US" dirty="0" err="1"/>
              <a:t>merupakan</a:t>
            </a:r>
            <a:r>
              <a:rPr lang="en-US" dirty="0"/>
              <a:t> basis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server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Unduh</a:t>
            </a:r>
            <a:r>
              <a:rPr lang="en-US" dirty="0"/>
              <a:t> dan </a:t>
            </a:r>
            <a:r>
              <a:rPr lang="en-US" dirty="0" err="1"/>
              <a:t>instal</a:t>
            </a:r>
            <a:r>
              <a:rPr lang="en-US" dirty="0"/>
              <a:t> Python.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mengunduh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Python di situs web </a:t>
            </a:r>
            <a:r>
              <a:rPr lang="en-US" dirty="0" err="1"/>
              <a:t>resmi</a:t>
            </a:r>
            <a:r>
              <a:rPr lang="en-US" dirty="0"/>
              <a:t> Python, </a:t>
            </a:r>
            <a:r>
              <a:rPr lang="en-US" dirty="0" err="1"/>
              <a:t>yaitu</a:t>
            </a:r>
            <a:r>
              <a:rPr lang="en-US" dirty="0"/>
              <a:t> https://www.python.org/.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dan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Anda (32-bit </a:t>
            </a:r>
            <a:r>
              <a:rPr lang="en-US" dirty="0" err="1"/>
              <a:t>atau</a:t>
            </a:r>
            <a:r>
              <a:rPr lang="en-US" dirty="0"/>
              <a:t> 64-bit).</a:t>
            </a:r>
          </a:p>
          <a:p>
            <a:endParaRPr lang="en-US" dirty="0"/>
          </a:p>
          <a:p>
            <a:r>
              <a:rPr lang="en-US" dirty="0" err="1"/>
              <a:t>Jalankan</a:t>
            </a:r>
            <a:r>
              <a:rPr lang="en-US" dirty="0"/>
              <a:t> installer Python dan </a:t>
            </a:r>
            <a:r>
              <a:rPr lang="en-US" dirty="0" err="1"/>
              <a:t>ikuti</a:t>
            </a:r>
            <a:r>
              <a:rPr lang="en-US" dirty="0"/>
              <a:t> </a:t>
            </a:r>
            <a:r>
              <a:rPr lang="en-US" dirty="0" err="1"/>
              <a:t>petunjuk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mencentang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yang </a:t>
            </a:r>
            <a:r>
              <a:rPr lang="en-US" dirty="0" err="1"/>
              <a:t>mengatakan</a:t>
            </a:r>
            <a:r>
              <a:rPr lang="en-US" dirty="0"/>
              <a:t> "Add Python to PATH" </a:t>
            </a:r>
            <a:r>
              <a:rPr lang="en-US" dirty="0" err="1"/>
              <a:t>saat</a:t>
            </a:r>
            <a:r>
              <a:rPr lang="en-US" dirty="0"/>
              <a:t> proses </a:t>
            </a:r>
            <a:r>
              <a:rPr lang="en-US" dirty="0" err="1"/>
              <a:t>instalasi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Anda </a:t>
            </a:r>
            <a:r>
              <a:rPr lang="en-US" dirty="0" err="1"/>
              <a:t>menjalankan</a:t>
            </a:r>
            <a:r>
              <a:rPr lang="en-US" dirty="0"/>
              <a:t> Python </a:t>
            </a:r>
            <a:r>
              <a:rPr lang="en-US" dirty="0" err="1"/>
              <a:t>dari</a:t>
            </a:r>
            <a:r>
              <a:rPr lang="en-US" dirty="0"/>
              <a:t> command line.</a:t>
            </a:r>
          </a:p>
          <a:p>
            <a:endParaRPr lang="en-US" dirty="0"/>
          </a:p>
          <a:p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Python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terminal </a:t>
            </a:r>
            <a:r>
              <a:rPr lang="en-US" dirty="0" err="1"/>
              <a:t>atau</a:t>
            </a:r>
            <a:r>
              <a:rPr lang="en-US" dirty="0"/>
              <a:t> command prompt dan </a:t>
            </a:r>
            <a:r>
              <a:rPr lang="en-US" dirty="0" err="1"/>
              <a:t>mengetik</a:t>
            </a:r>
            <a:r>
              <a:rPr lang="en-US" dirty="0"/>
              <a:t> python --version. Anda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Python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Anda </a:t>
            </a:r>
            <a:r>
              <a:rPr lang="en-US" dirty="0" err="1"/>
              <a:t>instal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9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10515600" cy="833663"/>
          </a:xfrm>
        </p:spPr>
        <p:txBody>
          <a:bodyPr/>
          <a:lstStyle/>
          <a:p>
            <a:r>
              <a:rPr lang="en-US" dirty="0" err="1"/>
              <a:t>Menginstal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E0B6-39CA-FF81-BDDB-B2FCBFDF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sz="1200" dirty="0"/>
              <a:t>Buka browser web Anda dan </a:t>
            </a:r>
            <a:r>
              <a:rPr lang="en-US" sz="1200" dirty="0" err="1"/>
              <a:t>kunjungi</a:t>
            </a:r>
            <a:r>
              <a:rPr lang="en-US" sz="1200" dirty="0"/>
              <a:t> situs web </a:t>
            </a:r>
            <a:r>
              <a:rPr lang="en-US" sz="1200" dirty="0" err="1"/>
              <a:t>resmi</a:t>
            </a:r>
            <a:r>
              <a:rPr lang="en-US" sz="1200" dirty="0"/>
              <a:t> Python di https://www.python.org/.</a:t>
            </a:r>
          </a:p>
          <a:p>
            <a:r>
              <a:rPr lang="en-US" sz="1200" dirty="0"/>
              <a:t>Di </a:t>
            </a:r>
            <a:r>
              <a:rPr lang="en-US" sz="1200" dirty="0" err="1"/>
              <a:t>halaman</a:t>
            </a:r>
            <a:r>
              <a:rPr lang="en-US" sz="1200" dirty="0"/>
              <a:t> </a:t>
            </a:r>
            <a:r>
              <a:rPr lang="en-US" sz="1200" dirty="0" err="1"/>
              <a:t>utama</a:t>
            </a:r>
            <a:r>
              <a:rPr lang="en-US" sz="1200" dirty="0"/>
              <a:t>, </a:t>
            </a:r>
            <a:r>
              <a:rPr lang="en-US" sz="1200" dirty="0" err="1"/>
              <a:t>klik</a:t>
            </a:r>
            <a:r>
              <a:rPr lang="en-US" sz="1200" dirty="0"/>
              <a:t> </a:t>
            </a:r>
            <a:r>
              <a:rPr lang="en-US" sz="1200" dirty="0" err="1"/>
              <a:t>tombol</a:t>
            </a:r>
            <a:r>
              <a:rPr lang="en-US" sz="1200" dirty="0"/>
              <a:t> "Downloads" di </a:t>
            </a:r>
            <a:r>
              <a:rPr lang="en-US" sz="1200" dirty="0" err="1"/>
              <a:t>bagian</a:t>
            </a:r>
            <a:r>
              <a:rPr lang="en-US" sz="1200" dirty="0"/>
              <a:t> </a:t>
            </a:r>
            <a:r>
              <a:rPr lang="en-US" sz="1200" dirty="0" err="1"/>
              <a:t>atas</a:t>
            </a:r>
            <a:r>
              <a:rPr lang="en-US" sz="1200" dirty="0"/>
              <a:t> </a:t>
            </a:r>
            <a:r>
              <a:rPr lang="en-US" sz="1200" dirty="0" err="1"/>
              <a:t>halaman</a:t>
            </a:r>
            <a:r>
              <a:rPr lang="en-US" sz="1200" dirty="0"/>
              <a:t>.</a:t>
            </a:r>
          </a:p>
          <a:p>
            <a:r>
              <a:rPr lang="en-US" sz="1200" dirty="0"/>
              <a:t>Anda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daftar </a:t>
            </a:r>
            <a:r>
              <a:rPr lang="en-US" sz="1200" dirty="0" err="1"/>
              <a:t>versi</a:t>
            </a:r>
            <a:r>
              <a:rPr lang="en-US" sz="1200" dirty="0"/>
              <a:t> Python yang </a:t>
            </a:r>
            <a:r>
              <a:rPr lang="en-US" sz="1200" dirty="0" err="1"/>
              <a:t>tersedia</a:t>
            </a:r>
            <a:r>
              <a:rPr lang="en-US" sz="1200" dirty="0"/>
              <a:t>. </a:t>
            </a:r>
            <a:r>
              <a:rPr lang="en-US" sz="1200" dirty="0" err="1"/>
              <a:t>Pilih</a:t>
            </a:r>
            <a:r>
              <a:rPr lang="en-US" sz="1200" dirty="0"/>
              <a:t> </a:t>
            </a:r>
            <a:r>
              <a:rPr lang="en-US" sz="1200" dirty="0" err="1"/>
              <a:t>versi</a:t>
            </a:r>
            <a:r>
              <a:rPr lang="en-US" sz="1200" dirty="0"/>
              <a:t> </a:t>
            </a:r>
            <a:r>
              <a:rPr lang="en-US" sz="1200" dirty="0" err="1"/>
              <a:t>terbaru</a:t>
            </a:r>
            <a:r>
              <a:rPr lang="en-US" sz="1200" dirty="0"/>
              <a:t> yang </a:t>
            </a:r>
            <a:r>
              <a:rPr lang="en-US" sz="1200" dirty="0" err="1"/>
              <a:t>kompatibel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operasi</a:t>
            </a:r>
            <a:r>
              <a:rPr lang="en-US" sz="1200" dirty="0"/>
              <a:t> dan </a:t>
            </a:r>
            <a:r>
              <a:rPr lang="en-US" sz="1200" dirty="0" err="1"/>
              <a:t>arsitektur</a:t>
            </a:r>
            <a:r>
              <a:rPr lang="en-US" sz="1200" dirty="0"/>
              <a:t> </a:t>
            </a:r>
            <a:r>
              <a:rPr lang="en-US" sz="1200" dirty="0" err="1"/>
              <a:t>komputer</a:t>
            </a:r>
            <a:r>
              <a:rPr lang="en-US" sz="1200" dirty="0"/>
              <a:t> Anda. Jika Anda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yakin</a:t>
            </a:r>
            <a:r>
              <a:rPr lang="en-US" sz="1200" dirty="0"/>
              <a:t>, Anda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memeriksa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operasi</a:t>
            </a:r>
            <a:r>
              <a:rPr lang="en-US" sz="1200" dirty="0"/>
              <a:t> Anda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klik</a:t>
            </a:r>
            <a:r>
              <a:rPr lang="en-US" sz="1200" dirty="0"/>
              <a:t> </a:t>
            </a:r>
            <a:r>
              <a:rPr lang="en-US" sz="1200" dirty="0" err="1"/>
              <a:t>kanan</a:t>
            </a:r>
            <a:r>
              <a:rPr lang="en-US" sz="1200" dirty="0"/>
              <a:t> pada "My Computer" (Windows) </a:t>
            </a:r>
            <a:r>
              <a:rPr lang="en-US" sz="1200" dirty="0" err="1"/>
              <a:t>atau</a:t>
            </a:r>
            <a:r>
              <a:rPr lang="en-US" sz="1200" dirty="0"/>
              <a:t> "About This Mac" (Mac)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memilih</a:t>
            </a:r>
            <a:r>
              <a:rPr lang="en-US" sz="1200" dirty="0"/>
              <a:t> </a:t>
            </a:r>
            <a:r>
              <a:rPr lang="en-US" sz="1200" dirty="0" err="1"/>
              <a:t>versi</a:t>
            </a:r>
            <a:r>
              <a:rPr lang="en-US" sz="1200" dirty="0"/>
              <a:t> yang </a:t>
            </a:r>
            <a:r>
              <a:rPr lang="en-US" sz="1200" dirty="0" err="1"/>
              <a:t>sesuai</a:t>
            </a:r>
            <a:r>
              <a:rPr lang="en-US" sz="1200" dirty="0"/>
              <a:t>, </a:t>
            </a:r>
            <a:r>
              <a:rPr lang="en-US" sz="1200" dirty="0" err="1"/>
              <a:t>gulir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/>
              <a:t> </a:t>
            </a:r>
            <a:r>
              <a:rPr lang="en-US" sz="1200" dirty="0" err="1"/>
              <a:t>halaman</a:t>
            </a:r>
            <a:r>
              <a:rPr lang="en-US" sz="1200" dirty="0"/>
              <a:t> dan </a:t>
            </a:r>
            <a:r>
              <a:rPr lang="en-US" sz="1200" dirty="0" err="1"/>
              <a:t>pilih</a:t>
            </a:r>
            <a:r>
              <a:rPr lang="en-US" sz="1200" dirty="0"/>
              <a:t> </a:t>
            </a:r>
            <a:r>
              <a:rPr lang="en-US" sz="1200" dirty="0" err="1"/>
              <a:t>paket</a:t>
            </a:r>
            <a:r>
              <a:rPr lang="en-US" sz="1200" dirty="0"/>
              <a:t> </a:t>
            </a:r>
            <a:r>
              <a:rPr lang="en-US" sz="1200" dirty="0" err="1"/>
              <a:t>instalasi</a:t>
            </a:r>
            <a:r>
              <a:rPr lang="en-US" sz="1200" dirty="0"/>
              <a:t> yang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operasi</a:t>
            </a:r>
            <a:r>
              <a:rPr lang="en-US" sz="1200" dirty="0"/>
              <a:t> Anda. Jika Anda </a:t>
            </a:r>
            <a:r>
              <a:rPr lang="en-US" sz="1200" dirty="0" err="1"/>
              <a:t>menggunakan</a:t>
            </a:r>
            <a:r>
              <a:rPr lang="en-US" sz="1200" dirty="0"/>
              <a:t> Windows, Anda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memilih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err="1"/>
              <a:t>versi</a:t>
            </a:r>
            <a:r>
              <a:rPr lang="en-US" sz="1200" dirty="0"/>
              <a:t> 32-bit </a:t>
            </a:r>
            <a:r>
              <a:rPr lang="en-US" sz="1200" dirty="0" err="1"/>
              <a:t>atau</a:t>
            </a:r>
            <a:r>
              <a:rPr lang="en-US" sz="1200" dirty="0"/>
              <a:t> 64-bit </a:t>
            </a:r>
            <a:r>
              <a:rPr lang="en-US" sz="1200" dirty="0" err="1"/>
              <a:t>tergantung</a:t>
            </a:r>
            <a:r>
              <a:rPr lang="en-US" sz="1200" dirty="0"/>
              <a:t> pada </a:t>
            </a:r>
            <a:r>
              <a:rPr lang="en-US" sz="1200" dirty="0" err="1"/>
              <a:t>arsitektur</a:t>
            </a:r>
            <a:r>
              <a:rPr lang="en-US" sz="1200" dirty="0"/>
              <a:t> </a:t>
            </a:r>
            <a:r>
              <a:rPr lang="en-US" sz="1200" dirty="0" err="1"/>
              <a:t>komputer</a:t>
            </a:r>
            <a:r>
              <a:rPr lang="en-US" sz="1200" dirty="0"/>
              <a:t> Anda. Jika Anda </a:t>
            </a:r>
            <a:r>
              <a:rPr lang="en-US" sz="1200" dirty="0" err="1"/>
              <a:t>menggunakan</a:t>
            </a:r>
            <a:r>
              <a:rPr lang="en-US" sz="1200" dirty="0"/>
              <a:t> Mac, </a:t>
            </a:r>
            <a:r>
              <a:rPr lang="en-US" sz="1200" dirty="0" err="1"/>
              <a:t>pilih</a:t>
            </a:r>
            <a:r>
              <a:rPr lang="en-US" sz="1200" dirty="0"/>
              <a:t> </a:t>
            </a:r>
            <a:r>
              <a:rPr lang="en-US" sz="1200" dirty="0" err="1"/>
              <a:t>paket</a:t>
            </a:r>
            <a:r>
              <a:rPr lang="en-US" sz="1200" dirty="0"/>
              <a:t> macOS yang </a:t>
            </a:r>
            <a:r>
              <a:rPr lang="en-US" sz="1200" dirty="0" err="1"/>
              <a:t>tersedia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mengklik</a:t>
            </a:r>
            <a:r>
              <a:rPr lang="en-US" sz="1200" dirty="0"/>
              <a:t> </a:t>
            </a:r>
            <a:r>
              <a:rPr lang="en-US" sz="1200" dirty="0" err="1"/>
              <a:t>paket</a:t>
            </a:r>
            <a:r>
              <a:rPr lang="en-US" sz="1200" dirty="0"/>
              <a:t> </a:t>
            </a:r>
            <a:r>
              <a:rPr lang="en-US" sz="1200" dirty="0" err="1"/>
              <a:t>instalasi</a:t>
            </a:r>
            <a:r>
              <a:rPr lang="en-US" sz="1200" dirty="0"/>
              <a:t> yang </a:t>
            </a:r>
            <a:r>
              <a:rPr lang="en-US" sz="1200" dirty="0" err="1"/>
              <a:t>sesuai</a:t>
            </a:r>
            <a:r>
              <a:rPr lang="en-US" sz="1200" dirty="0"/>
              <a:t>, Anda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diarahkan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halaman</a:t>
            </a:r>
            <a:r>
              <a:rPr lang="en-US" sz="1200" dirty="0"/>
              <a:t> </a:t>
            </a:r>
            <a:r>
              <a:rPr lang="en-US" sz="1200" dirty="0" err="1"/>
              <a:t>unduhan</a:t>
            </a:r>
            <a:r>
              <a:rPr lang="en-US" sz="1200" dirty="0"/>
              <a:t>. </a:t>
            </a:r>
            <a:r>
              <a:rPr lang="en-US" sz="1200" dirty="0" err="1"/>
              <a:t>Klik</a:t>
            </a:r>
            <a:r>
              <a:rPr lang="en-US" sz="1200" dirty="0"/>
              <a:t> link </a:t>
            </a:r>
            <a:r>
              <a:rPr lang="en-US" sz="1200" dirty="0" err="1"/>
              <a:t>unduh</a:t>
            </a:r>
            <a:r>
              <a:rPr lang="en-US" sz="1200" dirty="0"/>
              <a:t> yang </a:t>
            </a:r>
            <a:r>
              <a:rPr lang="en-US" sz="1200" dirty="0" err="1"/>
              <a:t>tersedia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memulai</a:t>
            </a:r>
            <a:r>
              <a:rPr lang="en-US" sz="1200" dirty="0"/>
              <a:t> proses </a:t>
            </a:r>
            <a:r>
              <a:rPr lang="en-US" sz="1200" dirty="0" err="1"/>
              <a:t>pengunduhan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pengunduhan</a:t>
            </a:r>
            <a:r>
              <a:rPr lang="en-US" sz="1200" dirty="0"/>
              <a:t> </a:t>
            </a:r>
            <a:r>
              <a:rPr lang="en-US" sz="1200" dirty="0" err="1"/>
              <a:t>selesai</a:t>
            </a:r>
            <a:r>
              <a:rPr lang="en-US" sz="1200" dirty="0"/>
              <a:t>, </a:t>
            </a:r>
            <a:r>
              <a:rPr lang="en-US" sz="1200" dirty="0" err="1"/>
              <a:t>buka</a:t>
            </a:r>
            <a:r>
              <a:rPr lang="en-US" sz="1200" dirty="0"/>
              <a:t> file installer Python yang </a:t>
            </a:r>
            <a:r>
              <a:rPr lang="en-US" sz="1200" dirty="0" err="1"/>
              <a:t>baru</a:t>
            </a:r>
            <a:r>
              <a:rPr lang="en-US" sz="1200" dirty="0"/>
              <a:t> </a:t>
            </a:r>
            <a:r>
              <a:rPr lang="en-US" sz="1200" dirty="0" err="1"/>
              <a:t>saja</a:t>
            </a:r>
            <a:r>
              <a:rPr lang="en-US" sz="1200" dirty="0"/>
              <a:t> Anda </a:t>
            </a:r>
            <a:r>
              <a:rPr lang="en-US" sz="1200" dirty="0" err="1"/>
              <a:t>unduh</a:t>
            </a:r>
            <a:r>
              <a:rPr lang="en-US" sz="1200" dirty="0"/>
              <a:t>.</a:t>
            </a:r>
          </a:p>
          <a:p>
            <a:r>
              <a:rPr lang="en-US" sz="1200" dirty="0"/>
              <a:t>Di </a:t>
            </a:r>
            <a:r>
              <a:rPr lang="en-US" sz="1200" dirty="0" err="1"/>
              <a:t>jendela</a:t>
            </a:r>
            <a:r>
              <a:rPr lang="en-US" sz="1200" dirty="0"/>
              <a:t> installer Python, </a:t>
            </a:r>
            <a:r>
              <a:rPr lang="en-US" sz="1200" dirty="0" err="1"/>
              <a:t>pastikan</a:t>
            </a:r>
            <a:r>
              <a:rPr lang="en-US" sz="1200" dirty="0"/>
              <a:t> Anda </a:t>
            </a:r>
            <a:r>
              <a:rPr lang="en-US" sz="1200" dirty="0" err="1"/>
              <a:t>mencentang</a:t>
            </a:r>
            <a:r>
              <a:rPr lang="en-US" sz="1200" dirty="0"/>
              <a:t> </a:t>
            </a:r>
            <a:r>
              <a:rPr lang="en-US" sz="1200" dirty="0" err="1"/>
              <a:t>kotak</a:t>
            </a:r>
            <a:r>
              <a:rPr lang="en-US" sz="1200" dirty="0"/>
              <a:t> yang </a:t>
            </a:r>
            <a:r>
              <a:rPr lang="en-US" sz="1200" dirty="0" err="1"/>
              <a:t>mengatakan</a:t>
            </a:r>
            <a:r>
              <a:rPr lang="en-US" sz="1200" dirty="0"/>
              <a:t> "Add Python to PATH".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penting</a:t>
            </a:r>
            <a:r>
              <a:rPr lang="en-US" sz="1200" dirty="0"/>
              <a:t> agar Anda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menjalankan</a:t>
            </a:r>
            <a:r>
              <a:rPr lang="en-US" sz="1200" dirty="0"/>
              <a:t> Python </a:t>
            </a:r>
            <a:r>
              <a:rPr lang="en-US" sz="1200" dirty="0" err="1"/>
              <a:t>dari</a:t>
            </a:r>
            <a:r>
              <a:rPr lang="en-US" sz="1200" dirty="0"/>
              <a:t> command line </a:t>
            </a:r>
            <a:r>
              <a:rPr lang="en-US" sz="1200" dirty="0" err="1"/>
              <a:t>atau</a:t>
            </a:r>
            <a:r>
              <a:rPr lang="en-US" sz="1200" dirty="0"/>
              <a:t> terminal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mudah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Klik</a:t>
            </a:r>
            <a:r>
              <a:rPr lang="en-US" sz="1200" dirty="0"/>
              <a:t> </a:t>
            </a:r>
            <a:r>
              <a:rPr lang="en-US" sz="1200" dirty="0" err="1"/>
              <a:t>tombol</a:t>
            </a:r>
            <a:r>
              <a:rPr lang="en-US" sz="1200" dirty="0"/>
              <a:t> "Install Now" </a:t>
            </a:r>
            <a:r>
              <a:rPr lang="en-US" sz="1200" dirty="0" err="1"/>
              <a:t>atau</a:t>
            </a:r>
            <a:r>
              <a:rPr lang="en-US" sz="1200" dirty="0"/>
              <a:t> "Next"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memulai</a:t>
            </a:r>
            <a:r>
              <a:rPr lang="en-US" sz="1200" dirty="0"/>
              <a:t> proses </a:t>
            </a:r>
            <a:r>
              <a:rPr lang="en-US" sz="1200" dirty="0" err="1"/>
              <a:t>instalasi</a:t>
            </a:r>
            <a:r>
              <a:rPr lang="en-US" sz="1200" dirty="0"/>
              <a:t>.</a:t>
            </a:r>
          </a:p>
          <a:p>
            <a:r>
              <a:rPr lang="en-US" sz="1200" dirty="0"/>
              <a:t>Anda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kemajuan</a:t>
            </a:r>
            <a:r>
              <a:rPr lang="en-US" sz="1200" dirty="0"/>
              <a:t> </a:t>
            </a:r>
            <a:r>
              <a:rPr lang="en-US" sz="1200" dirty="0" err="1"/>
              <a:t>instalasi</a:t>
            </a:r>
            <a:r>
              <a:rPr lang="en-US" sz="1200" dirty="0"/>
              <a:t> Python. </a:t>
            </a:r>
            <a:r>
              <a:rPr lang="en-US" sz="1200" dirty="0" err="1"/>
              <a:t>Tunggu</a:t>
            </a:r>
            <a:r>
              <a:rPr lang="en-US" sz="1200" dirty="0"/>
              <a:t> </a:t>
            </a:r>
            <a:r>
              <a:rPr lang="en-US" sz="1200" dirty="0" err="1"/>
              <a:t>hingga</a:t>
            </a:r>
            <a:r>
              <a:rPr lang="en-US" sz="1200" dirty="0"/>
              <a:t> proses </a:t>
            </a:r>
            <a:r>
              <a:rPr lang="en-US" sz="1200" dirty="0" err="1"/>
              <a:t>instalasi</a:t>
            </a:r>
            <a:r>
              <a:rPr lang="en-US" sz="1200" dirty="0"/>
              <a:t> </a:t>
            </a:r>
            <a:r>
              <a:rPr lang="en-US" sz="1200" dirty="0" err="1"/>
              <a:t>selesai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instalasi</a:t>
            </a:r>
            <a:r>
              <a:rPr lang="en-US" sz="1200" dirty="0"/>
              <a:t> </a:t>
            </a:r>
            <a:r>
              <a:rPr lang="en-US" sz="1200" dirty="0" err="1"/>
              <a:t>selesai</a:t>
            </a:r>
            <a:r>
              <a:rPr lang="en-US" sz="1200" dirty="0"/>
              <a:t>, Anda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pesan</a:t>
            </a:r>
            <a:r>
              <a:rPr lang="en-US" sz="1200" dirty="0"/>
              <a:t> </a:t>
            </a:r>
            <a:r>
              <a:rPr lang="en-US" sz="1200" dirty="0" err="1"/>
              <a:t>konfirmasi</a:t>
            </a:r>
            <a:r>
              <a:rPr lang="en-US" sz="1200" dirty="0"/>
              <a:t>. </a:t>
            </a:r>
            <a:r>
              <a:rPr lang="en-US" sz="1200" dirty="0" err="1"/>
              <a:t>Pastikan</a:t>
            </a:r>
            <a:r>
              <a:rPr lang="en-US" sz="1200" dirty="0"/>
              <a:t> </a:t>
            </a:r>
            <a:r>
              <a:rPr lang="en-US" sz="1200" dirty="0" err="1"/>
              <a:t>kotak</a:t>
            </a:r>
            <a:r>
              <a:rPr lang="en-US" sz="1200" dirty="0"/>
              <a:t> yang </a:t>
            </a:r>
            <a:r>
              <a:rPr lang="en-US" sz="1200" dirty="0" err="1"/>
              <a:t>mengatakan</a:t>
            </a:r>
            <a:r>
              <a:rPr lang="en-US" sz="1200" dirty="0"/>
              <a:t> "Disable path length limit" </a:t>
            </a:r>
            <a:r>
              <a:rPr lang="en-US" sz="1200" dirty="0" err="1"/>
              <a:t>dicentang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ditawarkan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Sekarang</a:t>
            </a:r>
            <a:r>
              <a:rPr lang="en-US" sz="1200" dirty="0"/>
              <a:t>,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memverifikasi</a:t>
            </a:r>
            <a:r>
              <a:rPr lang="en-US" sz="1200" dirty="0"/>
              <a:t> </a:t>
            </a:r>
            <a:r>
              <a:rPr lang="en-US" sz="1200" dirty="0" err="1"/>
              <a:t>instalasi</a:t>
            </a:r>
            <a:r>
              <a:rPr lang="en-US" sz="1200" dirty="0"/>
              <a:t> Python, </a:t>
            </a:r>
            <a:r>
              <a:rPr lang="en-US" sz="1200" dirty="0" err="1"/>
              <a:t>buka</a:t>
            </a:r>
            <a:r>
              <a:rPr lang="en-US" sz="1200" dirty="0"/>
              <a:t> terminal (Command Prompt di Windows </a:t>
            </a:r>
            <a:r>
              <a:rPr lang="en-US" sz="1200" dirty="0" err="1"/>
              <a:t>atau</a:t>
            </a:r>
            <a:r>
              <a:rPr lang="en-US" sz="1200" dirty="0"/>
              <a:t> Terminal di Mac).</a:t>
            </a:r>
          </a:p>
          <a:p>
            <a:r>
              <a:rPr lang="en-US" sz="1200" dirty="0" err="1"/>
              <a:t>Ketik</a:t>
            </a:r>
            <a:r>
              <a:rPr lang="en-US" sz="1200" dirty="0"/>
              <a:t> </a:t>
            </a:r>
            <a:r>
              <a:rPr lang="en-US" sz="1200" dirty="0" err="1"/>
              <a:t>perintah</a:t>
            </a:r>
            <a:r>
              <a:rPr lang="en-US" sz="1200" dirty="0"/>
              <a:t> </a:t>
            </a:r>
            <a:r>
              <a:rPr lang="en-US" sz="1200" dirty="0" err="1"/>
              <a:t>berikut</a:t>
            </a:r>
            <a:r>
              <a:rPr lang="en-US" sz="1200" dirty="0"/>
              <a:t> dan </a:t>
            </a:r>
            <a:r>
              <a:rPr lang="en-US" sz="1200" dirty="0" err="1"/>
              <a:t>tekan</a:t>
            </a:r>
            <a:r>
              <a:rPr lang="en-US" sz="1200" dirty="0"/>
              <a:t> Enter: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</a:rPr>
              <a:t>	python –version									 </a:t>
            </a:r>
            <a:r>
              <a:rPr lang="en-US" sz="1200" dirty="0">
                <a:solidFill>
                  <a:schemeClr val="tx1"/>
                </a:solidFill>
                <a:highlight>
                  <a:srgbClr val="000000"/>
                </a:highlight>
              </a:rPr>
              <a:t>.</a:t>
            </a:r>
            <a:endParaRPr lang="en-US" sz="1200" dirty="0">
              <a:solidFill>
                <a:schemeClr val="tx1"/>
              </a:solidFill>
              <a:highlight>
                <a:srgbClr val="C0C0C0"/>
              </a:highlight>
            </a:endParaRPr>
          </a:p>
          <a:p>
            <a:r>
              <a:rPr lang="en-US" sz="1200" dirty="0"/>
              <a:t>Anda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versi</a:t>
            </a:r>
            <a:r>
              <a:rPr lang="en-US" sz="1200" dirty="0"/>
              <a:t> Python yang </a:t>
            </a:r>
            <a:r>
              <a:rPr lang="en-US" sz="1200" dirty="0" err="1"/>
              <a:t>baru</a:t>
            </a:r>
            <a:r>
              <a:rPr lang="en-US" sz="1200" dirty="0"/>
              <a:t> </a:t>
            </a:r>
            <a:r>
              <a:rPr lang="en-US" sz="1200" dirty="0" err="1"/>
              <a:t>saja</a:t>
            </a:r>
            <a:r>
              <a:rPr lang="en-US" sz="1200" dirty="0"/>
              <a:t> Anda </a:t>
            </a:r>
            <a:r>
              <a:rPr lang="en-US" sz="1200" dirty="0" err="1"/>
              <a:t>instal</a:t>
            </a:r>
            <a:r>
              <a:rPr lang="en-US" sz="1200" dirty="0"/>
              <a:t>. Jika </a:t>
            </a:r>
            <a:r>
              <a:rPr lang="en-US" sz="1200" dirty="0" err="1"/>
              <a:t>versi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ditampilkan</a:t>
            </a:r>
            <a:r>
              <a:rPr lang="en-US" sz="1200" dirty="0"/>
              <a:t>, </a:t>
            </a:r>
            <a:r>
              <a:rPr lang="en-US" sz="1200" dirty="0" err="1"/>
              <a:t>itu</a:t>
            </a:r>
            <a:r>
              <a:rPr lang="en-US" sz="1200" dirty="0"/>
              <a:t> </a:t>
            </a:r>
            <a:r>
              <a:rPr lang="en-US" sz="1200" dirty="0" err="1"/>
              <a:t>berarti</a:t>
            </a:r>
            <a:r>
              <a:rPr lang="en-US" sz="1200" dirty="0"/>
              <a:t> </a:t>
            </a:r>
            <a:r>
              <a:rPr lang="en-US" sz="1200" dirty="0" err="1"/>
              <a:t>instalasi</a:t>
            </a:r>
            <a:r>
              <a:rPr lang="en-US" sz="1200" dirty="0"/>
              <a:t> Python </a:t>
            </a:r>
            <a:r>
              <a:rPr lang="en-US" sz="1200" dirty="0" err="1"/>
              <a:t>berhasil</a:t>
            </a:r>
            <a:r>
              <a:rPr lang="en-US" sz="12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4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10515600" cy="833663"/>
          </a:xfrm>
        </p:spPr>
        <p:txBody>
          <a:bodyPr/>
          <a:lstStyle/>
          <a:p>
            <a:r>
              <a:rPr lang="en-US" dirty="0" err="1"/>
              <a:t>Menginstal</a:t>
            </a:r>
            <a:r>
              <a:rPr lang="en-US" dirty="0"/>
              <a:t>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E0B6-39CA-FF81-BDDB-B2FCBFDF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200" dirty="0" err="1"/>
              <a:t>Kunjungi</a:t>
            </a:r>
            <a:r>
              <a:rPr lang="en-US" sz="1200" dirty="0"/>
              <a:t> situs web </a:t>
            </a:r>
            <a:r>
              <a:rPr lang="en-US" sz="1200" dirty="0" err="1"/>
              <a:t>resmi</a:t>
            </a:r>
            <a:r>
              <a:rPr lang="en-US" sz="1200" dirty="0"/>
              <a:t> Anaconda di https://www.anaconda.com/products/individual.</a:t>
            </a:r>
          </a:p>
          <a:p>
            <a:r>
              <a:rPr lang="en-US" sz="1200" dirty="0"/>
              <a:t>Di </a:t>
            </a:r>
            <a:r>
              <a:rPr lang="en-US" sz="1200" dirty="0" err="1"/>
              <a:t>halaman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, Anda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dua </a:t>
            </a:r>
            <a:r>
              <a:rPr lang="en-US" sz="1200" dirty="0" err="1"/>
              <a:t>versi</a:t>
            </a:r>
            <a:r>
              <a:rPr lang="en-US" sz="1200" dirty="0"/>
              <a:t> Anaconda yang </a:t>
            </a:r>
            <a:r>
              <a:rPr lang="en-US" sz="1200" dirty="0" err="1"/>
              <a:t>tersedia</a:t>
            </a:r>
            <a:r>
              <a:rPr lang="en-US" sz="1200" dirty="0"/>
              <a:t>: Anaconda Individual Edition (</a:t>
            </a:r>
            <a:r>
              <a:rPr lang="en-US" sz="1200" dirty="0" err="1"/>
              <a:t>versi</a:t>
            </a:r>
            <a:r>
              <a:rPr lang="en-US" sz="1200" dirty="0"/>
              <a:t> </a:t>
            </a:r>
            <a:r>
              <a:rPr lang="en-US" sz="1200" dirty="0" err="1"/>
              <a:t>lengkap</a:t>
            </a:r>
            <a:r>
              <a:rPr lang="en-US" sz="1200" dirty="0"/>
              <a:t>) dan Anaconda </a:t>
            </a:r>
            <a:r>
              <a:rPr lang="en-US" sz="1200" dirty="0" err="1"/>
              <a:t>Miniconda</a:t>
            </a:r>
            <a:r>
              <a:rPr lang="en-US" sz="1200" dirty="0"/>
              <a:t> (</a:t>
            </a:r>
            <a:r>
              <a:rPr lang="en-US" sz="1200" dirty="0" err="1"/>
              <a:t>versi</a:t>
            </a:r>
            <a:r>
              <a:rPr lang="en-US" sz="1200" dirty="0"/>
              <a:t> </a:t>
            </a:r>
            <a:r>
              <a:rPr lang="en-US" sz="1200" dirty="0" err="1"/>
              <a:t>minimalis</a:t>
            </a:r>
            <a:r>
              <a:rPr lang="en-US" sz="1200" dirty="0"/>
              <a:t>). </a:t>
            </a:r>
            <a:r>
              <a:rPr lang="en-US" sz="1200" dirty="0" err="1"/>
              <a:t>Pilih</a:t>
            </a:r>
            <a:r>
              <a:rPr lang="en-US" sz="1200" dirty="0"/>
              <a:t> Anaconda Individual Edition </a:t>
            </a:r>
            <a:r>
              <a:rPr lang="en-US" sz="1200" dirty="0" err="1"/>
              <a:t>jika</a:t>
            </a:r>
            <a:r>
              <a:rPr lang="en-US" sz="1200" dirty="0"/>
              <a:t> Anda </a:t>
            </a:r>
            <a:r>
              <a:rPr lang="en-US" sz="1200" dirty="0" err="1"/>
              <a:t>ingin</a:t>
            </a:r>
            <a:r>
              <a:rPr lang="en-US" sz="1200" dirty="0"/>
              <a:t> </a:t>
            </a:r>
            <a:r>
              <a:rPr lang="en-US" sz="1200" dirty="0" err="1"/>
              <a:t>menginstal</a:t>
            </a:r>
            <a:r>
              <a:rPr lang="en-US" sz="1200" dirty="0"/>
              <a:t> </a:t>
            </a:r>
            <a:r>
              <a:rPr lang="en-US" sz="1200" dirty="0" err="1"/>
              <a:t>paket</a:t>
            </a:r>
            <a:r>
              <a:rPr lang="en-US" sz="1200" dirty="0"/>
              <a:t> </a:t>
            </a:r>
            <a:r>
              <a:rPr lang="en-US" sz="1200" dirty="0" err="1"/>
              <a:t>lengkap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library </a:t>
            </a:r>
            <a:r>
              <a:rPr lang="en-US" sz="1200" dirty="0" err="1"/>
              <a:t>tambahan</a:t>
            </a:r>
            <a:r>
              <a:rPr lang="en-US" sz="1200" dirty="0"/>
              <a:t>. Jika Anda </a:t>
            </a:r>
            <a:r>
              <a:rPr lang="en-US" sz="1200" dirty="0" err="1"/>
              <a:t>ingin</a:t>
            </a:r>
            <a:r>
              <a:rPr lang="en-US" sz="1200" dirty="0"/>
              <a:t> </a:t>
            </a:r>
            <a:r>
              <a:rPr lang="en-US" sz="1200" dirty="0" err="1"/>
              <a:t>instalasi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ringan</a:t>
            </a:r>
            <a:r>
              <a:rPr lang="en-US" sz="1200" dirty="0"/>
              <a:t>, Anda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memilih</a:t>
            </a:r>
            <a:r>
              <a:rPr lang="en-US" sz="1200" dirty="0"/>
              <a:t> Anaconda </a:t>
            </a:r>
            <a:r>
              <a:rPr lang="en-US" sz="1200" dirty="0" err="1"/>
              <a:t>Miniconda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Klik</a:t>
            </a:r>
            <a:r>
              <a:rPr lang="en-US" sz="1200" dirty="0"/>
              <a:t> </a:t>
            </a:r>
            <a:r>
              <a:rPr lang="en-US" sz="1200" dirty="0" err="1"/>
              <a:t>tombol</a:t>
            </a:r>
            <a:r>
              <a:rPr lang="en-US" sz="1200" dirty="0"/>
              <a:t> "Download" di </a:t>
            </a:r>
            <a:r>
              <a:rPr lang="en-US" sz="1200" dirty="0" err="1"/>
              <a:t>bawah</a:t>
            </a:r>
            <a:r>
              <a:rPr lang="en-US" sz="1200" dirty="0"/>
              <a:t> </a:t>
            </a:r>
            <a:r>
              <a:rPr lang="en-US" sz="1200" dirty="0" err="1"/>
              <a:t>versi</a:t>
            </a:r>
            <a:r>
              <a:rPr lang="en-US" sz="1200" dirty="0"/>
              <a:t> yang Anda </a:t>
            </a:r>
            <a:r>
              <a:rPr lang="en-US" sz="1200" dirty="0" err="1"/>
              <a:t>pilih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operasi</a:t>
            </a:r>
            <a:r>
              <a:rPr lang="en-US" sz="1200" dirty="0"/>
              <a:t> Anda (Windows, macOS, </a:t>
            </a:r>
            <a:r>
              <a:rPr lang="en-US" sz="1200" dirty="0" err="1"/>
              <a:t>atau</a:t>
            </a:r>
            <a:r>
              <a:rPr lang="en-US" sz="1200" dirty="0"/>
              <a:t> Linux).</a:t>
            </a:r>
          </a:p>
          <a:p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pengunduhan</a:t>
            </a:r>
            <a:r>
              <a:rPr lang="en-US" sz="1200" dirty="0"/>
              <a:t> </a:t>
            </a:r>
            <a:r>
              <a:rPr lang="en-US" sz="1200" dirty="0" err="1"/>
              <a:t>selesai</a:t>
            </a:r>
            <a:r>
              <a:rPr lang="en-US" sz="1200" dirty="0"/>
              <a:t>, </a:t>
            </a:r>
            <a:r>
              <a:rPr lang="en-US" sz="1200" dirty="0" err="1"/>
              <a:t>buka</a:t>
            </a:r>
            <a:r>
              <a:rPr lang="en-US" sz="1200" dirty="0"/>
              <a:t> file installer Anaconda yang </a:t>
            </a:r>
            <a:r>
              <a:rPr lang="en-US" sz="1200" dirty="0" err="1"/>
              <a:t>baru</a:t>
            </a:r>
            <a:r>
              <a:rPr lang="en-US" sz="1200" dirty="0"/>
              <a:t> </a:t>
            </a:r>
            <a:r>
              <a:rPr lang="en-US" sz="1200" dirty="0" err="1"/>
              <a:t>saja</a:t>
            </a:r>
            <a:r>
              <a:rPr lang="en-US" sz="1200" dirty="0"/>
              <a:t> Anda </a:t>
            </a:r>
            <a:r>
              <a:rPr lang="en-US" sz="1200" dirty="0" err="1"/>
              <a:t>unduh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Ikuti</a:t>
            </a:r>
            <a:r>
              <a:rPr lang="en-US" sz="1200" dirty="0"/>
              <a:t> </a:t>
            </a:r>
            <a:r>
              <a:rPr lang="en-US" sz="1200" dirty="0" err="1"/>
              <a:t>petunjuk</a:t>
            </a:r>
            <a:r>
              <a:rPr lang="en-US" sz="1200" dirty="0"/>
              <a:t> </a:t>
            </a:r>
            <a:r>
              <a:rPr lang="en-US" sz="1200" dirty="0" err="1"/>
              <a:t>instalasi</a:t>
            </a:r>
            <a:r>
              <a:rPr lang="en-US" sz="1200" dirty="0"/>
              <a:t> pada </a:t>
            </a:r>
            <a:r>
              <a:rPr lang="en-US" sz="1200" dirty="0" err="1"/>
              <a:t>layar</a:t>
            </a:r>
            <a:r>
              <a:rPr lang="en-US" sz="1200" dirty="0"/>
              <a:t>. Pada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langkah</a:t>
            </a:r>
            <a:r>
              <a:rPr lang="en-US" sz="1200" dirty="0"/>
              <a:t>, Anda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ditawarkan</a:t>
            </a:r>
            <a:r>
              <a:rPr lang="en-US" sz="1200" dirty="0"/>
              <a:t> </a:t>
            </a:r>
            <a:r>
              <a:rPr lang="en-US" sz="1200" dirty="0" err="1"/>
              <a:t>opsi</a:t>
            </a:r>
            <a:r>
              <a:rPr lang="en-US" sz="1200" dirty="0"/>
              <a:t> </a:t>
            </a:r>
            <a:r>
              <a:rPr lang="en-US" sz="1200" dirty="0" err="1"/>
              <a:t>konfigurasi</a:t>
            </a:r>
            <a:r>
              <a:rPr lang="en-US" sz="1200" dirty="0"/>
              <a:t>. </a:t>
            </a:r>
            <a:r>
              <a:rPr lang="en-US" sz="1200" dirty="0" err="1"/>
              <a:t>Berikut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poin</a:t>
            </a:r>
            <a:r>
              <a:rPr lang="en-US" sz="1200" dirty="0"/>
              <a:t> </a:t>
            </a:r>
            <a:r>
              <a:rPr lang="en-US" sz="1200" dirty="0" err="1"/>
              <a:t>penting</a:t>
            </a:r>
            <a:r>
              <a:rPr lang="en-US" sz="1200" dirty="0"/>
              <a:t> yang </a:t>
            </a:r>
            <a:r>
              <a:rPr lang="en-US" sz="1200" dirty="0" err="1"/>
              <a:t>perlu</a:t>
            </a:r>
            <a:r>
              <a:rPr lang="en-US" sz="1200" dirty="0"/>
              <a:t> </a:t>
            </a:r>
            <a:r>
              <a:rPr lang="en-US" sz="1200" dirty="0" err="1"/>
              <a:t>diperhatikan</a:t>
            </a:r>
            <a:r>
              <a:rPr lang="en-US" sz="1200" dirty="0"/>
              <a:t>:</a:t>
            </a:r>
          </a:p>
          <a:p>
            <a:r>
              <a:rPr lang="en-US" sz="1200" dirty="0" err="1"/>
              <a:t>Pilih</a:t>
            </a:r>
            <a:r>
              <a:rPr lang="en-US" sz="1200" dirty="0"/>
              <a:t> </a:t>
            </a:r>
            <a:r>
              <a:rPr lang="en-US" sz="1200" dirty="0" err="1"/>
              <a:t>lokasi</a:t>
            </a:r>
            <a:r>
              <a:rPr lang="en-US" sz="1200" dirty="0"/>
              <a:t> </a:t>
            </a:r>
            <a:r>
              <a:rPr lang="en-US" sz="1200" dirty="0" err="1"/>
              <a:t>instalasi</a:t>
            </a:r>
            <a:r>
              <a:rPr lang="en-US" sz="1200" dirty="0"/>
              <a:t> yang </a:t>
            </a:r>
            <a:r>
              <a:rPr lang="en-US" sz="1200" dirty="0" err="1"/>
              <a:t>sesuai</a:t>
            </a:r>
            <a:r>
              <a:rPr lang="en-US" sz="1200" dirty="0"/>
              <a:t>. </a:t>
            </a:r>
            <a:r>
              <a:rPr lang="en-US" sz="1200" dirty="0" err="1"/>
              <a:t>Secara</a:t>
            </a:r>
            <a:r>
              <a:rPr lang="en-US" sz="1200" dirty="0"/>
              <a:t> default,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lokasi</a:t>
            </a:r>
            <a:r>
              <a:rPr lang="en-US" sz="1200" dirty="0"/>
              <a:t> yang </a:t>
            </a:r>
            <a:r>
              <a:rPr lang="en-US" sz="1200" dirty="0" err="1"/>
              <a:t>disarankan</a:t>
            </a:r>
            <a:r>
              <a:rPr lang="en-US" sz="1200" dirty="0"/>
              <a:t>, </a:t>
            </a:r>
            <a:r>
              <a:rPr lang="en-US" sz="1200" dirty="0" err="1"/>
              <a:t>tetapi</a:t>
            </a:r>
            <a:r>
              <a:rPr lang="en-US" sz="1200" dirty="0"/>
              <a:t> Anda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mengubahnya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diinginkan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ditawarkan</a:t>
            </a:r>
            <a:r>
              <a:rPr lang="en-US" sz="1200" dirty="0"/>
              <a:t> </a:t>
            </a:r>
            <a:r>
              <a:rPr lang="en-US" sz="1200" dirty="0" err="1"/>
              <a:t>opsi</a:t>
            </a:r>
            <a:r>
              <a:rPr lang="en-US" sz="1200" dirty="0"/>
              <a:t> "Add Anaconda to my PATH environment variable", </a:t>
            </a:r>
            <a:r>
              <a:rPr lang="en-US" sz="1200" dirty="0" err="1"/>
              <a:t>pilih</a:t>
            </a:r>
            <a:r>
              <a:rPr lang="en-US" sz="1200" dirty="0"/>
              <a:t> </a:t>
            </a:r>
            <a:r>
              <a:rPr lang="en-US" sz="1200" dirty="0" err="1"/>
              <a:t>opsi</a:t>
            </a:r>
            <a:r>
              <a:rPr lang="en-US" sz="1200" dirty="0"/>
              <a:t> "Add Anaconda to the system PATH environment variable" agar Anaconda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diakses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command prompt </a:t>
            </a:r>
            <a:r>
              <a:rPr lang="en-US" sz="1200" dirty="0" err="1"/>
              <a:t>atau</a:t>
            </a:r>
            <a:r>
              <a:rPr lang="en-US" sz="1200" dirty="0"/>
              <a:t> terminal.</a:t>
            </a:r>
          </a:p>
          <a:p>
            <a:r>
              <a:rPr lang="en-US" sz="1200" dirty="0"/>
              <a:t>Jika Anda </a:t>
            </a:r>
            <a:r>
              <a:rPr lang="en-US" sz="1200" dirty="0" err="1"/>
              <a:t>menggunakan</a:t>
            </a:r>
            <a:r>
              <a:rPr lang="en-US" sz="1200" dirty="0"/>
              <a:t> Windows, Anda juga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ditawarkan</a:t>
            </a:r>
            <a:r>
              <a:rPr lang="en-US" sz="1200" dirty="0"/>
              <a:t> </a:t>
            </a:r>
            <a:r>
              <a:rPr lang="en-US" sz="1200" dirty="0" err="1"/>
              <a:t>opsi</a:t>
            </a:r>
            <a:r>
              <a:rPr lang="en-US" sz="1200" dirty="0"/>
              <a:t> "Register Anaconda as the system Python". Jika Anda </a:t>
            </a:r>
            <a:r>
              <a:rPr lang="en-US" sz="1200" dirty="0" err="1"/>
              <a:t>ingin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Anaconda Python </a:t>
            </a:r>
            <a:r>
              <a:rPr lang="en-US" sz="1200" dirty="0" err="1"/>
              <a:t>sebagai</a:t>
            </a:r>
            <a:r>
              <a:rPr lang="en-US" sz="1200" dirty="0"/>
              <a:t> Python default pada </a:t>
            </a:r>
            <a:r>
              <a:rPr lang="en-US" sz="1200" dirty="0" err="1"/>
              <a:t>sistem</a:t>
            </a:r>
            <a:r>
              <a:rPr lang="en-US" sz="1200" dirty="0"/>
              <a:t>, </a:t>
            </a:r>
            <a:r>
              <a:rPr lang="en-US" sz="1200" dirty="0" err="1"/>
              <a:t>pilih</a:t>
            </a:r>
            <a:r>
              <a:rPr lang="en-US" sz="1200" dirty="0"/>
              <a:t> </a:t>
            </a:r>
            <a:r>
              <a:rPr lang="en-US" sz="1200" dirty="0" err="1"/>
              <a:t>opsi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selesai</a:t>
            </a:r>
            <a:r>
              <a:rPr lang="en-US" sz="1200" dirty="0"/>
              <a:t>, Anda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menutup</a:t>
            </a:r>
            <a:r>
              <a:rPr lang="en-US" sz="1200" dirty="0"/>
              <a:t> installer Anaconda.</a:t>
            </a:r>
          </a:p>
          <a:p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memverifikasi</a:t>
            </a:r>
            <a:r>
              <a:rPr lang="en-US" sz="1200" dirty="0"/>
              <a:t> </a:t>
            </a:r>
            <a:r>
              <a:rPr lang="en-US" sz="1200" dirty="0" err="1"/>
              <a:t>instalasi</a:t>
            </a:r>
            <a:r>
              <a:rPr lang="en-US" sz="1200" dirty="0"/>
              <a:t> Anaconda, </a:t>
            </a:r>
            <a:r>
              <a:rPr lang="en-US" sz="1200" dirty="0" err="1"/>
              <a:t>buka</a:t>
            </a:r>
            <a:r>
              <a:rPr lang="en-US" sz="1200" dirty="0"/>
              <a:t> terminal </a:t>
            </a:r>
            <a:r>
              <a:rPr lang="en-US" sz="1200" dirty="0" err="1"/>
              <a:t>atau</a:t>
            </a:r>
            <a:r>
              <a:rPr lang="en-US" sz="1200" dirty="0"/>
              <a:t> command prompt dan </a:t>
            </a:r>
            <a:r>
              <a:rPr lang="en-US" sz="1200" dirty="0" err="1"/>
              <a:t>ketik</a:t>
            </a:r>
            <a:r>
              <a:rPr lang="en-US" sz="1200" dirty="0"/>
              <a:t> </a:t>
            </a:r>
            <a:r>
              <a:rPr lang="en-US" sz="1200" dirty="0" err="1"/>
              <a:t>perintah</a:t>
            </a:r>
            <a:r>
              <a:rPr lang="en-US" sz="1200" dirty="0"/>
              <a:t> </a:t>
            </a:r>
            <a:r>
              <a:rPr lang="en-US" sz="1200" dirty="0" err="1"/>
              <a:t>berikut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</a:rPr>
              <a:t>	</a:t>
            </a:r>
            <a:r>
              <a:rPr lang="en-US" sz="1200" dirty="0" err="1">
                <a:solidFill>
                  <a:schemeClr val="tx1"/>
                </a:solidFill>
                <a:highlight>
                  <a:srgbClr val="C0C0C0"/>
                </a:highlight>
              </a:rPr>
              <a:t>conda</a:t>
            </a: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</a:rPr>
              <a:t> –version </a:t>
            </a:r>
            <a:r>
              <a:rPr lang="en-US" sz="1200" dirty="0">
                <a:highlight>
                  <a:srgbClr val="C0C0C0"/>
                </a:highlight>
              </a:rPr>
              <a:t>									</a:t>
            </a:r>
            <a:r>
              <a:rPr lang="en-US" sz="1200" dirty="0">
                <a:solidFill>
                  <a:schemeClr val="tx1"/>
                </a:solidFill>
                <a:highlight>
                  <a:srgbClr val="000000"/>
                </a:highlight>
              </a:rPr>
              <a:t>.</a:t>
            </a:r>
          </a:p>
          <a:p>
            <a:r>
              <a:rPr lang="en-US" sz="1200" dirty="0"/>
              <a:t>Jika </a:t>
            </a:r>
            <a:r>
              <a:rPr lang="en-US" sz="1200" dirty="0" err="1"/>
              <a:t>versi</a:t>
            </a:r>
            <a:r>
              <a:rPr lang="en-US" sz="1200" dirty="0"/>
              <a:t> </a:t>
            </a:r>
            <a:r>
              <a:rPr lang="en-US" sz="1200" dirty="0" err="1"/>
              <a:t>conda</a:t>
            </a:r>
            <a:r>
              <a:rPr lang="en-US" sz="1200" dirty="0"/>
              <a:t> </a:t>
            </a:r>
            <a:r>
              <a:rPr lang="en-US" sz="1200" dirty="0" err="1"/>
              <a:t>ditampilkan</a:t>
            </a:r>
            <a:r>
              <a:rPr lang="en-US" sz="1200" dirty="0"/>
              <a:t>, </a:t>
            </a:r>
            <a:r>
              <a:rPr lang="en-US" sz="1200" dirty="0" err="1"/>
              <a:t>itu</a:t>
            </a:r>
            <a:r>
              <a:rPr lang="en-US" sz="1200" dirty="0"/>
              <a:t> </a:t>
            </a:r>
            <a:r>
              <a:rPr lang="en-US" sz="1200" dirty="0" err="1"/>
              <a:t>berarti</a:t>
            </a:r>
            <a:r>
              <a:rPr lang="en-US" sz="1200" dirty="0"/>
              <a:t> </a:t>
            </a:r>
            <a:r>
              <a:rPr lang="en-US" sz="1200" dirty="0" err="1"/>
              <a:t>instalasi</a:t>
            </a:r>
            <a:r>
              <a:rPr lang="en-US" sz="1200" dirty="0"/>
              <a:t> Anaconda </a:t>
            </a:r>
            <a:r>
              <a:rPr lang="en-US" sz="1200" dirty="0" err="1"/>
              <a:t>berhasil</a:t>
            </a:r>
            <a:r>
              <a:rPr lang="en-US" sz="12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3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8"/>
            <a:ext cx="10515600" cy="833663"/>
          </a:xfrm>
        </p:spPr>
        <p:txBody>
          <a:bodyPr/>
          <a:lstStyle/>
          <a:p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sz="4000" dirty="0">
                <a:solidFill>
                  <a:schemeClr val="bg1"/>
                </a:solidFill>
              </a:rPr>
              <a:t>Flask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E0B6-39CA-FF81-BDDB-B2FCBFDF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Flask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web (web framework)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Python.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filosofi</a:t>
            </a:r>
            <a:r>
              <a:rPr lang="en-US" dirty="0"/>
              <a:t> "micro" yang </a:t>
            </a:r>
            <a:r>
              <a:rPr lang="en-US" dirty="0" err="1"/>
              <a:t>berarti</a:t>
            </a:r>
            <a:r>
              <a:rPr lang="en-US" dirty="0"/>
              <a:t> Flask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mendikte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kebebasan</a:t>
            </a:r>
            <a:r>
              <a:rPr lang="en-US" dirty="0"/>
              <a:t> dan </a:t>
            </a:r>
            <a:r>
              <a:rPr lang="en-US" dirty="0" err="1"/>
              <a:t>fleksibilitas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Instal</a:t>
            </a:r>
            <a:r>
              <a:rPr lang="en-US" dirty="0"/>
              <a:t> Flask </a:t>
            </a:r>
            <a:r>
              <a:rPr lang="en-US" dirty="0" err="1"/>
              <a:t>menggunakan</a:t>
            </a:r>
            <a:r>
              <a:rPr lang="en-US" dirty="0"/>
              <a:t> pip,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Python. Buka terminal </a:t>
            </a:r>
            <a:r>
              <a:rPr lang="en-US" dirty="0" err="1"/>
              <a:t>atau</a:t>
            </a:r>
            <a:r>
              <a:rPr lang="en-US" dirty="0"/>
              <a:t> command prompt dan </a:t>
            </a:r>
            <a:r>
              <a:rPr lang="en-US" dirty="0" err="1"/>
              <a:t>ketik</a:t>
            </a:r>
            <a:r>
              <a:rPr lang="en-US" dirty="0"/>
              <a:t> ‘</a:t>
            </a:r>
            <a:r>
              <a:rPr lang="en-US" dirty="0">
                <a:highlight>
                  <a:srgbClr val="C0C0C0"/>
                </a:highlight>
              </a:rPr>
              <a:t>pip install flask</a:t>
            </a:r>
            <a:r>
              <a:rPr lang="en-US" dirty="0"/>
              <a:t>’. Pip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mengunduh</a:t>
            </a:r>
            <a:r>
              <a:rPr lang="en-US" dirty="0"/>
              <a:t> dan </a:t>
            </a:r>
            <a:r>
              <a:rPr lang="en-US" dirty="0" err="1"/>
              <a:t>menginstal</a:t>
            </a:r>
            <a:r>
              <a:rPr lang="en-US" dirty="0"/>
              <a:t> Flask dan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dependensinya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Flask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 ‘</a:t>
            </a:r>
            <a:r>
              <a:rPr lang="en-US" dirty="0">
                <a:highlight>
                  <a:srgbClr val="C0C0C0"/>
                </a:highlight>
              </a:rPr>
              <a:t>flask –version</a:t>
            </a:r>
            <a:r>
              <a:rPr lang="en-US" dirty="0"/>
              <a:t>’ </a:t>
            </a:r>
            <a:r>
              <a:rPr lang="en-US" dirty="0" err="1"/>
              <a:t>dalam</a:t>
            </a:r>
            <a:r>
              <a:rPr lang="en-US" dirty="0"/>
              <a:t> terminal </a:t>
            </a:r>
            <a:r>
              <a:rPr lang="en-US" dirty="0" err="1"/>
              <a:t>atau</a:t>
            </a:r>
            <a:r>
              <a:rPr lang="en-US" dirty="0"/>
              <a:t> command prompt. Anda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Flask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Anda </a:t>
            </a:r>
            <a:r>
              <a:rPr lang="en-US" dirty="0" err="1"/>
              <a:t>instal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1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8"/>
            <a:ext cx="10515600" cy="833663"/>
          </a:xfrm>
        </p:spPr>
        <p:txBody>
          <a:bodyPr/>
          <a:lstStyle/>
          <a:p>
            <a:r>
              <a:rPr lang="en-US" dirty="0" err="1"/>
              <a:t>Menginstal</a:t>
            </a:r>
            <a:r>
              <a:rPr lang="en-US" dirty="0"/>
              <a:t> Library </a:t>
            </a:r>
            <a:r>
              <a:rPr lang="en-US" dirty="0" err="1"/>
              <a:t>Tambahan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E0B6-39CA-FF81-BDDB-B2FCBFDF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Beberapa</a:t>
            </a:r>
            <a:r>
              <a:rPr lang="en-US" dirty="0"/>
              <a:t> library </a:t>
            </a:r>
            <a:r>
              <a:rPr lang="en-US" dirty="0" err="1"/>
              <a:t>tambahan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OpenCV dan </a:t>
            </a:r>
            <a:r>
              <a:rPr lang="en-US" dirty="0" err="1"/>
              <a:t>werkzeug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OpenCV - OpenCV </a:t>
            </a:r>
            <a:r>
              <a:rPr lang="en-US" dirty="0" err="1"/>
              <a:t>adalah</a:t>
            </a:r>
            <a:r>
              <a:rPr lang="en-US" dirty="0"/>
              <a:t> library open source yang </a:t>
            </a:r>
            <a:r>
              <a:rPr lang="en-US" dirty="0" err="1"/>
              <a:t>berfokus</a:t>
            </a:r>
            <a:r>
              <a:rPr lang="en-US" dirty="0"/>
              <a:t> pada computer vision dan machine learning.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OpenCV, </a:t>
            </a:r>
            <a:r>
              <a:rPr lang="en-US" dirty="0" err="1"/>
              <a:t>buka</a:t>
            </a:r>
            <a:r>
              <a:rPr lang="en-US" dirty="0"/>
              <a:t> terminal </a:t>
            </a:r>
            <a:r>
              <a:rPr lang="en-US" dirty="0" err="1"/>
              <a:t>atau</a:t>
            </a:r>
            <a:r>
              <a:rPr lang="en-US" dirty="0"/>
              <a:t> command prompt dan </a:t>
            </a:r>
            <a:r>
              <a:rPr lang="en-US" dirty="0" err="1"/>
              <a:t>ketik</a:t>
            </a:r>
            <a:r>
              <a:rPr lang="en-US" dirty="0"/>
              <a:t> pip install </a:t>
            </a:r>
            <a:r>
              <a:rPr lang="en-US" dirty="0" err="1"/>
              <a:t>opencv</a:t>
            </a:r>
            <a:r>
              <a:rPr lang="en-US" dirty="0"/>
              <a:t>-python.</a:t>
            </a:r>
          </a:p>
          <a:p>
            <a:endParaRPr lang="en-US" dirty="0"/>
          </a:p>
          <a:p>
            <a:r>
              <a:rPr lang="en-US" dirty="0" err="1"/>
              <a:t>Werkzeug</a:t>
            </a:r>
            <a:r>
              <a:rPr lang="en-US" dirty="0"/>
              <a:t> - </a:t>
            </a:r>
            <a:r>
              <a:rPr lang="en-US" dirty="0" err="1"/>
              <a:t>Werkzeug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library Python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utilitas</a:t>
            </a:r>
            <a:r>
              <a:rPr lang="en-US" dirty="0"/>
              <a:t> WSGI </a:t>
            </a:r>
            <a:r>
              <a:rPr lang="en-US" dirty="0" err="1"/>
              <a:t>untuk</a:t>
            </a:r>
            <a:r>
              <a:rPr lang="en-US" dirty="0"/>
              <a:t> Python. WSGI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server web dan </a:t>
            </a:r>
            <a:r>
              <a:rPr lang="en-US" dirty="0" err="1"/>
              <a:t>aplikasi</a:t>
            </a:r>
            <a:r>
              <a:rPr lang="en-US" dirty="0"/>
              <a:t> web.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dirty="0" err="1"/>
              <a:t>Werkzeug</a:t>
            </a:r>
            <a:r>
              <a:rPr lang="en-US" dirty="0"/>
              <a:t>, </a:t>
            </a:r>
            <a:r>
              <a:rPr lang="en-US" dirty="0" err="1"/>
              <a:t>buka</a:t>
            </a:r>
            <a:r>
              <a:rPr lang="en-US" dirty="0"/>
              <a:t> terminal </a:t>
            </a:r>
            <a:r>
              <a:rPr lang="en-US" dirty="0" err="1"/>
              <a:t>atau</a:t>
            </a:r>
            <a:r>
              <a:rPr lang="en-US" dirty="0"/>
              <a:t> command prompt dan </a:t>
            </a:r>
            <a:r>
              <a:rPr lang="en-US" dirty="0" err="1"/>
              <a:t>ketik</a:t>
            </a:r>
            <a:r>
              <a:rPr lang="en-US" dirty="0"/>
              <a:t> pip install </a:t>
            </a:r>
            <a:r>
              <a:rPr lang="en-US" dirty="0" err="1"/>
              <a:t>Werkzeug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proses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server Anda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dan </a:t>
            </a:r>
            <a:r>
              <a:rPr lang="en-US" dirty="0" err="1"/>
              <a:t>fitur</a:t>
            </a:r>
            <a:r>
              <a:rPr lang="en-US" dirty="0"/>
              <a:t> yang Anda </a:t>
            </a:r>
            <a:r>
              <a:rPr lang="en-US" dirty="0" err="1"/>
              <a:t>butuhkan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8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3600" dirty="0" err="1"/>
              <a:t>Membangun</a:t>
            </a:r>
            <a:r>
              <a:rPr lang="en-US" sz="3600" dirty="0"/>
              <a:t> Server </a:t>
            </a:r>
            <a:r>
              <a:rPr lang="en-US" sz="3600" dirty="0" err="1"/>
              <a:t>dengan</a:t>
            </a:r>
            <a:r>
              <a:rPr lang="en-US" sz="3600" dirty="0"/>
              <a:t> Flask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9" name="Content Placeholder 2" descr="List Content Placeholder">
            <a:extLst>
              <a:ext uri="{FF2B5EF4-FFF2-40B4-BE49-F238E27FC236}">
                <a16:creationId xmlns:a16="http://schemas.microsoft.com/office/drawing/2014/main" id="{2C089493-9AAA-F8F6-42FC-4720B25BC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596991"/>
              </p:ext>
            </p:extLst>
          </p:nvPr>
        </p:nvGraphicFramePr>
        <p:xfrm>
          <a:off x="838200" y="365125"/>
          <a:ext cx="6156325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4070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10515600" cy="833663"/>
          </a:xfrm>
        </p:spPr>
        <p:txBody>
          <a:bodyPr/>
          <a:lstStyle/>
          <a:p>
            <a:pPr lvl="0"/>
            <a:r>
              <a:rPr lang="en-US" sz="4000" dirty="0">
                <a:solidFill>
                  <a:schemeClr val="bg1"/>
                </a:solidFill>
              </a:rPr>
              <a:t>apiserver.py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D309E5E-775C-57ED-CDE9-FA51DE107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487039"/>
              </p:ext>
            </p:extLst>
          </p:nvPr>
        </p:nvGraphicFramePr>
        <p:xfrm>
          <a:off x="489408" y="1584501"/>
          <a:ext cx="3657600" cy="4351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021910530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from flask import Flask, </a:t>
                      </a:r>
                      <a:r>
                        <a:rPr lang="en-US" sz="800" kern="100" dirty="0" err="1">
                          <a:effectLst/>
                        </a:rPr>
                        <a:t>jsonify</a:t>
                      </a:r>
                      <a:r>
                        <a:rPr lang="en-US" sz="800" kern="100" dirty="0">
                          <a:effectLst/>
                        </a:rPr>
                        <a:t>, request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from </a:t>
                      </a:r>
                      <a:r>
                        <a:rPr lang="en-US" sz="800" kern="100" dirty="0" err="1">
                          <a:effectLst/>
                        </a:rPr>
                        <a:t>werkzeug.utils</a:t>
                      </a:r>
                      <a:r>
                        <a:rPr lang="en-US" sz="800" kern="100" dirty="0">
                          <a:effectLst/>
                        </a:rPr>
                        <a:t> import </a:t>
                      </a:r>
                      <a:r>
                        <a:rPr lang="en-US" sz="800" kern="100" dirty="0" err="1">
                          <a:effectLst/>
                        </a:rPr>
                        <a:t>secure_filename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import </a:t>
                      </a:r>
                      <a:r>
                        <a:rPr lang="en-US" sz="800" kern="100" dirty="0" err="1">
                          <a:effectLst/>
                        </a:rPr>
                        <a:t>os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import cv2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import sys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</a:rPr>
                        <a:t>sys.path.append</a:t>
                      </a:r>
                      <a:r>
                        <a:rPr lang="en-US" sz="800" kern="100" dirty="0">
                          <a:effectLst/>
                        </a:rPr>
                        <a:t>('F:/Online/</a:t>
                      </a:r>
                      <a:r>
                        <a:rPr lang="en-US" sz="800" kern="100" dirty="0" err="1">
                          <a:effectLst/>
                        </a:rPr>
                        <a:t>OwnDrive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en-US" sz="800" kern="100" dirty="0" err="1">
                          <a:effectLst/>
                        </a:rPr>
                        <a:t>Code_penerapan_AI</a:t>
                      </a:r>
                      <a:r>
                        <a:rPr lang="en-US" sz="800" kern="100" dirty="0">
                          <a:effectLst/>
                        </a:rPr>
                        <a:t>')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from </a:t>
                      </a:r>
                      <a:r>
                        <a:rPr lang="en-US" sz="800" kern="100" dirty="0" err="1">
                          <a:effectLst/>
                        </a:rPr>
                        <a:t>backend_classification.test_classification</a:t>
                      </a:r>
                      <a:r>
                        <a:rPr lang="en-US" sz="800" kern="100" dirty="0">
                          <a:effectLst/>
                        </a:rPr>
                        <a:t> import </a:t>
                      </a:r>
                      <a:r>
                        <a:rPr lang="en-US" sz="800" kern="100" dirty="0" err="1">
                          <a:effectLst/>
                        </a:rPr>
                        <a:t>ImageClassifierTester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app = Flask(__name__)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</a:rPr>
                        <a:t>app.config</a:t>
                      </a:r>
                      <a:r>
                        <a:rPr lang="en-US" sz="800" kern="100" dirty="0">
                          <a:effectLst/>
                        </a:rPr>
                        <a:t>['UPLOAD_FOLDER'] = 'F:/Online/</a:t>
                      </a:r>
                      <a:r>
                        <a:rPr lang="en-US" sz="800" kern="100" dirty="0" err="1">
                          <a:effectLst/>
                        </a:rPr>
                        <a:t>OwnDrive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en-US" sz="800" kern="100" dirty="0" err="1">
                          <a:effectLst/>
                        </a:rPr>
                        <a:t>Code_penerapan_AI</a:t>
                      </a:r>
                      <a:r>
                        <a:rPr lang="en-US" sz="800" kern="100" dirty="0">
                          <a:effectLst/>
                        </a:rPr>
                        <a:t>/server/</a:t>
                      </a:r>
                      <a:r>
                        <a:rPr lang="en-US" sz="800" kern="100" dirty="0" err="1">
                          <a:effectLst/>
                        </a:rPr>
                        <a:t>uploads_images</a:t>
                      </a:r>
                      <a:r>
                        <a:rPr lang="en-US" sz="800" kern="100" dirty="0">
                          <a:effectLst/>
                        </a:rPr>
                        <a:t>'  # </a:t>
                      </a:r>
                      <a:r>
                        <a:rPr lang="en-US" sz="800" kern="100" dirty="0" err="1">
                          <a:effectLst/>
                        </a:rPr>
                        <a:t>Sesuaikan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dengan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lokasi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penyimpanan</a:t>
                      </a:r>
                      <a:r>
                        <a:rPr lang="en-US" sz="800" kern="100" dirty="0">
                          <a:effectLst/>
                        </a:rPr>
                        <a:t> Anda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</a:rPr>
                        <a:t>app.config</a:t>
                      </a:r>
                      <a:r>
                        <a:rPr lang="en-US" sz="800" kern="100" dirty="0">
                          <a:effectLst/>
                        </a:rPr>
                        <a:t>['PREPROCESS_FOLDER'] = 'F:/Online/</a:t>
                      </a:r>
                      <a:r>
                        <a:rPr lang="en-US" sz="800" kern="100" dirty="0" err="1">
                          <a:effectLst/>
                        </a:rPr>
                        <a:t>OwnDrive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en-US" sz="800" kern="100" dirty="0" err="1">
                          <a:effectLst/>
                        </a:rPr>
                        <a:t>Code_penerapan_AI</a:t>
                      </a:r>
                      <a:r>
                        <a:rPr lang="en-US" sz="800" kern="100" dirty="0">
                          <a:effectLst/>
                        </a:rPr>
                        <a:t>/server/</a:t>
                      </a:r>
                      <a:r>
                        <a:rPr lang="en-US" sz="800" kern="100" dirty="0" err="1">
                          <a:effectLst/>
                        </a:rPr>
                        <a:t>preprocess_images</a:t>
                      </a:r>
                      <a:r>
                        <a:rPr lang="en-US" sz="800" kern="100" dirty="0">
                          <a:effectLst/>
                        </a:rPr>
                        <a:t>'  # Folder </a:t>
                      </a:r>
                      <a:r>
                        <a:rPr lang="en-US" sz="800" kern="100" dirty="0" err="1">
                          <a:effectLst/>
                        </a:rPr>
                        <a:t>untuk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hasil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pengolahan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citra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</a:p>
                  </a:txBody>
                  <a:tcPr marL="22915" marR="22915" marT="0" marB="0"/>
                </a:tc>
                <a:extLst>
                  <a:ext uri="{0D108BD9-81ED-4DB2-BD59-A6C34878D82A}">
                    <a16:rowId xmlns:a16="http://schemas.microsoft.com/office/drawing/2014/main" val="102607046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A3EA9597-53C3-A992-DC38-8C7FB764EB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2869178"/>
              </p:ext>
            </p:extLst>
          </p:nvPr>
        </p:nvGraphicFramePr>
        <p:xfrm>
          <a:off x="4289981" y="1587676"/>
          <a:ext cx="3657600" cy="4351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021910530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@app.route('/upload', methods=['POST'])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def </a:t>
                      </a:r>
                      <a:r>
                        <a:rPr lang="en-US" sz="800" kern="100" dirty="0" err="1">
                          <a:effectLst/>
                        </a:rPr>
                        <a:t>upload_file</a:t>
                      </a:r>
                      <a:r>
                        <a:rPr lang="en-US" sz="800" kern="100" dirty="0">
                          <a:effectLst/>
                        </a:rPr>
                        <a:t>():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file = </a:t>
                      </a:r>
                      <a:r>
                        <a:rPr lang="en-US" sz="800" kern="100" dirty="0" err="1">
                          <a:effectLst/>
                        </a:rPr>
                        <a:t>request.files</a:t>
                      </a:r>
                      <a:r>
                        <a:rPr lang="en-US" sz="800" kern="100" dirty="0">
                          <a:effectLst/>
                        </a:rPr>
                        <a:t>['image']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filename = </a:t>
                      </a:r>
                      <a:r>
                        <a:rPr lang="en-US" sz="800" kern="100" dirty="0" err="1">
                          <a:effectLst/>
                        </a:rPr>
                        <a:t>secure_filename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file.filename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</a:t>
                      </a:r>
                      <a:r>
                        <a:rPr lang="en-US" sz="800" kern="100" dirty="0" err="1">
                          <a:effectLst/>
                        </a:rPr>
                        <a:t>file_extension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os.path.splitext</a:t>
                      </a:r>
                      <a:r>
                        <a:rPr lang="en-US" sz="800" kern="100" dirty="0">
                          <a:effectLst/>
                        </a:rPr>
                        <a:t>(filename)[1].lower()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if </a:t>
                      </a:r>
                      <a:r>
                        <a:rPr lang="en-US" sz="800" kern="100" dirty="0" err="1">
                          <a:effectLst/>
                        </a:rPr>
                        <a:t>file_extension</a:t>
                      </a:r>
                      <a:r>
                        <a:rPr lang="en-US" sz="800" kern="100" dirty="0">
                          <a:effectLst/>
                        </a:rPr>
                        <a:t> != '.jpg' and </a:t>
                      </a:r>
                      <a:r>
                        <a:rPr lang="en-US" sz="800" kern="100" dirty="0" err="1">
                          <a:effectLst/>
                        </a:rPr>
                        <a:t>file_extension</a:t>
                      </a:r>
                      <a:r>
                        <a:rPr lang="en-US" sz="800" kern="100" dirty="0">
                          <a:effectLst/>
                        </a:rPr>
                        <a:t> != '.jpeg' and </a:t>
                      </a:r>
                      <a:r>
                        <a:rPr lang="en-US" sz="800" kern="100" dirty="0" err="1">
                          <a:effectLst/>
                        </a:rPr>
                        <a:t>file_extension</a:t>
                      </a:r>
                      <a:r>
                        <a:rPr lang="en-US" sz="800" kern="100" dirty="0">
                          <a:effectLst/>
                        </a:rPr>
                        <a:t> != '.</a:t>
                      </a:r>
                      <a:r>
                        <a:rPr lang="en-US" sz="800" kern="100" dirty="0" err="1">
                          <a:effectLst/>
                        </a:rPr>
                        <a:t>png</a:t>
                      </a:r>
                      <a:r>
                        <a:rPr lang="en-US" sz="800" kern="100" dirty="0">
                          <a:effectLst/>
                        </a:rPr>
                        <a:t>':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return </a:t>
                      </a:r>
                      <a:r>
                        <a:rPr lang="en-US" sz="800" kern="100" dirty="0" err="1">
                          <a:effectLst/>
                        </a:rPr>
                        <a:t>jsonify</a:t>
                      </a:r>
                      <a:r>
                        <a:rPr lang="en-US" sz="800" kern="100" dirty="0">
                          <a:effectLst/>
                        </a:rPr>
                        <a:t>({'error': 'Citra </a:t>
                      </a:r>
                      <a:r>
                        <a:rPr lang="en-US" sz="800" kern="100" dirty="0" err="1">
                          <a:effectLst/>
                        </a:rPr>
                        <a:t>harus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dalam</a:t>
                      </a:r>
                      <a:r>
                        <a:rPr lang="en-US" sz="800" kern="100" dirty="0">
                          <a:effectLst/>
                        </a:rPr>
                        <a:t> format JPG.'})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else:  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file_path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os.path.join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app.config</a:t>
                      </a:r>
                      <a:r>
                        <a:rPr lang="en-US" sz="800" kern="100" dirty="0">
                          <a:effectLst/>
                        </a:rPr>
                        <a:t>['UPLOAD_FOLDER'], filename)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file.save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file_path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# Proses </a:t>
                      </a:r>
                      <a:r>
                        <a:rPr lang="en-US" sz="800" kern="100" dirty="0" err="1">
                          <a:effectLst/>
                        </a:rPr>
                        <a:t>citra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menggunakan</a:t>
                      </a:r>
                      <a:r>
                        <a:rPr lang="en-US" sz="800" kern="100" dirty="0">
                          <a:effectLst/>
                        </a:rPr>
                        <a:t> OpenCV </a:t>
                      </a:r>
                      <a:r>
                        <a:rPr lang="en-US" sz="800" kern="100" dirty="0" err="1">
                          <a:effectLst/>
                        </a:rPr>
                        <a:t>atau</a:t>
                      </a:r>
                      <a:r>
                        <a:rPr lang="en-US" sz="800" kern="100" dirty="0">
                          <a:effectLst/>
                        </a:rPr>
                        <a:t> library lain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image = cv2.imread(</a:t>
                      </a:r>
                      <a:r>
                        <a:rPr lang="en-US" sz="800" kern="100" dirty="0" err="1">
                          <a:effectLst/>
                        </a:rPr>
                        <a:t>file_path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# </a:t>
                      </a:r>
                      <a:r>
                        <a:rPr lang="en-US" sz="800" kern="100" dirty="0" err="1">
                          <a:effectLst/>
                        </a:rPr>
                        <a:t>Tambahkan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kode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pemrosesan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citra</a:t>
                      </a:r>
                      <a:r>
                        <a:rPr lang="en-US" sz="800" kern="100" dirty="0">
                          <a:effectLst/>
                        </a:rPr>
                        <a:t> di </a:t>
                      </a:r>
                      <a:r>
                        <a:rPr lang="en-US" sz="800" kern="100" dirty="0" err="1">
                          <a:effectLst/>
                        </a:rPr>
                        <a:t>sini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# </a:t>
                      </a:r>
                      <a:r>
                        <a:rPr lang="en-US" sz="800" kern="100" dirty="0" err="1">
                          <a:effectLst/>
                        </a:rPr>
                        <a:t>processed_image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process_image</a:t>
                      </a:r>
                      <a:r>
                        <a:rPr lang="en-US" sz="800" kern="100" dirty="0">
                          <a:effectLst/>
                        </a:rPr>
                        <a:t>(image)  # </a:t>
                      </a:r>
                      <a:r>
                        <a:rPr lang="en-US" sz="800" kern="100" dirty="0" err="1">
                          <a:effectLst/>
                        </a:rPr>
                        <a:t>Asumsi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process_image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adalah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fungsi</a:t>
                      </a:r>
                      <a:r>
                        <a:rPr lang="en-US" sz="800" kern="100" dirty="0">
                          <a:effectLst/>
                        </a:rPr>
                        <a:t> Anda </a:t>
                      </a:r>
                      <a:r>
                        <a:rPr lang="en-US" sz="800" kern="100" dirty="0" err="1">
                          <a:effectLst/>
                        </a:rPr>
                        <a:t>untuk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memproses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citra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prediction, features, image = </a:t>
                      </a:r>
                      <a:r>
                        <a:rPr lang="en-US" sz="800" kern="100" dirty="0" err="1">
                          <a:effectLst/>
                        </a:rPr>
                        <a:t>processed_image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file_path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# </a:t>
                      </a:r>
                      <a:r>
                        <a:rPr lang="en-US" sz="800" kern="100" dirty="0" err="1">
                          <a:effectLst/>
                        </a:rPr>
                        <a:t>Simpan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citra</a:t>
                      </a:r>
                      <a:r>
                        <a:rPr lang="en-US" sz="800" kern="100" dirty="0">
                          <a:effectLst/>
                        </a:rPr>
                        <a:t> yang </a:t>
                      </a:r>
                      <a:r>
                        <a:rPr lang="en-US" sz="800" kern="100" dirty="0" err="1">
                          <a:effectLst/>
                        </a:rPr>
                        <a:t>telah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diproses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processed_filename</a:t>
                      </a:r>
                      <a:r>
                        <a:rPr lang="en-US" sz="800" kern="100" dirty="0">
                          <a:effectLst/>
                        </a:rPr>
                        <a:t> = 'processed_' + filename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processed_file_path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os.path.join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app.config</a:t>
                      </a:r>
                      <a:r>
                        <a:rPr lang="en-US" sz="800" kern="100" dirty="0">
                          <a:effectLst/>
                        </a:rPr>
                        <a:t>['PREPROCESS_FOLDER'], </a:t>
                      </a:r>
                      <a:r>
                        <a:rPr lang="en-US" sz="800" kern="100" dirty="0" err="1">
                          <a:effectLst/>
                        </a:rPr>
                        <a:t>processed_filename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cv2.imwrite(</a:t>
                      </a:r>
                      <a:r>
                        <a:rPr lang="en-US" sz="800" kern="100" dirty="0" err="1">
                          <a:effectLst/>
                        </a:rPr>
                        <a:t>processed_file_path</a:t>
                      </a:r>
                      <a:r>
                        <a:rPr lang="en-US" sz="800" kern="100" dirty="0">
                          <a:effectLst/>
                        </a:rPr>
                        <a:t>, image)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return </a:t>
                      </a:r>
                      <a:r>
                        <a:rPr lang="en-US" sz="800" kern="100" dirty="0" err="1">
                          <a:effectLst/>
                        </a:rPr>
                        <a:t>jsonify</a:t>
                      </a:r>
                      <a:r>
                        <a:rPr lang="en-US" sz="800" kern="100" dirty="0">
                          <a:effectLst/>
                        </a:rPr>
                        <a:t>(prediction)  # </a:t>
                      </a:r>
                      <a:r>
                        <a:rPr lang="en-US" sz="800" kern="100" dirty="0" err="1">
                          <a:effectLst/>
                        </a:rPr>
                        <a:t>Mengirimkan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hasil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prediksi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ke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klien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dalam</a:t>
                      </a:r>
                      <a:r>
                        <a:rPr lang="en-US" sz="800" kern="100" dirty="0">
                          <a:effectLst/>
                        </a:rPr>
                        <a:t> format JSON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00" dirty="0">
                          <a:effectLst/>
                        </a:rPr>
                        <a:t> </a:t>
                      </a:r>
                      <a:endParaRPr lang="en-US" sz="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15" marR="22915" marT="0" marB="0"/>
                </a:tc>
                <a:extLst>
                  <a:ext uri="{0D108BD9-81ED-4DB2-BD59-A6C34878D82A}">
                    <a16:rowId xmlns:a16="http://schemas.microsoft.com/office/drawing/2014/main" val="1026070468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89B1EFB-8AC8-4C33-5D85-99C4D0B454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284945"/>
              </p:ext>
            </p:extLst>
          </p:nvPr>
        </p:nvGraphicFramePr>
        <p:xfrm>
          <a:off x="8090554" y="1587676"/>
          <a:ext cx="3657600" cy="4351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021910530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def </a:t>
                      </a:r>
                      <a:r>
                        <a:rPr lang="en-US" sz="800" kern="100" dirty="0" err="1">
                          <a:effectLst/>
                        </a:rPr>
                        <a:t>processed_image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file_path</a:t>
                      </a:r>
                      <a:r>
                        <a:rPr lang="en-US" sz="800" kern="100" dirty="0">
                          <a:effectLst/>
                        </a:rPr>
                        <a:t>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MODEL_DIR = 'F:/Online/</a:t>
                      </a:r>
                      <a:r>
                        <a:rPr lang="en-US" sz="800" kern="100" dirty="0" err="1">
                          <a:effectLst/>
                        </a:rPr>
                        <a:t>OwnDrive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en-US" sz="800" kern="100" dirty="0" err="1">
                          <a:effectLst/>
                        </a:rPr>
                        <a:t>Code_penerapan_AI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en-US" sz="800" kern="100" dirty="0" err="1">
                          <a:effectLst/>
                        </a:rPr>
                        <a:t>backend_classification</a:t>
                      </a:r>
                      <a:r>
                        <a:rPr lang="en-US" sz="800" kern="100" dirty="0">
                          <a:effectLst/>
                        </a:rPr>
                        <a:t>/model'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FEATURE_DIR = 'F:/Online/</a:t>
                      </a:r>
                      <a:r>
                        <a:rPr lang="en-US" sz="800" kern="100" dirty="0" err="1">
                          <a:effectLst/>
                        </a:rPr>
                        <a:t>OwnDrive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en-US" sz="800" kern="100" dirty="0" err="1">
                          <a:effectLst/>
                        </a:rPr>
                        <a:t>Code_penerapan_AI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en-US" sz="800" kern="100" dirty="0" err="1">
                          <a:effectLst/>
                        </a:rPr>
                        <a:t>backend_classification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en-US" sz="800" kern="100" dirty="0" err="1">
                          <a:effectLst/>
                        </a:rPr>
                        <a:t>fitur</a:t>
                      </a:r>
                      <a:r>
                        <a:rPr lang="en-US" sz="800" kern="100" dirty="0">
                          <a:effectLst/>
                        </a:rPr>
                        <a:t>'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FEATURE_TYPE = 'histogram'  # choose from 'histogram', '</a:t>
                      </a:r>
                      <a:r>
                        <a:rPr lang="en-US" sz="800" kern="100" dirty="0" err="1">
                          <a:effectLst/>
                        </a:rPr>
                        <a:t>glcm</a:t>
                      </a:r>
                      <a:r>
                        <a:rPr lang="en-US" sz="800" kern="100" dirty="0">
                          <a:effectLst/>
                        </a:rPr>
                        <a:t>', or '</a:t>
                      </a:r>
                      <a:r>
                        <a:rPr lang="en-US" sz="800" kern="100" dirty="0" err="1">
                          <a:effectLst/>
                        </a:rPr>
                        <a:t>histogram_glcm</a:t>
                      </a:r>
                      <a:r>
                        <a:rPr lang="en-US" sz="800" kern="100" dirty="0">
                          <a:effectLst/>
                        </a:rPr>
                        <a:t>'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CLASSIFIER_TYPE = "</a:t>
                      </a:r>
                      <a:r>
                        <a:rPr lang="en-US" sz="800" kern="100" dirty="0" err="1">
                          <a:effectLst/>
                        </a:rPr>
                        <a:t>mlp</a:t>
                      </a:r>
                      <a:r>
                        <a:rPr lang="en-US" sz="800" kern="100" dirty="0">
                          <a:effectLst/>
                        </a:rPr>
                        <a:t>"  # "</a:t>
                      </a:r>
                      <a:r>
                        <a:rPr lang="en-US" sz="800" kern="100" dirty="0" err="1">
                          <a:effectLst/>
                        </a:rPr>
                        <a:t>mlp</a:t>
                      </a:r>
                      <a:r>
                        <a:rPr lang="en-US" sz="800" kern="100" dirty="0">
                          <a:effectLst/>
                        </a:rPr>
                        <a:t>", "</a:t>
                      </a:r>
                      <a:r>
                        <a:rPr lang="en-US" sz="800" kern="100" dirty="0" err="1">
                          <a:effectLst/>
                        </a:rPr>
                        <a:t>naive_bayes</a:t>
                      </a:r>
                      <a:r>
                        <a:rPr lang="en-US" sz="800" kern="100" dirty="0">
                          <a:effectLst/>
                        </a:rPr>
                        <a:t>"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TEST_IMAGE_PATH = </a:t>
                      </a:r>
                      <a:r>
                        <a:rPr lang="en-US" sz="800" kern="100" dirty="0" err="1">
                          <a:effectLst/>
                        </a:rPr>
                        <a:t>file_path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# Create an instance of </a:t>
                      </a:r>
                      <a:r>
                        <a:rPr lang="en-US" sz="800" kern="100" dirty="0" err="1">
                          <a:effectLst/>
                        </a:rPr>
                        <a:t>ImageClassifierTester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tester = </a:t>
                      </a:r>
                      <a:r>
                        <a:rPr lang="en-US" sz="800" kern="100" dirty="0" err="1">
                          <a:effectLst/>
                        </a:rPr>
                        <a:t>ImageClassifierTester</a:t>
                      </a:r>
                      <a:r>
                        <a:rPr lang="en-US" sz="800" kern="100" dirty="0">
                          <a:effectLst/>
                        </a:rPr>
                        <a:t>(MODEL_DIR, FEATURE_DIR, FEATURE_TYPE)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</a:t>
                      </a:r>
                      <a:r>
                        <a:rPr lang="en-US" sz="800" kern="100" dirty="0" err="1">
                          <a:effectLst/>
                        </a:rPr>
                        <a:t>tester.load_data</a:t>
                      </a:r>
                      <a:r>
                        <a:rPr lang="en-US" sz="800" kern="100" dirty="0">
                          <a:effectLst/>
                        </a:rPr>
                        <a:t>()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</a:t>
                      </a:r>
                      <a:r>
                        <a:rPr lang="en-US" sz="800" kern="100" dirty="0" err="1">
                          <a:effectLst/>
                        </a:rPr>
                        <a:t>tester.load_classifier</a:t>
                      </a:r>
                      <a:r>
                        <a:rPr lang="en-US" sz="800" kern="100" dirty="0">
                          <a:effectLst/>
                        </a:rPr>
                        <a:t>(CLASSIFIER_TYPE)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# Test the classifier on the test image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prediction, features, image = </a:t>
                      </a:r>
                      <a:r>
                        <a:rPr lang="en-US" sz="800" kern="100" dirty="0" err="1">
                          <a:effectLst/>
                        </a:rPr>
                        <a:t>tester.test_classifier</a:t>
                      </a:r>
                      <a:r>
                        <a:rPr lang="en-US" sz="800" kern="100" dirty="0">
                          <a:effectLst/>
                        </a:rPr>
                        <a:t>(TEST_IMAGE_PATH)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print("Prediction:", prediction)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return prediction, features, image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if __name__ == '__main__':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</a:t>
                      </a:r>
                      <a:r>
                        <a:rPr lang="en-US" sz="800" kern="100" dirty="0" err="1">
                          <a:effectLst/>
                        </a:rPr>
                        <a:t>app.run</a:t>
                      </a:r>
                      <a:r>
                        <a:rPr lang="en-US" sz="800" kern="100" dirty="0">
                          <a:effectLst/>
                        </a:rPr>
                        <a:t>(host='10.8.0.8', port=5000)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15" marR="22915" marT="0" marB="0"/>
                </a:tc>
                <a:extLst>
                  <a:ext uri="{0D108BD9-81ED-4DB2-BD59-A6C34878D82A}">
                    <a16:rowId xmlns:a16="http://schemas.microsoft.com/office/drawing/2014/main" val="1026070468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7781F848-75BF-6D50-6FA5-5336D348D816}"/>
              </a:ext>
            </a:extLst>
          </p:cNvPr>
          <p:cNvSpPr/>
          <p:nvPr/>
        </p:nvSpPr>
        <p:spPr>
          <a:xfrm>
            <a:off x="3609286" y="5624754"/>
            <a:ext cx="603316" cy="622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08501C-F256-9246-8ACB-E12504BC7E8C}"/>
              </a:ext>
            </a:extLst>
          </p:cNvPr>
          <p:cNvSpPr/>
          <p:nvPr/>
        </p:nvSpPr>
        <p:spPr>
          <a:xfrm>
            <a:off x="7332480" y="5622475"/>
            <a:ext cx="603316" cy="622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9133A0-BF12-88EB-CE65-359EB443CD54}"/>
              </a:ext>
            </a:extLst>
          </p:cNvPr>
          <p:cNvSpPr/>
          <p:nvPr/>
        </p:nvSpPr>
        <p:spPr>
          <a:xfrm>
            <a:off x="11144838" y="5622475"/>
            <a:ext cx="603316" cy="622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775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9"/>
            <a:ext cx="10515600" cy="833663"/>
          </a:xfrm>
        </p:spPr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Flask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E0B6-39CA-FF81-BDDB-B2FCBFDF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Flask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server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HTTP yang </a:t>
            </a:r>
            <a:r>
              <a:rPr lang="en-US" dirty="0" err="1"/>
              <a:t>masuk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Flask </a:t>
            </a:r>
            <a:r>
              <a:rPr lang="en-US" dirty="0" err="1"/>
              <a:t>mengatur</a:t>
            </a:r>
            <a:r>
              <a:rPr lang="en-US" dirty="0"/>
              <a:t> endpoint </a:t>
            </a:r>
            <a:r>
              <a:rPr lang="en-US" dirty="0" err="1"/>
              <a:t>atau</a:t>
            </a:r>
            <a:r>
              <a:rPr lang="en-US" dirty="0"/>
              <a:t> URL /upload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mengunggah</a:t>
            </a:r>
            <a:r>
              <a:rPr lang="en-US" dirty="0"/>
              <a:t> file </a:t>
            </a:r>
            <a:r>
              <a:rPr lang="en-US" dirty="0" err="1"/>
              <a:t>gambar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Flask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dekorator</a:t>
            </a:r>
            <a:r>
              <a:rPr lang="en-US" dirty="0"/>
              <a:t> @app.route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URL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upload_file</a:t>
            </a:r>
            <a:r>
              <a:rPr lang="en-US" dirty="0"/>
              <a:t>()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POST </a:t>
            </a:r>
            <a:r>
              <a:rPr lang="en-US" dirty="0" err="1"/>
              <a:t>ke</a:t>
            </a:r>
            <a:r>
              <a:rPr lang="en-US" dirty="0"/>
              <a:t> /upload.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63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413"/>
            <a:ext cx="10515600" cy="1202994"/>
          </a:xfrm>
        </p:spPr>
        <p:txBody>
          <a:bodyPr/>
          <a:lstStyle/>
          <a:p>
            <a:r>
              <a:rPr lang="en-US" sz="3200" dirty="0" err="1"/>
              <a:t>Bagaimana</a:t>
            </a:r>
            <a:r>
              <a:rPr lang="en-US" sz="3200" dirty="0"/>
              <a:t> Flask </a:t>
            </a:r>
            <a:r>
              <a:rPr lang="en-US" sz="3200" dirty="0" err="1"/>
              <a:t>Menerima</a:t>
            </a:r>
            <a:r>
              <a:rPr lang="en-US" sz="3200" dirty="0"/>
              <a:t> dan </a:t>
            </a:r>
            <a:r>
              <a:rPr lang="en-US" sz="3200" dirty="0" err="1"/>
              <a:t>Mengolah</a:t>
            </a:r>
            <a:r>
              <a:rPr lang="en-US" sz="3200" dirty="0"/>
              <a:t> Gambar yang </a:t>
            </a:r>
            <a:r>
              <a:rPr lang="en-US" sz="3200" dirty="0" err="1"/>
              <a:t>Diunggah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E0B6-39CA-FF81-BDDB-B2FCBFDF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Flask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diunggah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request yang </a:t>
            </a:r>
            <a:r>
              <a:rPr lang="en-US" dirty="0" err="1"/>
              <a:t>disediakan</a:t>
            </a:r>
            <a:r>
              <a:rPr lang="en-US" dirty="0"/>
              <a:t> oleh Flask.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data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HTTP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ditangani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file yang </a:t>
            </a:r>
            <a:r>
              <a:rPr lang="en-US" dirty="0" err="1"/>
              <a:t>diunggah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Flask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secure_filename</a:t>
            </a:r>
            <a:r>
              <a:rPr lang="en-US" dirty="0"/>
              <a:t>() </a:t>
            </a:r>
            <a:r>
              <a:rPr lang="en-US" dirty="0" err="1"/>
              <a:t>dari</a:t>
            </a:r>
            <a:r>
              <a:rPr lang="en-US" dirty="0"/>
              <a:t> library </a:t>
            </a:r>
            <a:r>
              <a:rPr lang="en-US" dirty="0" err="1"/>
              <a:t>werkzeug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file.</a:t>
            </a:r>
          </a:p>
          <a:p>
            <a:endParaRPr lang="en-US" dirty="0"/>
          </a:p>
          <a:p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lokasi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oleh </a:t>
            </a:r>
            <a:r>
              <a:rPr lang="en-US" dirty="0" err="1"/>
              <a:t>konfigurasi</a:t>
            </a:r>
            <a:r>
              <a:rPr lang="en-US" dirty="0"/>
              <a:t> 'UPLOAD_FOLDER'. Gambar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dibuka</a:t>
            </a:r>
            <a:r>
              <a:rPr lang="en-US" dirty="0"/>
              <a:t> dan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OpenCV dan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processed_image</a:t>
            </a:r>
            <a:r>
              <a:rPr lang="en-US" dirty="0"/>
              <a:t>().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Course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graphicFrame>
        <p:nvGraphicFramePr>
          <p:cNvPr id="10" name="Content Placeholder 2" descr="List Content Placeholder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654880"/>
              </p:ext>
            </p:extLst>
          </p:nvPr>
        </p:nvGraphicFramePr>
        <p:xfrm>
          <a:off x="4562476" y="365125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9"/>
            <a:ext cx="10515600" cy="833663"/>
          </a:xfrm>
        </p:spPr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processed_image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E0B6-39CA-FF81-BDDB-B2FCBFDF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processed_image</a:t>
            </a:r>
            <a:r>
              <a:rPr lang="en-US" dirty="0"/>
              <a:t>() </a:t>
            </a:r>
            <a:r>
              <a:rPr lang="en-US" dirty="0" err="1"/>
              <a:t>menerima</a:t>
            </a:r>
            <a:r>
              <a:rPr lang="en-US" dirty="0"/>
              <a:t> path file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dan </a:t>
            </a:r>
            <a:r>
              <a:rPr lang="en-US" dirty="0" err="1"/>
              <a:t>menggunakan</a:t>
            </a:r>
            <a:r>
              <a:rPr lang="en-US" dirty="0"/>
              <a:t> class </a:t>
            </a:r>
            <a:r>
              <a:rPr lang="en-US" dirty="0" err="1"/>
              <a:t>ImageClassifierTester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pertama-tama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instance </a:t>
            </a:r>
            <a:r>
              <a:rPr lang="en-US" dirty="0" err="1"/>
              <a:t>ImageClassifierTester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data dan classifier yang </a:t>
            </a:r>
            <a:r>
              <a:rPr lang="en-US" dirty="0" err="1"/>
              <a:t>relevan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classifier pada </a:t>
            </a:r>
            <a:r>
              <a:rPr lang="en-US" dirty="0" err="1"/>
              <a:t>gambar</a:t>
            </a:r>
            <a:r>
              <a:rPr lang="en-US" dirty="0"/>
              <a:t> uji dan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, </a:t>
            </a:r>
            <a:r>
              <a:rPr lang="en-US" dirty="0" err="1"/>
              <a:t>fitur</a:t>
            </a:r>
            <a:r>
              <a:rPr lang="en-US" dirty="0"/>
              <a:t>, dan </a:t>
            </a:r>
            <a:r>
              <a:rPr lang="en-US" dirty="0" err="1"/>
              <a:t>gambar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Gambar yang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file di </a:t>
            </a:r>
            <a:r>
              <a:rPr lang="en-US" dirty="0" err="1"/>
              <a:t>lokasi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oleh </a:t>
            </a:r>
            <a:r>
              <a:rPr lang="en-US" dirty="0" err="1"/>
              <a:t>konfigurasi</a:t>
            </a:r>
            <a:r>
              <a:rPr lang="en-US" dirty="0"/>
              <a:t> 'PREPROCESS_FOLDER'.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15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9"/>
            <a:ext cx="10515600" cy="833663"/>
          </a:xfrm>
        </p:spPr>
        <p:txBody>
          <a:bodyPr/>
          <a:lstStyle/>
          <a:p>
            <a:r>
              <a:rPr lang="en-US" sz="4000" dirty="0" err="1">
                <a:solidFill>
                  <a:schemeClr val="bg1"/>
                </a:solidFill>
              </a:rPr>
              <a:t>apiserver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E0B6-39CA-FF81-BDDB-B2FCBFDF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path </a:t>
            </a:r>
            <a:r>
              <a:rPr lang="en-US" dirty="0" err="1"/>
              <a:t>dengan</a:t>
            </a:r>
            <a:r>
              <a:rPr lang="en-US" dirty="0"/>
              <a:t> path </a:t>
            </a:r>
            <a:r>
              <a:rPr lang="en-US" dirty="0" err="1"/>
              <a:t>direktori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 di </a:t>
            </a:r>
            <a:r>
              <a:rPr lang="en-US" dirty="0" err="1"/>
              <a:t>sistem</a:t>
            </a:r>
            <a:r>
              <a:rPr lang="en-US" dirty="0"/>
              <a:t> Anda. Dan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dan classifier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Anda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FEATURE_TYPE dan CLASSIFIER_TYPE.</a:t>
            </a:r>
          </a:p>
          <a:p>
            <a:endParaRPr lang="en-US" dirty="0"/>
          </a:p>
          <a:p>
            <a:r>
              <a:rPr lang="en-US" dirty="0" err="1"/>
              <a:t>Terakhir</a:t>
            </a:r>
            <a:r>
              <a:rPr lang="en-US" dirty="0"/>
              <a:t>,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app.run</a:t>
            </a:r>
            <a:r>
              <a:rPr lang="en-US" dirty="0"/>
              <a:t>(), </a:t>
            </a:r>
            <a:r>
              <a:rPr lang="en-US" dirty="0" err="1"/>
              <a:t>pastikan</a:t>
            </a:r>
            <a:r>
              <a:rPr lang="en-US" dirty="0"/>
              <a:t> Anda </a:t>
            </a:r>
            <a:r>
              <a:rPr lang="en-US" dirty="0" err="1"/>
              <a:t>mengatur</a:t>
            </a:r>
            <a:r>
              <a:rPr lang="en-US" dirty="0"/>
              <a:t> host dan port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server Anda.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server </a:t>
            </a:r>
            <a:r>
              <a:rPr lang="en-US" dirty="0" err="1"/>
              <a:t>dijalankan</a:t>
            </a:r>
            <a:r>
              <a:rPr lang="en-US" dirty="0"/>
              <a:t> pada host '10.8.0.8' dan port 5000.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9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3600" dirty="0" err="1"/>
              <a:t>Metode</a:t>
            </a:r>
            <a:r>
              <a:rPr lang="en-US" sz="3600" dirty="0"/>
              <a:t> Training dan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9" name="Content Placeholder 2" descr="List Content Placeholder">
            <a:extLst>
              <a:ext uri="{FF2B5EF4-FFF2-40B4-BE49-F238E27FC236}">
                <a16:creationId xmlns:a16="http://schemas.microsoft.com/office/drawing/2014/main" id="{2C089493-9AAA-F8F6-42FC-4720B25BC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579328"/>
              </p:ext>
            </p:extLst>
          </p:nvPr>
        </p:nvGraphicFramePr>
        <p:xfrm>
          <a:off x="838200" y="365125"/>
          <a:ext cx="6156325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486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1"/>
            <a:ext cx="10515600" cy="833663"/>
          </a:xfrm>
        </p:spPr>
        <p:txBody>
          <a:bodyPr/>
          <a:lstStyle/>
          <a:p>
            <a:r>
              <a:rPr lang="en-US" dirty="0"/>
              <a:t>Kode </a:t>
            </a:r>
            <a:r>
              <a:rPr lang="en-US" sz="4000" dirty="0">
                <a:solidFill>
                  <a:schemeClr val="bg1"/>
                </a:solidFill>
              </a:rPr>
              <a:t>train</a:t>
            </a:r>
            <a:r>
              <a:rPr lang="en-US" dirty="0"/>
              <a:t>_classification.py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69F11126-5473-DE9A-FD3C-4FB84326F5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118139"/>
              </p:ext>
            </p:extLst>
          </p:nvPr>
        </p:nvGraphicFramePr>
        <p:xfrm>
          <a:off x="489408" y="1584501"/>
          <a:ext cx="3657600" cy="4351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021910530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import </a:t>
                      </a:r>
                      <a:r>
                        <a:rPr lang="en-US" sz="800" kern="100" dirty="0" err="1">
                          <a:effectLst/>
                        </a:rPr>
                        <a:t>os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import cv2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import </a:t>
                      </a:r>
                      <a:r>
                        <a:rPr lang="en-US" sz="800" kern="100" dirty="0" err="1">
                          <a:effectLst/>
                        </a:rPr>
                        <a:t>numpy</a:t>
                      </a:r>
                      <a:r>
                        <a:rPr lang="en-US" sz="800" kern="100" dirty="0">
                          <a:effectLst/>
                        </a:rPr>
                        <a:t> as np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from </a:t>
                      </a:r>
                      <a:r>
                        <a:rPr lang="en-US" sz="800" kern="100" dirty="0" err="1">
                          <a:effectLst/>
                        </a:rPr>
                        <a:t>sklearn.neural_network</a:t>
                      </a:r>
                      <a:r>
                        <a:rPr lang="en-US" sz="800" kern="100" dirty="0">
                          <a:effectLst/>
                        </a:rPr>
                        <a:t> import </a:t>
                      </a:r>
                      <a:r>
                        <a:rPr lang="en-US" sz="800" kern="100" dirty="0" err="1">
                          <a:effectLst/>
                        </a:rPr>
                        <a:t>MLPClassifier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from </a:t>
                      </a:r>
                      <a:r>
                        <a:rPr lang="en-US" sz="800" kern="100" dirty="0" err="1">
                          <a:effectLst/>
                        </a:rPr>
                        <a:t>sklearn.naive_bayes</a:t>
                      </a:r>
                      <a:r>
                        <a:rPr lang="en-US" sz="800" kern="100" dirty="0">
                          <a:effectLst/>
                        </a:rPr>
                        <a:t> import </a:t>
                      </a:r>
                      <a:r>
                        <a:rPr lang="en-US" sz="800" kern="100" dirty="0" err="1">
                          <a:effectLst/>
                        </a:rPr>
                        <a:t>GaussianNB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from </a:t>
                      </a:r>
                      <a:r>
                        <a:rPr lang="en-US" sz="800" kern="100" dirty="0" err="1">
                          <a:effectLst/>
                        </a:rPr>
                        <a:t>sklearn.model_selection</a:t>
                      </a:r>
                      <a:r>
                        <a:rPr lang="en-US" sz="800" kern="100" dirty="0">
                          <a:effectLst/>
                        </a:rPr>
                        <a:t> import </a:t>
                      </a:r>
                      <a:r>
                        <a:rPr lang="en-US" sz="800" kern="100" dirty="0" err="1">
                          <a:effectLst/>
                        </a:rPr>
                        <a:t>train_test_split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from </a:t>
                      </a:r>
                      <a:r>
                        <a:rPr lang="en-US" sz="800" kern="100" dirty="0" err="1">
                          <a:effectLst/>
                        </a:rPr>
                        <a:t>sklearn.metrics</a:t>
                      </a:r>
                      <a:r>
                        <a:rPr lang="en-US" sz="800" kern="100" dirty="0">
                          <a:effectLst/>
                        </a:rPr>
                        <a:t> import </a:t>
                      </a:r>
                      <a:r>
                        <a:rPr lang="en-US" sz="800" kern="100" dirty="0" err="1">
                          <a:effectLst/>
                        </a:rPr>
                        <a:t>classification_report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import pickle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import warnings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from </a:t>
                      </a:r>
                      <a:r>
                        <a:rPr lang="en-US" sz="800" kern="100" dirty="0" err="1">
                          <a:effectLst/>
                        </a:rPr>
                        <a:t>FeatureExtractor_GLCM</a:t>
                      </a:r>
                      <a:r>
                        <a:rPr lang="en-US" sz="800" kern="100" dirty="0">
                          <a:effectLst/>
                        </a:rPr>
                        <a:t> import </a:t>
                      </a:r>
                      <a:r>
                        <a:rPr lang="en-US" sz="800" kern="100" dirty="0" err="1">
                          <a:effectLst/>
                        </a:rPr>
                        <a:t>GLCMFeatureExtractor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</a:rPr>
                        <a:t>warnings.filterwarnings</a:t>
                      </a:r>
                      <a:r>
                        <a:rPr lang="en-US" sz="800" kern="100" dirty="0">
                          <a:effectLst/>
                        </a:rPr>
                        <a:t>("ignore")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class </a:t>
                      </a:r>
                      <a:r>
                        <a:rPr lang="en-US" sz="800" kern="100" dirty="0" err="1">
                          <a:effectLst/>
                        </a:rPr>
                        <a:t>ImageClassifier</a:t>
                      </a:r>
                      <a:r>
                        <a:rPr lang="en-US" sz="800" kern="100" dirty="0">
                          <a:effectLst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def __</a:t>
                      </a:r>
                      <a:r>
                        <a:rPr lang="en-US" sz="800" kern="100" dirty="0" err="1">
                          <a:effectLst/>
                        </a:rPr>
                        <a:t>init</a:t>
                      </a:r>
                      <a:r>
                        <a:rPr lang="en-US" sz="800" kern="100" dirty="0">
                          <a:effectLst/>
                        </a:rPr>
                        <a:t>__(self, </a:t>
                      </a:r>
                      <a:r>
                        <a:rPr lang="en-US" sz="800" kern="100" dirty="0" err="1">
                          <a:effectLst/>
                        </a:rPr>
                        <a:t>dataset_dir</a:t>
                      </a:r>
                      <a:r>
                        <a:rPr lang="en-US" sz="800" kern="100" dirty="0">
                          <a:effectLst/>
                        </a:rPr>
                        <a:t>, </a:t>
                      </a:r>
                      <a:r>
                        <a:rPr lang="en-US" sz="800" kern="100" dirty="0" err="1">
                          <a:effectLst/>
                        </a:rPr>
                        <a:t>model_dir</a:t>
                      </a:r>
                      <a:r>
                        <a:rPr lang="en-US" sz="800" kern="100" dirty="0">
                          <a:effectLst/>
                        </a:rPr>
                        <a:t>, </a:t>
                      </a:r>
                      <a:r>
                        <a:rPr lang="en-US" sz="800" kern="100" dirty="0" err="1">
                          <a:effectLst/>
                        </a:rPr>
                        <a:t>feature_dir</a:t>
                      </a:r>
                      <a:r>
                        <a:rPr lang="en-US" sz="800" kern="100" dirty="0">
                          <a:effectLst/>
                        </a:rPr>
                        <a:t>, </a:t>
                      </a:r>
                      <a:r>
                        <a:rPr lang="en-US" sz="800" kern="100" dirty="0" err="1">
                          <a:effectLst/>
                        </a:rPr>
                        <a:t>feature_type</a:t>
                      </a:r>
                      <a:r>
                        <a:rPr lang="en-US" sz="800" kern="100" dirty="0">
                          <a:effectLst/>
                        </a:rPr>
                        <a:t>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self.dataset_dir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dataset_dir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self.model_dir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model_dir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self.feature_dir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feature_dir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self.feature_type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feature_type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self.data</a:t>
                      </a:r>
                      <a:r>
                        <a:rPr lang="en-US" sz="800" kern="100" dirty="0">
                          <a:effectLst/>
                        </a:rPr>
                        <a:t> = []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self.labels</a:t>
                      </a:r>
                      <a:r>
                        <a:rPr lang="en-US" sz="800" kern="100" dirty="0">
                          <a:effectLst/>
                        </a:rPr>
                        <a:t> = []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self.feature_extractors</a:t>
                      </a:r>
                      <a:r>
                        <a:rPr lang="en-US" sz="800" kern="100" dirty="0">
                          <a:effectLst/>
                        </a:rPr>
                        <a:t> = 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    "histogram": </a:t>
                      </a:r>
                      <a:r>
                        <a:rPr lang="en-US" sz="800" kern="100" dirty="0" err="1">
                          <a:effectLst/>
                        </a:rPr>
                        <a:t>self.extract_histogram</a:t>
                      </a:r>
                      <a:r>
                        <a:rPr lang="en-US" sz="800" kern="100" dirty="0">
                          <a:effectLst/>
                        </a:rPr>
                        <a:t>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    "</a:t>
                      </a:r>
                      <a:r>
                        <a:rPr lang="en-US" sz="800" kern="100" dirty="0" err="1">
                          <a:effectLst/>
                        </a:rPr>
                        <a:t>glcm</a:t>
                      </a:r>
                      <a:r>
                        <a:rPr lang="en-US" sz="800" kern="100" dirty="0">
                          <a:effectLst/>
                        </a:rPr>
                        <a:t>": </a:t>
                      </a:r>
                      <a:r>
                        <a:rPr lang="en-US" sz="800" kern="100" dirty="0" err="1">
                          <a:effectLst/>
                        </a:rPr>
                        <a:t>self.extract_glcm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}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self.classifiers</a:t>
                      </a:r>
                      <a:r>
                        <a:rPr lang="en-US" sz="800" kern="100" dirty="0">
                          <a:effectLst/>
                        </a:rPr>
                        <a:t> = 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    "</a:t>
                      </a:r>
                      <a:r>
                        <a:rPr lang="en-US" sz="800" kern="100" dirty="0" err="1">
                          <a:effectLst/>
                        </a:rPr>
                        <a:t>mlp</a:t>
                      </a:r>
                      <a:r>
                        <a:rPr lang="en-US" sz="800" kern="100" dirty="0">
                          <a:effectLst/>
                        </a:rPr>
                        <a:t>": </a:t>
                      </a:r>
                      <a:r>
                        <a:rPr lang="en-US" sz="800" kern="100" dirty="0" err="1">
                          <a:effectLst/>
                        </a:rPr>
                        <a:t>self.train_mlp</a:t>
                      </a:r>
                      <a:r>
                        <a:rPr lang="en-US" sz="800" kern="100" dirty="0">
                          <a:effectLst/>
                        </a:rPr>
                        <a:t>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    "</a:t>
                      </a:r>
                      <a:r>
                        <a:rPr lang="en-US" sz="800" kern="100" dirty="0" err="1">
                          <a:effectLst/>
                        </a:rPr>
                        <a:t>naive_bayes</a:t>
                      </a:r>
                      <a:r>
                        <a:rPr lang="en-US" sz="800" kern="100" dirty="0">
                          <a:effectLst/>
                        </a:rPr>
                        <a:t>": </a:t>
                      </a:r>
                      <a:r>
                        <a:rPr lang="en-US" sz="800" kern="100" dirty="0" err="1">
                          <a:effectLst/>
                        </a:rPr>
                        <a:t>self.train_naive_bayes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}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kern="100" dirty="0">
                        <a:effectLst/>
                      </a:endParaRPr>
                    </a:p>
                  </a:txBody>
                  <a:tcPr marL="22915" marR="22915" marT="0" marB="0"/>
                </a:tc>
                <a:extLst>
                  <a:ext uri="{0D108BD9-81ED-4DB2-BD59-A6C34878D82A}">
                    <a16:rowId xmlns:a16="http://schemas.microsoft.com/office/drawing/2014/main" val="1026070468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91DC0455-2104-C1BB-1BA6-9C28737F02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870452"/>
              </p:ext>
            </p:extLst>
          </p:nvPr>
        </p:nvGraphicFramePr>
        <p:xfrm>
          <a:off x="4289981" y="1587676"/>
          <a:ext cx="3657600" cy="4567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021910530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def </a:t>
                      </a:r>
                      <a:r>
                        <a:rPr lang="en-US" sz="800" kern="100" dirty="0" err="1">
                          <a:effectLst/>
                        </a:rPr>
                        <a:t>extract_histogram</a:t>
                      </a:r>
                      <a:r>
                        <a:rPr lang="en-US" sz="800" kern="100" dirty="0">
                          <a:effectLst/>
                        </a:rPr>
                        <a:t>(self, image):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hist = cv2.calcHist([image], [0, 1, 2], None, [8, 8, 8], [0, 256, 0, 256, 0, 256])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cv2.normalize(hist, hist)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hist = </a:t>
                      </a:r>
                      <a:r>
                        <a:rPr lang="en-US" sz="800" kern="100" dirty="0" err="1">
                          <a:effectLst/>
                        </a:rPr>
                        <a:t>hist.flatten</a:t>
                      </a:r>
                      <a:r>
                        <a:rPr lang="en-US" sz="800" kern="100" dirty="0">
                          <a:effectLst/>
                        </a:rPr>
                        <a:t>()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# Flatten and reshape histogram to 1-dimensional array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hist = </a:t>
                      </a:r>
                      <a:r>
                        <a:rPr lang="en-US" sz="800" kern="100" dirty="0" err="1">
                          <a:effectLst/>
                        </a:rPr>
                        <a:t>hist.reshape</a:t>
                      </a:r>
                      <a:r>
                        <a:rPr lang="en-US" sz="800" kern="100" dirty="0">
                          <a:effectLst/>
                        </a:rPr>
                        <a:t>(1, -1)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return hist   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def </a:t>
                      </a:r>
                      <a:r>
                        <a:rPr lang="en-US" sz="800" kern="100" dirty="0" err="1">
                          <a:effectLst/>
                        </a:rPr>
                        <a:t>extract_glcm</a:t>
                      </a:r>
                      <a:r>
                        <a:rPr lang="en-US" sz="800" kern="100" dirty="0">
                          <a:effectLst/>
                        </a:rPr>
                        <a:t>(self, image):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feature_extractor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GLCMFeatureExtractor</a:t>
                      </a:r>
                      <a:r>
                        <a:rPr lang="en-US" sz="800" kern="100" dirty="0">
                          <a:effectLst/>
                        </a:rPr>
                        <a:t>()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glcm_features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feature_extractor.compute_glcm_features</a:t>
                      </a:r>
                      <a:r>
                        <a:rPr lang="en-US" sz="800" kern="100" dirty="0">
                          <a:effectLst/>
                        </a:rPr>
                        <a:t>(image)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return </a:t>
                      </a:r>
                      <a:r>
                        <a:rPr lang="en-US" sz="800" kern="100" dirty="0" err="1">
                          <a:effectLst/>
                        </a:rPr>
                        <a:t>glcm_features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def </a:t>
                      </a:r>
                      <a:r>
                        <a:rPr lang="en-US" sz="800" kern="100" dirty="0" err="1">
                          <a:effectLst/>
                        </a:rPr>
                        <a:t>load_data</a:t>
                      </a:r>
                      <a:r>
                        <a:rPr lang="en-US" sz="800" kern="100" dirty="0">
                          <a:effectLst/>
                        </a:rPr>
                        <a:t>(self):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for folder in </a:t>
                      </a:r>
                      <a:r>
                        <a:rPr lang="en-US" sz="800" kern="100" dirty="0" err="1">
                          <a:effectLst/>
                        </a:rPr>
                        <a:t>os.listdir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self.dataset_dir</a:t>
                      </a:r>
                      <a:r>
                        <a:rPr lang="en-US" sz="800" kern="100" dirty="0">
                          <a:effectLst/>
                        </a:rPr>
                        <a:t>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    </a:t>
                      </a:r>
                      <a:r>
                        <a:rPr lang="en-US" sz="800" kern="100" dirty="0" err="1">
                          <a:effectLst/>
                        </a:rPr>
                        <a:t>folder_path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os.path.join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self.dataset_dir</a:t>
                      </a:r>
                      <a:r>
                        <a:rPr lang="en-US" sz="800" kern="100" dirty="0">
                          <a:effectLst/>
                        </a:rPr>
                        <a:t>, folder)           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    if </a:t>
                      </a:r>
                      <a:r>
                        <a:rPr lang="en-US" sz="800" kern="100" dirty="0" err="1">
                          <a:effectLst/>
                        </a:rPr>
                        <a:t>os.path.isdir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folder_path</a:t>
                      </a:r>
                      <a:r>
                        <a:rPr lang="en-US" sz="800" kern="100" dirty="0">
                          <a:effectLst/>
                        </a:rPr>
                        <a:t>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        for file in </a:t>
                      </a:r>
                      <a:r>
                        <a:rPr lang="en-US" sz="800" kern="100" dirty="0" err="1">
                          <a:effectLst/>
                        </a:rPr>
                        <a:t>os.listdir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folder_path</a:t>
                      </a:r>
                      <a:r>
                        <a:rPr lang="en-US" sz="800" kern="100" dirty="0">
                          <a:effectLst/>
                        </a:rPr>
                        <a:t>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            </a:t>
                      </a:r>
                      <a:r>
                        <a:rPr lang="en-US" sz="800" kern="100" dirty="0" err="1">
                          <a:effectLst/>
                        </a:rPr>
                        <a:t>file_path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os.path.join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folder_path</a:t>
                      </a:r>
                      <a:r>
                        <a:rPr lang="en-US" sz="800" kern="100" dirty="0">
                          <a:effectLst/>
                        </a:rPr>
                        <a:t>, file)                   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            if </a:t>
                      </a:r>
                      <a:r>
                        <a:rPr lang="en-US" sz="800" kern="100" dirty="0" err="1">
                          <a:effectLst/>
                        </a:rPr>
                        <a:t>file.endswith</a:t>
                      </a:r>
                      <a:r>
                        <a:rPr lang="en-US" sz="800" kern="100" dirty="0">
                          <a:effectLst/>
                        </a:rPr>
                        <a:t>('.jpg'):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                image = cv2.imread(</a:t>
                      </a:r>
                      <a:r>
                        <a:rPr lang="en-US" sz="800" kern="100" dirty="0" err="1">
                          <a:effectLst/>
                        </a:rPr>
                        <a:t>file_path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                features = </a:t>
                      </a:r>
                      <a:r>
                        <a:rPr lang="en-US" sz="800" kern="100" dirty="0" err="1">
                          <a:effectLst/>
                        </a:rPr>
                        <a:t>self.feature_extractors</a:t>
                      </a:r>
                      <a:r>
                        <a:rPr lang="en-US" sz="800" kern="100" dirty="0">
                          <a:effectLst/>
                        </a:rPr>
                        <a:t>[</a:t>
                      </a:r>
                      <a:r>
                        <a:rPr lang="en-US" sz="800" kern="100" dirty="0" err="1">
                          <a:effectLst/>
                        </a:rPr>
                        <a:t>self.feature_type</a:t>
                      </a:r>
                      <a:r>
                        <a:rPr lang="en-US" sz="800" kern="100" dirty="0">
                          <a:effectLst/>
                        </a:rPr>
                        <a:t>](image)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                </a:t>
                      </a:r>
                      <a:r>
                        <a:rPr lang="en-US" sz="800" kern="100" dirty="0" err="1">
                          <a:effectLst/>
                        </a:rPr>
                        <a:t>self.data.append</a:t>
                      </a:r>
                      <a:r>
                        <a:rPr lang="en-US" sz="800" kern="100" dirty="0">
                          <a:effectLst/>
                        </a:rPr>
                        <a:t>(features)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                </a:t>
                      </a:r>
                      <a:r>
                        <a:rPr lang="en-US" sz="800" kern="100" dirty="0" err="1">
                          <a:effectLst/>
                        </a:rPr>
                        <a:t>self.labels.append</a:t>
                      </a:r>
                      <a:r>
                        <a:rPr lang="en-US" sz="800" kern="100" dirty="0">
                          <a:effectLst/>
                        </a:rPr>
                        <a:t>(folder)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self.data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np.array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self.data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self.labels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np.array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self.labels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def </a:t>
                      </a:r>
                      <a:r>
                        <a:rPr lang="en-US" sz="800" kern="100" dirty="0" err="1">
                          <a:effectLst/>
                        </a:rPr>
                        <a:t>train_mlp</a:t>
                      </a:r>
                      <a:r>
                        <a:rPr lang="en-US" sz="800" kern="100" dirty="0">
                          <a:effectLst/>
                        </a:rPr>
                        <a:t>(self):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mlp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MLPClassifier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hidden_layer_sizes</a:t>
                      </a:r>
                      <a:r>
                        <a:rPr lang="en-US" sz="800" kern="100" dirty="0">
                          <a:effectLst/>
                        </a:rPr>
                        <a:t>=(100,), </a:t>
                      </a:r>
                      <a:r>
                        <a:rPr lang="en-US" sz="800" kern="100" dirty="0" err="1">
                          <a:effectLst/>
                        </a:rPr>
                        <a:t>max_iter</a:t>
                      </a:r>
                      <a:r>
                        <a:rPr lang="en-US" sz="800" kern="100" dirty="0">
                          <a:effectLst/>
                        </a:rPr>
                        <a:t>=500)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mlp.fit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self.data.reshape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len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self.data</a:t>
                      </a:r>
                      <a:r>
                        <a:rPr lang="en-US" sz="800" kern="100" dirty="0">
                          <a:effectLst/>
                        </a:rPr>
                        <a:t>), -1), </a:t>
                      </a:r>
                      <a:r>
                        <a:rPr lang="en-US" sz="800" kern="100" dirty="0" err="1">
                          <a:effectLst/>
                        </a:rPr>
                        <a:t>self.labels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return </a:t>
                      </a:r>
                      <a:r>
                        <a:rPr lang="en-US" sz="800" kern="100" dirty="0" err="1">
                          <a:effectLst/>
                        </a:rPr>
                        <a:t>mlp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def </a:t>
                      </a:r>
                      <a:r>
                        <a:rPr lang="en-US" sz="800" kern="100" dirty="0" err="1">
                          <a:effectLst/>
                        </a:rPr>
                        <a:t>train_naive_bayes</a:t>
                      </a:r>
                      <a:r>
                        <a:rPr lang="en-US" sz="800" kern="100" dirty="0">
                          <a:effectLst/>
                        </a:rPr>
                        <a:t>(self):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nb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GaussianNB</a:t>
                      </a:r>
                      <a:r>
                        <a:rPr lang="en-US" sz="800" kern="100" dirty="0">
                          <a:effectLst/>
                        </a:rPr>
                        <a:t>()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nb.fit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self.data.reshape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len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self.data</a:t>
                      </a:r>
                      <a:r>
                        <a:rPr lang="en-US" sz="800" kern="100" dirty="0">
                          <a:effectLst/>
                        </a:rPr>
                        <a:t>), -1), </a:t>
                      </a:r>
                      <a:r>
                        <a:rPr lang="en-US" sz="800" kern="100" dirty="0" err="1">
                          <a:effectLst/>
                        </a:rPr>
                        <a:t>self.labels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return </a:t>
                      </a:r>
                      <a:r>
                        <a:rPr lang="en-US" sz="800" kern="100" dirty="0" err="1">
                          <a:effectLst/>
                        </a:rPr>
                        <a:t>nb</a:t>
                      </a:r>
                      <a:r>
                        <a:rPr lang="en-US" sz="700" kern="100" dirty="0">
                          <a:effectLst/>
                        </a:rPr>
                        <a:t>    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15" marR="22915" marT="0" marB="0"/>
                </a:tc>
                <a:extLst>
                  <a:ext uri="{0D108BD9-81ED-4DB2-BD59-A6C34878D82A}">
                    <a16:rowId xmlns:a16="http://schemas.microsoft.com/office/drawing/2014/main" val="1026070468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C9728038-951F-9290-C835-3BCA6EFFE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5797690"/>
              </p:ext>
            </p:extLst>
          </p:nvPr>
        </p:nvGraphicFramePr>
        <p:xfrm>
          <a:off x="8090554" y="1587676"/>
          <a:ext cx="3657600" cy="4351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021910530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def </a:t>
                      </a:r>
                      <a:r>
                        <a:rPr lang="en-US" sz="800" kern="100" dirty="0" err="1">
                          <a:effectLst/>
                        </a:rPr>
                        <a:t>train_classifier</a:t>
                      </a:r>
                      <a:r>
                        <a:rPr lang="en-US" sz="800" kern="100" dirty="0">
                          <a:effectLst/>
                        </a:rPr>
                        <a:t>(self, </a:t>
                      </a:r>
                      <a:r>
                        <a:rPr lang="en-US" sz="800" kern="100" dirty="0" err="1">
                          <a:effectLst/>
                        </a:rPr>
                        <a:t>classifier_type</a:t>
                      </a:r>
                      <a:r>
                        <a:rPr lang="en-US" sz="800" kern="100" dirty="0">
                          <a:effectLst/>
                        </a:rPr>
                        <a:t>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X_train</a:t>
                      </a:r>
                      <a:r>
                        <a:rPr lang="en-US" sz="800" kern="100" dirty="0">
                          <a:effectLst/>
                        </a:rPr>
                        <a:t>, </a:t>
                      </a:r>
                      <a:r>
                        <a:rPr lang="en-US" sz="800" kern="100" dirty="0" err="1">
                          <a:effectLst/>
                        </a:rPr>
                        <a:t>X_test</a:t>
                      </a:r>
                      <a:r>
                        <a:rPr lang="en-US" sz="800" kern="100" dirty="0">
                          <a:effectLst/>
                        </a:rPr>
                        <a:t>, </a:t>
                      </a:r>
                      <a:r>
                        <a:rPr lang="en-US" sz="800" kern="100" dirty="0" err="1">
                          <a:effectLst/>
                        </a:rPr>
                        <a:t>y_train</a:t>
                      </a:r>
                      <a:r>
                        <a:rPr lang="en-US" sz="800" kern="100" dirty="0">
                          <a:effectLst/>
                        </a:rPr>
                        <a:t>, </a:t>
                      </a:r>
                      <a:r>
                        <a:rPr lang="en-US" sz="800" kern="100" dirty="0" err="1">
                          <a:effectLst/>
                        </a:rPr>
                        <a:t>y_test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train_test_split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self.data</a:t>
                      </a:r>
                      <a:r>
                        <a:rPr lang="en-US" sz="800" kern="100" dirty="0">
                          <a:effectLst/>
                        </a:rPr>
                        <a:t>, </a:t>
                      </a:r>
                      <a:r>
                        <a:rPr lang="en-US" sz="800" kern="100" dirty="0" err="1">
                          <a:effectLst/>
                        </a:rPr>
                        <a:t>self.labels</a:t>
                      </a:r>
                      <a:r>
                        <a:rPr lang="en-US" sz="800" kern="100" dirty="0">
                          <a:effectLst/>
                        </a:rPr>
                        <a:t>, </a:t>
                      </a:r>
                      <a:r>
                        <a:rPr lang="en-US" sz="800" kern="100" dirty="0" err="1">
                          <a:effectLst/>
                        </a:rPr>
                        <a:t>test_size</a:t>
                      </a:r>
                      <a:r>
                        <a:rPr lang="en-US" sz="800" kern="100" dirty="0">
                          <a:effectLst/>
                        </a:rPr>
                        <a:t>=0.2, </a:t>
                      </a:r>
                      <a:r>
                        <a:rPr lang="en-US" sz="800" kern="100" dirty="0" err="1">
                          <a:effectLst/>
                        </a:rPr>
                        <a:t>random_state</a:t>
                      </a:r>
                      <a:r>
                        <a:rPr lang="en-US" sz="800" kern="100" dirty="0">
                          <a:effectLst/>
                        </a:rPr>
                        <a:t>=42)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classifier = </a:t>
                      </a:r>
                      <a:r>
                        <a:rPr lang="en-US" sz="800" kern="100" dirty="0" err="1">
                          <a:effectLst/>
                        </a:rPr>
                        <a:t>self.classifiers</a:t>
                      </a:r>
                      <a:r>
                        <a:rPr lang="en-US" sz="800" kern="100" dirty="0">
                          <a:effectLst/>
                        </a:rPr>
                        <a:t>[</a:t>
                      </a:r>
                      <a:r>
                        <a:rPr lang="en-US" sz="800" kern="100" dirty="0" err="1">
                          <a:effectLst/>
                        </a:rPr>
                        <a:t>classifier_type</a:t>
                      </a:r>
                      <a:r>
                        <a:rPr lang="en-US" sz="800" kern="100" dirty="0">
                          <a:effectLst/>
                        </a:rPr>
                        <a:t>]()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classifier.fit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X_train.reshape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len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X_train</a:t>
                      </a:r>
                      <a:r>
                        <a:rPr lang="en-US" sz="800" kern="100" dirty="0">
                          <a:effectLst/>
                        </a:rPr>
                        <a:t>), -1), </a:t>
                      </a:r>
                      <a:r>
                        <a:rPr lang="en-US" sz="800" kern="100" dirty="0" err="1">
                          <a:effectLst/>
                        </a:rPr>
                        <a:t>y_train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y_pred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classifier.predict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X_test.reshape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len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X_test</a:t>
                      </a:r>
                      <a:r>
                        <a:rPr lang="en-US" sz="800" kern="100" dirty="0">
                          <a:effectLst/>
                        </a:rPr>
                        <a:t>), -1))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print(</a:t>
                      </a:r>
                      <a:r>
                        <a:rPr lang="en-US" sz="800" kern="100" dirty="0" err="1">
                          <a:effectLst/>
                        </a:rPr>
                        <a:t>classification_report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y_test</a:t>
                      </a:r>
                      <a:r>
                        <a:rPr lang="en-US" sz="800" kern="100" dirty="0">
                          <a:effectLst/>
                        </a:rPr>
                        <a:t>, </a:t>
                      </a:r>
                      <a:r>
                        <a:rPr lang="en-US" sz="800" kern="100" dirty="0" err="1">
                          <a:effectLst/>
                        </a:rPr>
                        <a:t>y_pred</a:t>
                      </a:r>
                      <a:r>
                        <a:rPr lang="en-US" sz="800" kern="100" dirty="0">
                          <a:effectLst/>
                        </a:rPr>
                        <a:t>))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self.classifier</a:t>
                      </a:r>
                      <a:r>
                        <a:rPr lang="en-US" sz="800" kern="100" dirty="0">
                          <a:effectLst/>
                        </a:rPr>
                        <a:t> = classifier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def </a:t>
                      </a:r>
                      <a:r>
                        <a:rPr lang="en-US" sz="800" kern="100" dirty="0" err="1">
                          <a:effectLst/>
                        </a:rPr>
                        <a:t>save_classifier</a:t>
                      </a:r>
                      <a:r>
                        <a:rPr lang="en-US" sz="800" kern="100" dirty="0">
                          <a:effectLst/>
                        </a:rPr>
                        <a:t>(self, </a:t>
                      </a:r>
                      <a:r>
                        <a:rPr lang="en-US" sz="800" kern="100" dirty="0" err="1">
                          <a:effectLst/>
                        </a:rPr>
                        <a:t>classifier_type</a:t>
                      </a:r>
                      <a:r>
                        <a:rPr lang="en-US" sz="800" kern="100" dirty="0">
                          <a:effectLst/>
                        </a:rPr>
                        <a:t>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np.save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os.path.join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self.feature_dir</a:t>
                      </a:r>
                      <a:r>
                        <a:rPr lang="en-US" sz="800" kern="100" dirty="0">
                          <a:effectLst/>
                        </a:rPr>
                        <a:t>, '</a:t>
                      </a:r>
                      <a:r>
                        <a:rPr lang="en-US" sz="800" kern="100" dirty="0" err="1">
                          <a:effectLst/>
                        </a:rPr>
                        <a:t>data.npy</a:t>
                      </a:r>
                      <a:r>
                        <a:rPr lang="en-US" sz="800" kern="100" dirty="0">
                          <a:effectLst/>
                        </a:rPr>
                        <a:t>'), </a:t>
                      </a:r>
                      <a:r>
                        <a:rPr lang="en-US" sz="800" kern="100" dirty="0" err="1">
                          <a:effectLst/>
                        </a:rPr>
                        <a:t>self.data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np.save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os.path.join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self.feature_dir</a:t>
                      </a:r>
                      <a:r>
                        <a:rPr lang="en-US" sz="800" kern="100" dirty="0">
                          <a:effectLst/>
                        </a:rPr>
                        <a:t>, '</a:t>
                      </a:r>
                      <a:r>
                        <a:rPr lang="en-US" sz="800" kern="100" dirty="0" err="1">
                          <a:effectLst/>
                        </a:rPr>
                        <a:t>labels.npy</a:t>
                      </a:r>
                      <a:r>
                        <a:rPr lang="en-US" sz="800" kern="100" dirty="0">
                          <a:effectLst/>
                        </a:rPr>
                        <a:t>'), </a:t>
                      </a:r>
                      <a:r>
                        <a:rPr lang="en-US" sz="800" kern="100" dirty="0" err="1">
                          <a:effectLst/>
                        </a:rPr>
                        <a:t>self.labels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classifier = </a:t>
                      </a:r>
                      <a:r>
                        <a:rPr lang="en-US" sz="800" kern="100" dirty="0" err="1">
                          <a:effectLst/>
                        </a:rPr>
                        <a:t>self.classifier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with open(</a:t>
                      </a:r>
                      <a:r>
                        <a:rPr lang="en-US" sz="800" kern="100" dirty="0" err="1">
                          <a:effectLst/>
                        </a:rPr>
                        <a:t>os.path.join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self.model_dir</a:t>
                      </a:r>
                      <a:r>
                        <a:rPr lang="en-US" sz="800" kern="100" dirty="0">
                          <a:effectLst/>
                        </a:rPr>
                        <a:t>, f'{</a:t>
                      </a:r>
                      <a:r>
                        <a:rPr lang="en-US" sz="800" kern="100" dirty="0" err="1">
                          <a:effectLst/>
                        </a:rPr>
                        <a:t>classifier_type</a:t>
                      </a:r>
                      <a:r>
                        <a:rPr lang="en-US" sz="800" kern="100" dirty="0">
                          <a:effectLst/>
                        </a:rPr>
                        <a:t>}_</a:t>
                      </a:r>
                      <a:r>
                        <a:rPr lang="en-US" sz="800" kern="100" dirty="0" err="1">
                          <a:effectLst/>
                        </a:rPr>
                        <a:t>model.pkl</a:t>
                      </a:r>
                      <a:r>
                        <a:rPr lang="en-US" sz="800" kern="100" dirty="0">
                          <a:effectLst/>
                        </a:rPr>
                        <a:t>'), '</a:t>
                      </a:r>
                      <a:r>
                        <a:rPr lang="en-US" sz="800" kern="100" dirty="0" err="1">
                          <a:effectLst/>
                        </a:rPr>
                        <a:t>wb</a:t>
                      </a:r>
                      <a:r>
                        <a:rPr lang="en-US" sz="800" kern="100" dirty="0">
                          <a:effectLst/>
                        </a:rPr>
                        <a:t>') as f: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    </a:t>
                      </a:r>
                      <a:r>
                        <a:rPr lang="en-US" sz="800" kern="100" dirty="0" err="1">
                          <a:effectLst/>
                        </a:rPr>
                        <a:t>pickle.dump</a:t>
                      </a:r>
                      <a:r>
                        <a:rPr lang="en-US" sz="800" kern="100" dirty="0">
                          <a:effectLst/>
                        </a:rPr>
                        <a:t>(classifier, f)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if __name__ == "__main__":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DATASET_DIR = 'F:/Online/</a:t>
                      </a:r>
                      <a:r>
                        <a:rPr lang="en-US" sz="800" kern="100" dirty="0" err="1">
                          <a:effectLst/>
                        </a:rPr>
                        <a:t>OwnDrive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en-US" sz="800" kern="100" dirty="0" err="1">
                          <a:effectLst/>
                        </a:rPr>
                        <a:t>Code_penerapan_AI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en-US" sz="800" kern="100" dirty="0" err="1">
                          <a:effectLst/>
                        </a:rPr>
                        <a:t>backend_classification</a:t>
                      </a:r>
                      <a:r>
                        <a:rPr lang="en-US" sz="800" kern="100" dirty="0">
                          <a:effectLst/>
                        </a:rPr>
                        <a:t>/dataset/</a:t>
                      </a:r>
                      <a:r>
                        <a:rPr lang="en-US" sz="800" kern="100" dirty="0" err="1">
                          <a:effectLst/>
                        </a:rPr>
                        <a:t>Car_lite</a:t>
                      </a:r>
                      <a:r>
                        <a:rPr lang="en-US" sz="800" kern="100" dirty="0">
                          <a:effectLst/>
                        </a:rPr>
                        <a:t>'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MODEL_DIR = 'F:/Online/</a:t>
                      </a:r>
                      <a:r>
                        <a:rPr lang="en-US" sz="800" kern="100" dirty="0" err="1">
                          <a:effectLst/>
                        </a:rPr>
                        <a:t>OwnDrive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en-US" sz="800" kern="100" dirty="0" err="1">
                          <a:effectLst/>
                        </a:rPr>
                        <a:t>Code_penerapan_AI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en-US" sz="800" kern="100" dirty="0" err="1">
                          <a:effectLst/>
                        </a:rPr>
                        <a:t>backend_classification</a:t>
                      </a:r>
                      <a:r>
                        <a:rPr lang="en-US" sz="800" kern="100" dirty="0">
                          <a:effectLst/>
                        </a:rPr>
                        <a:t>/model'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FEATURE_DIR = 'F:/Online/</a:t>
                      </a:r>
                      <a:r>
                        <a:rPr lang="en-US" sz="800" kern="100" dirty="0" err="1">
                          <a:effectLst/>
                        </a:rPr>
                        <a:t>OwnDrive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en-US" sz="800" kern="100" dirty="0" err="1">
                          <a:effectLst/>
                        </a:rPr>
                        <a:t>Code_penerapan_AI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en-US" sz="800" kern="100" dirty="0" err="1">
                          <a:effectLst/>
                        </a:rPr>
                        <a:t>backend_classification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en-US" sz="800" kern="100" dirty="0" err="1">
                          <a:effectLst/>
                        </a:rPr>
                        <a:t>fitur</a:t>
                      </a:r>
                      <a:r>
                        <a:rPr lang="en-US" sz="800" kern="100" dirty="0">
                          <a:effectLst/>
                        </a:rPr>
                        <a:t>'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FEATURE_TYPE = 'histogram'  # choose from 'histogram', '</a:t>
                      </a:r>
                      <a:r>
                        <a:rPr lang="en-US" sz="800" kern="100" dirty="0" err="1">
                          <a:effectLst/>
                        </a:rPr>
                        <a:t>glcm</a:t>
                      </a:r>
                      <a:r>
                        <a:rPr lang="en-US" sz="800" kern="100" dirty="0">
                          <a:effectLst/>
                        </a:rPr>
                        <a:t>', or '</a:t>
                      </a:r>
                      <a:r>
                        <a:rPr lang="en-US" sz="800" kern="100" dirty="0" err="1">
                          <a:effectLst/>
                        </a:rPr>
                        <a:t>histogram_glcm</a:t>
                      </a:r>
                      <a:r>
                        <a:rPr lang="en-US" sz="800" kern="100" dirty="0">
                          <a:effectLst/>
                        </a:rPr>
                        <a:t>'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CLASSIFIER_TYPE = "</a:t>
                      </a:r>
                      <a:r>
                        <a:rPr lang="en-US" sz="800" kern="100" dirty="0" err="1">
                          <a:effectLst/>
                        </a:rPr>
                        <a:t>naive_bayes</a:t>
                      </a:r>
                      <a:r>
                        <a:rPr lang="en-US" sz="800" kern="100" dirty="0">
                          <a:effectLst/>
                        </a:rPr>
                        <a:t>" # "</a:t>
                      </a:r>
                      <a:r>
                        <a:rPr lang="en-US" sz="800" kern="100" dirty="0" err="1">
                          <a:effectLst/>
                        </a:rPr>
                        <a:t>mlp</a:t>
                      </a:r>
                      <a:r>
                        <a:rPr lang="en-US" sz="800" kern="100" dirty="0">
                          <a:effectLst/>
                        </a:rPr>
                        <a:t>", "</a:t>
                      </a:r>
                      <a:r>
                        <a:rPr lang="en-US" sz="800" kern="100" dirty="0" err="1">
                          <a:effectLst/>
                        </a:rPr>
                        <a:t>naive_bayes</a:t>
                      </a:r>
                      <a:r>
                        <a:rPr lang="en-US" sz="800" kern="100" dirty="0">
                          <a:effectLst/>
                        </a:rPr>
                        <a:t>"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# Create an instance of </a:t>
                      </a:r>
                      <a:r>
                        <a:rPr lang="en-US" sz="800" kern="100" dirty="0" err="1">
                          <a:effectLst/>
                        </a:rPr>
                        <a:t>ImageClassifier</a:t>
                      </a:r>
                      <a:r>
                        <a:rPr lang="en-US" sz="800" kern="100" dirty="0">
                          <a:effectLst/>
                        </a:rPr>
                        <a:t> and train the chosen classifier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classifier = </a:t>
                      </a:r>
                      <a:r>
                        <a:rPr lang="en-US" sz="800" kern="100" dirty="0" err="1">
                          <a:effectLst/>
                        </a:rPr>
                        <a:t>ImageClassifier</a:t>
                      </a:r>
                      <a:r>
                        <a:rPr lang="en-US" sz="800" kern="100" dirty="0">
                          <a:effectLst/>
                        </a:rPr>
                        <a:t>(DATASET_DIR, MODEL_DIR, FEATURE_DIR, FEATURE_TYPE)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</a:t>
                      </a:r>
                      <a:r>
                        <a:rPr lang="en-US" sz="800" kern="100" dirty="0" err="1">
                          <a:effectLst/>
                        </a:rPr>
                        <a:t>classifier.load_data</a:t>
                      </a:r>
                      <a:r>
                        <a:rPr lang="en-US" sz="800" kern="100" dirty="0">
                          <a:effectLst/>
                        </a:rPr>
                        <a:t>()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</a:t>
                      </a:r>
                      <a:r>
                        <a:rPr lang="en-US" sz="800" kern="100" dirty="0" err="1">
                          <a:effectLst/>
                        </a:rPr>
                        <a:t>classifier.train_classifier</a:t>
                      </a:r>
                      <a:r>
                        <a:rPr lang="en-US" sz="800" kern="100" dirty="0">
                          <a:effectLst/>
                        </a:rPr>
                        <a:t>(CLASSIFIER_TYPE)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</a:t>
                      </a:r>
                      <a:r>
                        <a:rPr lang="en-US" sz="800" kern="100" dirty="0" err="1">
                          <a:effectLst/>
                        </a:rPr>
                        <a:t>classifier.save_classifier</a:t>
                      </a:r>
                      <a:r>
                        <a:rPr lang="en-US" sz="800" kern="100" dirty="0">
                          <a:effectLst/>
                        </a:rPr>
                        <a:t>(CLASSIFIER_TYPE)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15" marR="22915" marT="0" marB="0"/>
                </a:tc>
                <a:extLst>
                  <a:ext uri="{0D108BD9-81ED-4DB2-BD59-A6C34878D82A}">
                    <a16:rowId xmlns:a16="http://schemas.microsoft.com/office/drawing/2014/main" val="102607046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BA7AE726-A39C-11CC-640F-D6687F3EA842}"/>
              </a:ext>
            </a:extLst>
          </p:cNvPr>
          <p:cNvSpPr/>
          <p:nvPr/>
        </p:nvSpPr>
        <p:spPr>
          <a:xfrm>
            <a:off x="3609286" y="5624754"/>
            <a:ext cx="603316" cy="622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FE7A7F-FD7A-E89B-070E-CEBAF9356BCB}"/>
              </a:ext>
            </a:extLst>
          </p:cNvPr>
          <p:cNvSpPr/>
          <p:nvPr/>
        </p:nvSpPr>
        <p:spPr>
          <a:xfrm>
            <a:off x="7332480" y="5622475"/>
            <a:ext cx="603316" cy="622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CFF95B-1831-144C-6E63-0E7DAC3A1BBB}"/>
              </a:ext>
            </a:extLst>
          </p:cNvPr>
          <p:cNvSpPr/>
          <p:nvPr/>
        </p:nvSpPr>
        <p:spPr>
          <a:xfrm>
            <a:off x="11144838" y="5622475"/>
            <a:ext cx="603316" cy="622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0616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9"/>
            <a:ext cx="10515600" cy="833663"/>
          </a:xfrm>
        </p:spPr>
        <p:txBody>
          <a:bodyPr/>
          <a:lstStyle/>
          <a:p>
            <a:r>
              <a:rPr lang="en-US" dirty="0"/>
              <a:t>Kode train_classification.py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E0B6-39CA-FF81-BDDB-B2FCBFDF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Kode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mendemonstrasikan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melatih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model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. Proses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, </a:t>
            </a:r>
            <a:r>
              <a:rPr lang="en-US" dirty="0" err="1"/>
              <a:t>pelatihan</a:t>
            </a:r>
            <a:r>
              <a:rPr lang="en-US" dirty="0"/>
              <a:t> model, dan </a:t>
            </a:r>
            <a:r>
              <a:rPr lang="en-US" dirty="0" err="1"/>
              <a:t>penyimpanan</a:t>
            </a:r>
            <a:r>
              <a:rPr lang="en-US" dirty="0"/>
              <a:t> model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dilatih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ImageClassifier</a:t>
            </a:r>
            <a:r>
              <a:rPr lang="en-US" dirty="0"/>
              <a:t>: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, </a:t>
            </a:r>
            <a:r>
              <a:rPr lang="en-US" dirty="0" err="1"/>
              <a:t>mengekstraksi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gambar-gambar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melatih</a:t>
            </a:r>
            <a:r>
              <a:rPr lang="en-US" dirty="0"/>
              <a:t> model </a:t>
            </a:r>
            <a:r>
              <a:rPr lang="en-US" dirty="0" err="1"/>
              <a:t>klasifikasi</a:t>
            </a:r>
            <a:r>
              <a:rPr lang="en-US" dirty="0"/>
              <a:t>, dan </a:t>
            </a:r>
            <a:r>
              <a:rPr lang="en-US" dirty="0" err="1"/>
              <a:t>menyimpan</a:t>
            </a:r>
            <a:r>
              <a:rPr lang="en-US" dirty="0"/>
              <a:t> model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di masa </a:t>
            </a:r>
            <a:r>
              <a:rPr lang="en-US" dirty="0" err="1"/>
              <a:t>mendatang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extract_histogram</a:t>
            </a:r>
            <a:r>
              <a:rPr lang="en-US" dirty="0"/>
              <a:t> dan </a:t>
            </a:r>
            <a:r>
              <a:rPr lang="en-US" dirty="0" err="1"/>
              <a:t>extract_glcm</a:t>
            </a:r>
            <a:r>
              <a:rPr lang="en-US" dirty="0"/>
              <a:t>: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histogram dan GLCM (code GLCM </a:t>
            </a:r>
            <a:r>
              <a:rPr lang="en-US" dirty="0" err="1"/>
              <a:t>menyusul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load_data</a:t>
            </a:r>
            <a:r>
              <a:rPr lang="en-US" dirty="0"/>
              <a:t>: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dataset, </a:t>
            </a:r>
            <a:r>
              <a:rPr lang="en-US" dirty="0" err="1"/>
              <a:t>mengekstraksi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dan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dan label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list.</a:t>
            </a:r>
          </a:p>
          <a:p>
            <a:pPr lvl="1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train_mlp</a:t>
            </a:r>
            <a:r>
              <a:rPr lang="en-US" dirty="0"/>
              <a:t> dan </a:t>
            </a:r>
            <a:r>
              <a:rPr lang="en-US" dirty="0" err="1"/>
              <a:t>train_naive_bayes</a:t>
            </a:r>
            <a:r>
              <a:rPr lang="en-US" dirty="0"/>
              <a:t>: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melatih</a:t>
            </a:r>
            <a:r>
              <a:rPr lang="en-US" dirty="0"/>
              <a:t> model MLP dan Naive Bayes.</a:t>
            </a:r>
          </a:p>
          <a:p>
            <a:pPr lvl="1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train_classifier</a:t>
            </a:r>
            <a:r>
              <a:rPr lang="en-US" dirty="0"/>
              <a:t>: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set </a:t>
            </a:r>
            <a:r>
              <a:rPr lang="en-US" dirty="0" err="1"/>
              <a:t>pelatihan</a:t>
            </a:r>
            <a:r>
              <a:rPr lang="en-US" dirty="0"/>
              <a:t> dan set </a:t>
            </a:r>
            <a:r>
              <a:rPr lang="en-US" dirty="0" err="1"/>
              <a:t>tes</a:t>
            </a:r>
            <a:r>
              <a:rPr lang="en-US" dirty="0"/>
              <a:t>, </a:t>
            </a:r>
            <a:r>
              <a:rPr lang="en-US" dirty="0" err="1"/>
              <a:t>melatih</a:t>
            </a:r>
            <a:r>
              <a:rPr lang="en-US" dirty="0"/>
              <a:t> model </a:t>
            </a:r>
            <a:r>
              <a:rPr lang="en-US" dirty="0" err="1"/>
              <a:t>klasifikasi</a:t>
            </a:r>
            <a:r>
              <a:rPr lang="en-US" dirty="0"/>
              <a:t>, dan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classification report.</a:t>
            </a:r>
          </a:p>
          <a:p>
            <a:pPr lvl="1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save_classifier</a:t>
            </a:r>
            <a:r>
              <a:rPr lang="en-US" dirty="0"/>
              <a:t>: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dan label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.</a:t>
            </a:r>
            <a:r>
              <a:rPr lang="en-US" dirty="0" err="1"/>
              <a:t>npy</a:t>
            </a:r>
            <a:r>
              <a:rPr lang="en-US" dirty="0"/>
              <a:t>, dan model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dilatih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.</a:t>
            </a:r>
            <a:r>
              <a:rPr lang="en-US" dirty="0" err="1"/>
              <a:t>pkl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41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0"/>
            <a:ext cx="10515600" cy="833663"/>
          </a:xfrm>
        </p:spPr>
        <p:txBody>
          <a:bodyPr/>
          <a:lstStyle/>
          <a:p>
            <a:r>
              <a:rPr lang="en-US" dirty="0"/>
              <a:t>Kode test_classification.py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69F11126-5473-DE9A-FD3C-4FB84326F5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97249"/>
              </p:ext>
            </p:extLst>
          </p:nvPr>
        </p:nvGraphicFramePr>
        <p:xfrm>
          <a:off x="489408" y="1584501"/>
          <a:ext cx="3657600" cy="4478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021910530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import </a:t>
                      </a:r>
                      <a:r>
                        <a:rPr lang="en-US" sz="800" kern="100" dirty="0" err="1">
                          <a:effectLst/>
                        </a:rPr>
                        <a:t>os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import cv2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import </a:t>
                      </a:r>
                      <a:r>
                        <a:rPr lang="en-US" sz="800" kern="100" dirty="0" err="1">
                          <a:effectLst/>
                        </a:rPr>
                        <a:t>numpy</a:t>
                      </a:r>
                      <a:r>
                        <a:rPr lang="en-US" sz="800" kern="100" dirty="0">
                          <a:effectLst/>
                        </a:rPr>
                        <a:t> as np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import pickle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import sys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</a:rPr>
                        <a:t>sys.path.append</a:t>
                      </a:r>
                      <a:r>
                        <a:rPr lang="en-US" sz="800" kern="100" dirty="0">
                          <a:effectLst/>
                        </a:rPr>
                        <a:t>('F:/Online/</a:t>
                      </a:r>
                      <a:r>
                        <a:rPr lang="en-US" sz="800" kern="100" dirty="0" err="1">
                          <a:effectLst/>
                        </a:rPr>
                        <a:t>OwnDrive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en-US" sz="800" kern="100" dirty="0" err="1">
                          <a:effectLst/>
                        </a:rPr>
                        <a:t>Code_penerapan_AI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en-US" sz="800" kern="100" dirty="0" err="1">
                          <a:effectLst/>
                        </a:rPr>
                        <a:t>backend_classification</a:t>
                      </a:r>
                      <a:r>
                        <a:rPr lang="en-US" sz="800" kern="100" dirty="0">
                          <a:effectLst/>
                        </a:rPr>
                        <a:t>')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from </a:t>
                      </a:r>
                      <a:r>
                        <a:rPr lang="en-US" sz="800" kern="100" dirty="0" err="1">
                          <a:effectLst/>
                        </a:rPr>
                        <a:t>FeatureExtractor_GLCM</a:t>
                      </a:r>
                      <a:r>
                        <a:rPr lang="en-US" sz="800" kern="100" dirty="0">
                          <a:effectLst/>
                        </a:rPr>
                        <a:t> import </a:t>
                      </a:r>
                      <a:r>
                        <a:rPr lang="en-US" sz="800" kern="100" dirty="0" err="1">
                          <a:effectLst/>
                        </a:rPr>
                        <a:t>GLCMFeatureExtractor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class </a:t>
                      </a:r>
                      <a:r>
                        <a:rPr lang="en-US" sz="800" kern="100" dirty="0" err="1">
                          <a:effectLst/>
                        </a:rPr>
                        <a:t>ImageClassifierTester</a:t>
                      </a:r>
                      <a:r>
                        <a:rPr lang="en-US" sz="800" kern="100" dirty="0">
                          <a:effectLst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def __</a:t>
                      </a:r>
                      <a:r>
                        <a:rPr lang="en-US" sz="800" kern="100" dirty="0" err="1">
                          <a:effectLst/>
                        </a:rPr>
                        <a:t>init</a:t>
                      </a:r>
                      <a:r>
                        <a:rPr lang="en-US" sz="800" kern="100" dirty="0">
                          <a:effectLst/>
                        </a:rPr>
                        <a:t>__(self, </a:t>
                      </a:r>
                      <a:r>
                        <a:rPr lang="en-US" sz="800" kern="100" dirty="0" err="1">
                          <a:effectLst/>
                        </a:rPr>
                        <a:t>model_dir</a:t>
                      </a:r>
                      <a:r>
                        <a:rPr lang="en-US" sz="800" kern="100" dirty="0">
                          <a:effectLst/>
                        </a:rPr>
                        <a:t>, </a:t>
                      </a:r>
                      <a:r>
                        <a:rPr lang="en-US" sz="800" kern="100" dirty="0" err="1">
                          <a:effectLst/>
                        </a:rPr>
                        <a:t>feature_dir</a:t>
                      </a:r>
                      <a:r>
                        <a:rPr lang="en-US" sz="800" kern="100" dirty="0">
                          <a:effectLst/>
                        </a:rPr>
                        <a:t>, </a:t>
                      </a:r>
                      <a:r>
                        <a:rPr lang="en-US" sz="800" kern="100" dirty="0" err="1">
                          <a:effectLst/>
                        </a:rPr>
                        <a:t>feature_type</a:t>
                      </a:r>
                      <a:r>
                        <a:rPr lang="en-US" sz="800" kern="100" dirty="0">
                          <a:effectLst/>
                        </a:rPr>
                        <a:t>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self.model_dir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model_dir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self.feature_dir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feature_dir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self.feature_type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feature_type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self.data</a:t>
                      </a:r>
                      <a:r>
                        <a:rPr lang="en-US" sz="800" kern="100" dirty="0">
                          <a:effectLst/>
                        </a:rPr>
                        <a:t> = None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self.labels</a:t>
                      </a:r>
                      <a:r>
                        <a:rPr lang="en-US" sz="800" kern="100" dirty="0">
                          <a:effectLst/>
                        </a:rPr>
                        <a:t> = None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self.classifier</a:t>
                      </a:r>
                      <a:r>
                        <a:rPr lang="en-US" sz="800" kern="100" dirty="0">
                          <a:effectLst/>
                        </a:rPr>
                        <a:t> = None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self.feature_extractors</a:t>
                      </a:r>
                      <a:r>
                        <a:rPr lang="en-US" sz="800" kern="100" dirty="0">
                          <a:effectLst/>
                        </a:rPr>
                        <a:t> = 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    "histogram": </a:t>
                      </a:r>
                      <a:r>
                        <a:rPr lang="en-US" sz="800" kern="100" dirty="0" err="1">
                          <a:effectLst/>
                        </a:rPr>
                        <a:t>self.extract_histogram</a:t>
                      </a:r>
                      <a:r>
                        <a:rPr lang="en-US" sz="800" kern="100" dirty="0">
                          <a:effectLst/>
                        </a:rPr>
                        <a:t>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    "</a:t>
                      </a:r>
                      <a:r>
                        <a:rPr lang="en-US" sz="800" kern="100" dirty="0" err="1">
                          <a:effectLst/>
                        </a:rPr>
                        <a:t>glcm</a:t>
                      </a:r>
                      <a:r>
                        <a:rPr lang="en-US" sz="800" kern="100" dirty="0">
                          <a:effectLst/>
                        </a:rPr>
                        <a:t>": </a:t>
                      </a:r>
                      <a:r>
                        <a:rPr lang="en-US" sz="800" kern="100" dirty="0" err="1">
                          <a:effectLst/>
                        </a:rPr>
                        <a:t>self.extract_glcm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}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def </a:t>
                      </a:r>
                      <a:r>
                        <a:rPr lang="en-US" sz="800" kern="100" dirty="0" err="1">
                          <a:effectLst/>
                        </a:rPr>
                        <a:t>extract_histogram</a:t>
                      </a:r>
                      <a:r>
                        <a:rPr lang="en-US" sz="800" kern="100" dirty="0">
                          <a:effectLst/>
                        </a:rPr>
                        <a:t>(self, image):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hist = cv2.calcHist([image], [0, 1, 2], None, [8, 8, 8], [0, 256, 0, 256, 0, 256])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cv2.normalize(hist, hist)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hist = </a:t>
                      </a:r>
                      <a:r>
                        <a:rPr lang="en-US" sz="800" kern="100" dirty="0" err="1">
                          <a:effectLst/>
                        </a:rPr>
                        <a:t>hist.flatten</a:t>
                      </a:r>
                      <a:r>
                        <a:rPr lang="en-US" sz="800" kern="100" dirty="0">
                          <a:effectLst/>
                        </a:rPr>
                        <a:t>()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# Flatten and reshape histogram to 1-dimensional array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hist = </a:t>
                      </a:r>
                      <a:r>
                        <a:rPr lang="en-US" sz="800" kern="100" dirty="0" err="1">
                          <a:effectLst/>
                        </a:rPr>
                        <a:t>hist.reshape</a:t>
                      </a:r>
                      <a:r>
                        <a:rPr lang="en-US" sz="800" kern="100" dirty="0">
                          <a:effectLst/>
                        </a:rPr>
                        <a:t>(1, -1)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return hist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</a:endParaRPr>
                    </a:p>
                  </a:txBody>
                  <a:tcPr marL="22915" marR="22915" marT="0" marB="0"/>
                </a:tc>
                <a:extLst>
                  <a:ext uri="{0D108BD9-81ED-4DB2-BD59-A6C34878D82A}">
                    <a16:rowId xmlns:a16="http://schemas.microsoft.com/office/drawing/2014/main" val="1026070468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91DC0455-2104-C1BB-1BA6-9C28737F02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484999"/>
              </p:ext>
            </p:extLst>
          </p:nvPr>
        </p:nvGraphicFramePr>
        <p:xfrm>
          <a:off x="4289981" y="1587676"/>
          <a:ext cx="3657600" cy="4351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021910530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def </a:t>
                      </a:r>
                      <a:r>
                        <a:rPr lang="en-US" sz="800" kern="100" dirty="0" err="1">
                          <a:effectLst/>
                        </a:rPr>
                        <a:t>extract_glcm</a:t>
                      </a:r>
                      <a:r>
                        <a:rPr lang="en-US" sz="800" kern="100" dirty="0">
                          <a:effectLst/>
                        </a:rPr>
                        <a:t>(self, image):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feature_extractor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GLCMFeatureExtractor</a:t>
                      </a:r>
                      <a:r>
                        <a:rPr lang="en-US" sz="800" kern="100" dirty="0">
                          <a:effectLst/>
                        </a:rPr>
                        <a:t>()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glcm_features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feature_extractor.compute_glcm_features</a:t>
                      </a:r>
                      <a:r>
                        <a:rPr lang="en-US" sz="800" kern="100" dirty="0">
                          <a:effectLst/>
                        </a:rPr>
                        <a:t>(image)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return </a:t>
                      </a:r>
                      <a:r>
                        <a:rPr lang="en-US" sz="800" kern="100" dirty="0" err="1">
                          <a:effectLst/>
                        </a:rPr>
                        <a:t>glcm_features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def </a:t>
                      </a:r>
                      <a:r>
                        <a:rPr lang="en-US" sz="800" kern="100" dirty="0" err="1">
                          <a:effectLst/>
                        </a:rPr>
                        <a:t>load_data</a:t>
                      </a:r>
                      <a:r>
                        <a:rPr lang="en-US" sz="800" kern="100" dirty="0">
                          <a:effectLst/>
                        </a:rPr>
                        <a:t>(self):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self.data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np.load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os.path.join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self.feature_dir</a:t>
                      </a:r>
                      <a:r>
                        <a:rPr lang="en-US" sz="800" kern="100" dirty="0">
                          <a:effectLst/>
                        </a:rPr>
                        <a:t>, '</a:t>
                      </a:r>
                      <a:r>
                        <a:rPr lang="en-US" sz="800" kern="100" dirty="0" err="1">
                          <a:effectLst/>
                        </a:rPr>
                        <a:t>data.npy</a:t>
                      </a:r>
                      <a:r>
                        <a:rPr lang="en-US" sz="800" kern="100" dirty="0">
                          <a:effectLst/>
                        </a:rPr>
                        <a:t>'))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self.labels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np.load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os.path.join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self.feature_dir</a:t>
                      </a:r>
                      <a:r>
                        <a:rPr lang="en-US" sz="800" kern="100" dirty="0">
                          <a:effectLst/>
                        </a:rPr>
                        <a:t>, '</a:t>
                      </a:r>
                      <a:r>
                        <a:rPr lang="en-US" sz="800" kern="100" dirty="0" err="1">
                          <a:effectLst/>
                        </a:rPr>
                        <a:t>labels.npy</a:t>
                      </a:r>
                      <a:r>
                        <a:rPr lang="en-US" sz="800" kern="100" dirty="0">
                          <a:effectLst/>
                        </a:rPr>
                        <a:t>'))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def </a:t>
                      </a:r>
                      <a:r>
                        <a:rPr lang="en-US" sz="800" kern="100" dirty="0" err="1">
                          <a:effectLst/>
                        </a:rPr>
                        <a:t>load_classifier</a:t>
                      </a:r>
                      <a:r>
                        <a:rPr lang="en-US" sz="800" kern="100" dirty="0">
                          <a:effectLst/>
                        </a:rPr>
                        <a:t>(self, </a:t>
                      </a:r>
                      <a:r>
                        <a:rPr lang="en-US" sz="800" kern="100" dirty="0" err="1">
                          <a:effectLst/>
                        </a:rPr>
                        <a:t>classifier_type</a:t>
                      </a:r>
                      <a:r>
                        <a:rPr lang="en-US" sz="800" kern="100" dirty="0">
                          <a:effectLst/>
                        </a:rPr>
                        <a:t>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</a:t>
                      </a:r>
                      <a:r>
                        <a:rPr lang="en-US" sz="800" kern="100" dirty="0" err="1">
                          <a:effectLst/>
                        </a:rPr>
                        <a:t>model_file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os.path.join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self.model_dir</a:t>
                      </a:r>
                      <a:r>
                        <a:rPr lang="en-US" sz="800" kern="100" dirty="0">
                          <a:effectLst/>
                        </a:rPr>
                        <a:t>, f'{</a:t>
                      </a:r>
                      <a:r>
                        <a:rPr lang="en-US" sz="800" kern="100" dirty="0" err="1">
                          <a:effectLst/>
                        </a:rPr>
                        <a:t>classifier_type</a:t>
                      </a:r>
                      <a:r>
                        <a:rPr lang="en-US" sz="800" kern="100" dirty="0">
                          <a:effectLst/>
                        </a:rPr>
                        <a:t>}_</a:t>
                      </a:r>
                      <a:r>
                        <a:rPr lang="en-US" sz="800" kern="100" dirty="0" err="1">
                          <a:effectLst/>
                        </a:rPr>
                        <a:t>model.pkl</a:t>
                      </a:r>
                      <a:r>
                        <a:rPr lang="en-US" sz="800" kern="100" dirty="0">
                          <a:effectLst/>
                        </a:rPr>
                        <a:t>')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with open(</a:t>
                      </a:r>
                      <a:r>
                        <a:rPr lang="en-US" sz="800" kern="100" dirty="0" err="1">
                          <a:effectLst/>
                        </a:rPr>
                        <a:t>model_file</a:t>
                      </a:r>
                      <a:r>
                        <a:rPr lang="en-US" sz="800" kern="100" dirty="0">
                          <a:effectLst/>
                        </a:rPr>
                        <a:t>, '</a:t>
                      </a:r>
                      <a:r>
                        <a:rPr lang="en-US" sz="800" kern="100" dirty="0" err="1">
                          <a:effectLst/>
                        </a:rPr>
                        <a:t>rb</a:t>
                      </a:r>
                      <a:r>
                        <a:rPr lang="en-US" sz="800" kern="100" dirty="0">
                          <a:effectLst/>
                        </a:rPr>
                        <a:t>') as f: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    </a:t>
                      </a:r>
                      <a:r>
                        <a:rPr lang="en-US" sz="800" kern="100" dirty="0" err="1">
                          <a:effectLst/>
                        </a:rPr>
                        <a:t>self.classifier</a:t>
                      </a:r>
                      <a:r>
                        <a:rPr lang="en-US" sz="800" kern="100" dirty="0">
                          <a:effectLst/>
                        </a:rPr>
                        <a:t> = </a:t>
                      </a:r>
                      <a:r>
                        <a:rPr lang="en-US" sz="800" kern="100" dirty="0" err="1">
                          <a:effectLst/>
                        </a:rPr>
                        <a:t>pickle.load</a:t>
                      </a:r>
                      <a:r>
                        <a:rPr lang="en-US" sz="800" kern="100" dirty="0">
                          <a:effectLst/>
                        </a:rPr>
                        <a:t>(f)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def </a:t>
                      </a:r>
                      <a:r>
                        <a:rPr lang="en-US" sz="800" kern="100" dirty="0" err="1">
                          <a:effectLst/>
                        </a:rPr>
                        <a:t>read_image</a:t>
                      </a:r>
                      <a:r>
                        <a:rPr lang="en-US" sz="800" kern="100" dirty="0">
                          <a:effectLst/>
                        </a:rPr>
                        <a:t>(self, </a:t>
                      </a:r>
                      <a:r>
                        <a:rPr lang="en-US" sz="800" kern="100" dirty="0" err="1">
                          <a:effectLst/>
                        </a:rPr>
                        <a:t>test_image_path</a:t>
                      </a:r>
                      <a:r>
                        <a:rPr lang="en-US" sz="800" kern="100" dirty="0">
                          <a:effectLst/>
                        </a:rPr>
                        <a:t>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image = cv2.imread(</a:t>
                      </a:r>
                      <a:r>
                        <a:rPr lang="en-US" sz="800" kern="100" dirty="0" err="1">
                          <a:effectLst/>
                        </a:rPr>
                        <a:t>test_image_path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return image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def </a:t>
                      </a:r>
                      <a:r>
                        <a:rPr lang="en-US" sz="800" kern="100" dirty="0" err="1">
                          <a:effectLst/>
                        </a:rPr>
                        <a:t>process_image</a:t>
                      </a:r>
                      <a:r>
                        <a:rPr lang="en-US" sz="800" kern="100" dirty="0">
                          <a:effectLst/>
                        </a:rPr>
                        <a:t>(self, image):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image = image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return image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def </a:t>
                      </a:r>
                      <a:r>
                        <a:rPr lang="en-US" sz="800" kern="100" dirty="0" err="1">
                          <a:effectLst/>
                        </a:rPr>
                        <a:t>test_classifier</a:t>
                      </a:r>
                      <a:r>
                        <a:rPr lang="en-US" sz="800" kern="100" dirty="0">
                          <a:effectLst/>
                        </a:rPr>
                        <a:t>(self, </a:t>
                      </a:r>
                      <a:r>
                        <a:rPr lang="en-US" sz="800" kern="100" dirty="0" err="1">
                          <a:effectLst/>
                        </a:rPr>
                        <a:t>test_image_path</a:t>
                      </a:r>
                      <a:r>
                        <a:rPr lang="en-US" sz="800" kern="100" dirty="0">
                          <a:effectLst/>
                        </a:rPr>
                        <a:t>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image = </a:t>
                      </a:r>
                      <a:r>
                        <a:rPr lang="en-US" sz="800" kern="100" dirty="0" err="1">
                          <a:effectLst/>
                        </a:rPr>
                        <a:t>self.read_image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test_image_path</a:t>
                      </a:r>
                      <a:r>
                        <a:rPr lang="en-US" sz="800" kern="100" dirty="0">
                          <a:effectLst/>
                        </a:rPr>
                        <a:t>)	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image = </a:t>
                      </a:r>
                      <a:r>
                        <a:rPr lang="en-US" sz="800" kern="100" dirty="0" err="1">
                          <a:effectLst/>
                        </a:rPr>
                        <a:t>self.process_image</a:t>
                      </a:r>
                      <a:r>
                        <a:rPr lang="en-US" sz="800" kern="100" dirty="0">
                          <a:effectLst/>
                        </a:rPr>
                        <a:t>(image)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features = </a:t>
                      </a:r>
                      <a:r>
                        <a:rPr lang="en-US" sz="800" kern="100" dirty="0" err="1">
                          <a:effectLst/>
                        </a:rPr>
                        <a:t>self.feature_extractors</a:t>
                      </a:r>
                      <a:r>
                        <a:rPr lang="en-US" sz="800" kern="100" dirty="0">
                          <a:effectLst/>
                        </a:rPr>
                        <a:t>[</a:t>
                      </a:r>
                      <a:r>
                        <a:rPr lang="en-US" sz="800" kern="100" dirty="0" err="1">
                          <a:effectLst/>
                        </a:rPr>
                        <a:t>self.feature_type</a:t>
                      </a:r>
                      <a:r>
                        <a:rPr lang="en-US" sz="800" kern="100" dirty="0">
                          <a:effectLst/>
                        </a:rPr>
                        <a:t>](image)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features = </a:t>
                      </a:r>
                      <a:r>
                        <a:rPr lang="en-US" sz="800" kern="100" dirty="0" err="1">
                          <a:effectLst/>
                        </a:rPr>
                        <a:t>features.reshape</a:t>
                      </a:r>
                      <a:r>
                        <a:rPr lang="en-US" sz="800" kern="100" dirty="0">
                          <a:effectLst/>
                        </a:rPr>
                        <a:t>(1, -1)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prediction = </a:t>
                      </a:r>
                      <a:r>
                        <a:rPr lang="en-US" sz="800" kern="100" dirty="0" err="1">
                          <a:effectLst/>
                        </a:rPr>
                        <a:t>self.classifier.predict</a:t>
                      </a:r>
                      <a:r>
                        <a:rPr lang="en-US" sz="800" kern="100" dirty="0">
                          <a:effectLst/>
                        </a:rPr>
                        <a:t>(features)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    return prediction[0], features, image</a:t>
                      </a:r>
                      <a:endParaRPr lang="en-US" sz="5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15" marR="22915" marT="0" marB="0"/>
                </a:tc>
                <a:extLst>
                  <a:ext uri="{0D108BD9-81ED-4DB2-BD59-A6C34878D82A}">
                    <a16:rowId xmlns:a16="http://schemas.microsoft.com/office/drawing/2014/main" val="1026070468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C9728038-951F-9290-C835-3BCA6EFFE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229454"/>
              </p:ext>
            </p:extLst>
          </p:nvPr>
        </p:nvGraphicFramePr>
        <p:xfrm>
          <a:off x="8090554" y="1587676"/>
          <a:ext cx="3657600" cy="4351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021910530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if __name__ == "__main__":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MODEL_DIR = 'F:/Online/</a:t>
                      </a:r>
                      <a:r>
                        <a:rPr lang="en-US" sz="800" kern="100" dirty="0" err="1">
                          <a:effectLst/>
                        </a:rPr>
                        <a:t>OwnDrive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en-US" sz="800" kern="100" dirty="0" err="1">
                          <a:effectLst/>
                        </a:rPr>
                        <a:t>Code_penerapan_AI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en-US" sz="800" kern="100" dirty="0" err="1">
                          <a:effectLst/>
                        </a:rPr>
                        <a:t>backend_classification</a:t>
                      </a:r>
                      <a:r>
                        <a:rPr lang="en-US" sz="800" kern="100" dirty="0">
                          <a:effectLst/>
                        </a:rPr>
                        <a:t>/model'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FEATURE_DIR = 'F:/Online/</a:t>
                      </a:r>
                      <a:r>
                        <a:rPr lang="en-US" sz="800" kern="100" dirty="0" err="1">
                          <a:effectLst/>
                        </a:rPr>
                        <a:t>OwnDrive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en-US" sz="800" kern="100" dirty="0" err="1">
                          <a:effectLst/>
                        </a:rPr>
                        <a:t>Code_penerapan_AI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en-US" sz="800" kern="100" dirty="0" err="1">
                          <a:effectLst/>
                        </a:rPr>
                        <a:t>backend_classification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en-US" sz="800" kern="100" dirty="0" err="1">
                          <a:effectLst/>
                        </a:rPr>
                        <a:t>fitur</a:t>
                      </a:r>
                      <a:r>
                        <a:rPr lang="en-US" sz="800" kern="100" dirty="0">
                          <a:effectLst/>
                        </a:rPr>
                        <a:t>'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FEATURE_TYPE = 'histogram'  # choose from 'histogram', '</a:t>
                      </a:r>
                      <a:r>
                        <a:rPr lang="en-US" sz="800" kern="100" dirty="0" err="1">
                          <a:effectLst/>
                        </a:rPr>
                        <a:t>glcm</a:t>
                      </a:r>
                      <a:r>
                        <a:rPr lang="en-US" sz="800" kern="100" dirty="0">
                          <a:effectLst/>
                        </a:rPr>
                        <a:t>', or '</a:t>
                      </a:r>
                      <a:r>
                        <a:rPr lang="en-US" sz="800" kern="100" dirty="0" err="1">
                          <a:effectLst/>
                        </a:rPr>
                        <a:t>histogram_glcm</a:t>
                      </a:r>
                      <a:r>
                        <a:rPr lang="en-US" sz="800" kern="100" dirty="0">
                          <a:effectLst/>
                        </a:rPr>
                        <a:t>'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CLASSIFIER_TYPE = "</a:t>
                      </a:r>
                      <a:r>
                        <a:rPr lang="en-US" sz="800" kern="100" dirty="0" err="1">
                          <a:effectLst/>
                        </a:rPr>
                        <a:t>mlp</a:t>
                      </a:r>
                      <a:r>
                        <a:rPr lang="en-US" sz="800" kern="100" dirty="0">
                          <a:effectLst/>
                        </a:rPr>
                        <a:t>"  # "</a:t>
                      </a:r>
                      <a:r>
                        <a:rPr lang="en-US" sz="800" kern="100" dirty="0" err="1">
                          <a:effectLst/>
                        </a:rPr>
                        <a:t>mlp</a:t>
                      </a:r>
                      <a:r>
                        <a:rPr lang="en-US" sz="800" kern="100" dirty="0">
                          <a:effectLst/>
                        </a:rPr>
                        <a:t>", "</a:t>
                      </a:r>
                      <a:r>
                        <a:rPr lang="en-US" sz="800" kern="100" dirty="0" err="1">
                          <a:effectLst/>
                        </a:rPr>
                        <a:t>naive_bayes</a:t>
                      </a:r>
                      <a:r>
                        <a:rPr lang="en-US" sz="800" kern="100" dirty="0">
                          <a:effectLst/>
                        </a:rPr>
                        <a:t>"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TEST_IMAGE_PATH = 'F:/Online/</a:t>
                      </a:r>
                      <a:r>
                        <a:rPr lang="en-US" sz="800" kern="100" dirty="0" err="1">
                          <a:effectLst/>
                        </a:rPr>
                        <a:t>OwnDrive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en-US" sz="800" kern="100" dirty="0" err="1">
                          <a:effectLst/>
                        </a:rPr>
                        <a:t>Code_penerapan_AI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en-US" sz="800" kern="100" dirty="0" err="1">
                          <a:effectLst/>
                        </a:rPr>
                        <a:t>backend_classification</a:t>
                      </a:r>
                      <a:r>
                        <a:rPr lang="en-US" sz="800" kern="100" dirty="0">
                          <a:effectLst/>
                        </a:rPr>
                        <a:t>/dataset/</a:t>
                      </a:r>
                      <a:r>
                        <a:rPr lang="en-US" sz="800" kern="100" dirty="0" err="1">
                          <a:effectLst/>
                        </a:rPr>
                        <a:t>Car_lite</a:t>
                      </a:r>
                      <a:r>
                        <a:rPr lang="en-US" sz="800" kern="100" dirty="0">
                          <a:effectLst/>
                        </a:rPr>
                        <a:t>/Convertible/convertible_0_09062020_145449.jpg'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# Create an instance of </a:t>
                      </a:r>
                      <a:r>
                        <a:rPr lang="en-US" sz="800" kern="100" dirty="0" err="1">
                          <a:effectLst/>
                        </a:rPr>
                        <a:t>ImageClassifierTester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tester = </a:t>
                      </a:r>
                      <a:r>
                        <a:rPr lang="en-US" sz="800" kern="100" dirty="0" err="1">
                          <a:effectLst/>
                        </a:rPr>
                        <a:t>ImageClassifierTester</a:t>
                      </a:r>
                      <a:r>
                        <a:rPr lang="en-US" sz="800" kern="100" dirty="0">
                          <a:effectLst/>
                        </a:rPr>
                        <a:t>(MODEL_DIR, FEATURE_DIR, FEATURE_TYPE)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</a:t>
                      </a:r>
                      <a:r>
                        <a:rPr lang="en-US" sz="800" kern="100" dirty="0" err="1">
                          <a:effectLst/>
                        </a:rPr>
                        <a:t>tester.load_data</a:t>
                      </a:r>
                      <a:r>
                        <a:rPr lang="en-US" sz="800" kern="100" dirty="0">
                          <a:effectLst/>
                        </a:rPr>
                        <a:t>()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</a:t>
                      </a:r>
                      <a:r>
                        <a:rPr lang="en-US" sz="800" kern="100" dirty="0" err="1">
                          <a:effectLst/>
                        </a:rPr>
                        <a:t>tester.load_classifier</a:t>
                      </a:r>
                      <a:r>
                        <a:rPr lang="en-US" sz="800" kern="100" dirty="0">
                          <a:effectLst/>
                        </a:rPr>
                        <a:t>(CLASSIFIER_TYPE)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# Test the classifier on the test image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prediction = </a:t>
                      </a:r>
                      <a:r>
                        <a:rPr lang="en-US" sz="800" kern="100" dirty="0" err="1">
                          <a:effectLst/>
                        </a:rPr>
                        <a:t>tester.test_classifier</a:t>
                      </a:r>
                      <a:r>
                        <a:rPr lang="en-US" sz="800" kern="100" dirty="0">
                          <a:effectLst/>
                        </a:rPr>
                        <a:t>(TEST_IMAGE_PATH)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   print("Prediction:", prediction)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15" marR="22915" marT="0" marB="0"/>
                </a:tc>
                <a:extLst>
                  <a:ext uri="{0D108BD9-81ED-4DB2-BD59-A6C34878D82A}">
                    <a16:rowId xmlns:a16="http://schemas.microsoft.com/office/drawing/2014/main" val="102607046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BA7AE726-A39C-11CC-640F-D6687F3EA842}"/>
              </a:ext>
            </a:extLst>
          </p:cNvPr>
          <p:cNvSpPr/>
          <p:nvPr/>
        </p:nvSpPr>
        <p:spPr>
          <a:xfrm>
            <a:off x="3609286" y="5624754"/>
            <a:ext cx="603316" cy="622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FE7A7F-FD7A-E89B-070E-CEBAF9356BCB}"/>
              </a:ext>
            </a:extLst>
          </p:cNvPr>
          <p:cNvSpPr/>
          <p:nvPr/>
        </p:nvSpPr>
        <p:spPr>
          <a:xfrm>
            <a:off x="7332480" y="5622475"/>
            <a:ext cx="603316" cy="622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CFF95B-1831-144C-6E63-0E7DAC3A1BBB}"/>
              </a:ext>
            </a:extLst>
          </p:cNvPr>
          <p:cNvSpPr/>
          <p:nvPr/>
        </p:nvSpPr>
        <p:spPr>
          <a:xfrm>
            <a:off x="11144838" y="5622475"/>
            <a:ext cx="603316" cy="622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96068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9"/>
            <a:ext cx="10515600" cy="833663"/>
          </a:xfrm>
        </p:spPr>
        <p:txBody>
          <a:bodyPr/>
          <a:lstStyle/>
          <a:p>
            <a:r>
              <a:rPr lang="en-US" dirty="0"/>
              <a:t>Kode test_classification.py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E0B6-39CA-FF81-BDDB-B2FCBFDF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Kode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model </a:t>
            </a:r>
            <a:r>
              <a:rPr lang="en-US" dirty="0" err="1"/>
              <a:t>klasifikasi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dilatih</a:t>
            </a:r>
            <a:r>
              <a:rPr lang="en-US" dirty="0"/>
              <a:t>. Kode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model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dilatih</a:t>
            </a:r>
            <a:r>
              <a:rPr lang="en-US" dirty="0"/>
              <a:t>,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uji, </a:t>
            </a:r>
            <a:r>
              <a:rPr lang="en-US" dirty="0" err="1"/>
              <a:t>mengekstraksi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label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model.</a:t>
            </a:r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ImageClassifierTester</a:t>
            </a:r>
            <a:r>
              <a:rPr lang="en-US" dirty="0"/>
              <a:t>: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model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dilatih</a:t>
            </a:r>
            <a:r>
              <a:rPr lang="en-US" dirty="0"/>
              <a:t>,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uji, </a:t>
            </a:r>
            <a:r>
              <a:rPr lang="en-US" dirty="0" err="1"/>
              <a:t>mengekstraksi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extract_histogram</a:t>
            </a:r>
            <a:r>
              <a:rPr lang="en-US" dirty="0"/>
              <a:t> dan </a:t>
            </a:r>
            <a:r>
              <a:rPr lang="en-US" dirty="0" err="1"/>
              <a:t>extract_glcm</a:t>
            </a:r>
            <a:r>
              <a:rPr lang="en-US" dirty="0"/>
              <a:t>: Sama </a:t>
            </a:r>
            <a:r>
              <a:rPr lang="en-US" dirty="0" err="1"/>
              <a:t>seperti</a:t>
            </a:r>
            <a:r>
              <a:rPr lang="en-US" dirty="0"/>
              <a:t> di </a:t>
            </a:r>
            <a:r>
              <a:rPr lang="en-US" dirty="0" err="1"/>
              <a:t>kode</a:t>
            </a:r>
            <a:r>
              <a:rPr lang="en-US" dirty="0"/>
              <a:t> train_classification.py,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histogram dan GLCM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load_data</a:t>
            </a:r>
            <a:r>
              <a:rPr lang="en-US" dirty="0"/>
              <a:t> dan </a:t>
            </a:r>
            <a:r>
              <a:rPr lang="en-US" dirty="0" err="1"/>
              <a:t>load_classifier</a:t>
            </a:r>
            <a:r>
              <a:rPr lang="en-US" dirty="0"/>
              <a:t>: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dan label </a:t>
            </a:r>
            <a:r>
              <a:rPr lang="en-US" dirty="0" err="1"/>
              <a:t>dari</a:t>
            </a:r>
            <a:r>
              <a:rPr lang="en-US" dirty="0"/>
              <a:t> file .</a:t>
            </a:r>
            <a:r>
              <a:rPr lang="en-US" dirty="0" err="1"/>
              <a:t>npy</a:t>
            </a:r>
            <a:r>
              <a:rPr lang="en-US" dirty="0"/>
              <a:t>, dan model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dilatih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file .</a:t>
            </a:r>
            <a:r>
              <a:rPr lang="en-US" dirty="0" err="1"/>
              <a:t>pkl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read_image</a:t>
            </a:r>
            <a:r>
              <a:rPr lang="en-US" dirty="0"/>
              <a:t> dan </a:t>
            </a:r>
            <a:r>
              <a:rPr lang="en-US" dirty="0" err="1"/>
              <a:t>process_image</a:t>
            </a:r>
            <a:r>
              <a:rPr lang="en-US" dirty="0"/>
              <a:t>: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path dan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test_classifier</a:t>
            </a:r>
            <a:r>
              <a:rPr lang="en-US" dirty="0"/>
              <a:t>: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uji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17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3600" dirty="0" err="1"/>
              <a:t>Instalasi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19" name="Content Placeholder 2" descr="List Content Placeholder">
            <a:extLst>
              <a:ext uri="{FF2B5EF4-FFF2-40B4-BE49-F238E27FC236}">
                <a16:creationId xmlns:a16="http://schemas.microsoft.com/office/drawing/2014/main" id="{2C089493-9AAA-F8F6-42FC-4720B25BC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402406"/>
              </p:ext>
            </p:extLst>
          </p:nvPr>
        </p:nvGraphicFramePr>
        <p:xfrm>
          <a:off x="838200" y="365125"/>
          <a:ext cx="6156325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174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0"/>
            <a:ext cx="10515600" cy="833663"/>
          </a:xfrm>
        </p:spPr>
        <p:txBody>
          <a:bodyPr/>
          <a:lstStyle/>
          <a:p>
            <a:r>
              <a:rPr lang="en-US" dirty="0" err="1"/>
              <a:t>Menginstal</a:t>
            </a:r>
            <a:r>
              <a:rPr lang="en-US" dirty="0"/>
              <a:t>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E0B6-39CA-FF81-BDDB-B2FCBFDF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Flutter </a:t>
            </a:r>
            <a:r>
              <a:rPr lang="en-US" dirty="0" err="1"/>
              <a:t>adalah</a:t>
            </a:r>
            <a:r>
              <a:rPr lang="en-US" dirty="0"/>
              <a:t> framework yang </a:t>
            </a:r>
            <a:r>
              <a:rPr lang="en-US" dirty="0" err="1"/>
              <a:t>dikembangkan</a:t>
            </a:r>
            <a:r>
              <a:rPr lang="en-US" dirty="0"/>
              <a:t> oleh Google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mobile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pada </a:t>
            </a:r>
            <a:r>
              <a:rPr lang="en-US" dirty="0" err="1"/>
              <a:t>berbagai</a:t>
            </a:r>
            <a:r>
              <a:rPr lang="en-US" dirty="0"/>
              <a:t> platform, </a:t>
            </a:r>
            <a:r>
              <a:rPr lang="en-US" dirty="0" err="1"/>
              <a:t>seperti</a:t>
            </a:r>
            <a:r>
              <a:rPr lang="en-US" dirty="0"/>
              <a:t> Android dan iOS.</a:t>
            </a:r>
          </a:p>
          <a:p>
            <a:r>
              <a:rPr lang="en-US" dirty="0" err="1"/>
              <a:t>Unduh</a:t>
            </a:r>
            <a:r>
              <a:rPr lang="en-US" dirty="0"/>
              <a:t> biner Flutter SDK </a:t>
            </a:r>
            <a:r>
              <a:rPr lang="en-US" dirty="0" err="1"/>
              <a:t>dari</a:t>
            </a:r>
            <a:r>
              <a:rPr lang="en-US" dirty="0"/>
              <a:t> situs </a:t>
            </a:r>
            <a:r>
              <a:rPr lang="en-US" dirty="0" err="1"/>
              <a:t>resmi</a:t>
            </a:r>
            <a:r>
              <a:rPr lang="en-US" dirty="0"/>
              <a:t> Flutter, https://flutter.dev.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yang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Anda (Windows, MacOS, </a:t>
            </a:r>
            <a:r>
              <a:rPr lang="en-US" dirty="0" err="1"/>
              <a:t>atau</a:t>
            </a:r>
            <a:r>
              <a:rPr lang="en-US" dirty="0"/>
              <a:t> Linux).</a:t>
            </a:r>
          </a:p>
          <a:p>
            <a:r>
              <a:rPr lang="en-US" dirty="0" err="1"/>
              <a:t>Ekstrak</a:t>
            </a:r>
            <a:r>
              <a:rPr lang="en-US" dirty="0"/>
              <a:t> file zip dan </a:t>
            </a:r>
            <a:r>
              <a:rPr lang="en-US" dirty="0" err="1"/>
              <a:t>letakkan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yang Anda </a:t>
            </a:r>
            <a:r>
              <a:rPr lang="en-US" dirty="0" err="1"/>
              <a:t>inginkan</a:t>
            </a:r>
            <a:r>
              <a:rPr lang="en-US" dirty="0"/>
              <a:t>.</a:t>
            </a:r>
          </a:p>
          <a:p>
            <a:r>
              <a:rPr lang="en-US" dirty="0" err="1"/>
              <a:t>Tambahkan</a:t>
            </a:r>
            <a:r>
              <a:rPr lang="en-US" dirty="0"/>
              <a:t> path Flutter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PATH Anda. Cara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berbeda-beda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Anda </a:t>
            </a:r>
            <a:r>
              <a:rPr lang="en-US" dirty="0" err="1"/>
              <a:t>gunakan</a:t>
            </a:r>
            <a:r>
              <a:rPr lang="en-US" dirty="0"/>
              <a:t>.</a:t>
            </a:r>
          </a:p>
          <a:p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“</a:t>
            </a:r>
            <a:r>
              <a:rPr lang="en-US" dirty="0">
                <a:highlight>
                  <a:srgbClr val="C0C0C0"/>
                </a:highlight>
              </a:rPr>
              <a:t>flutter doctor</a:t>
            </a:r>
            <a:r>
              <a:rPr lang="en-US" dirty="0"/>
              <a:t>” di terminal/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dependensi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. </a:t>
            </a:r>
            <a:r>
              <a:rPr lang="en-US" dirty="0" err="1"/>
              <a:t>Ikuti</a:t>
            </a:r>
            <a:r>
              <a:rPr lang="en-US" dirty="0"/>
              <a:t> </a:t>
            </a:r>
            <a:r>
              <a:rPr lang="en-US" dirty="0" err="1"/>
              <a:t>instruksinya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memasang</a:t>
            </a:r>
            <a:r>
              <a:rPr lang="en-US" dirty="0"/>
              <a:t> </a:t>
            </a:r>
            <a:r>
              <a:rPr lang="en-US" dirty="0" err="1"/>
              <a:t>dependensi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80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1"/>
            <a:ext cx="10515600" cy="833663"/>
          </a:xfrm>
        </p:spPr>
        <p:txBody>
          <a:bodyPr/>
          <a:lstStyle/>
          <a:p>
            <a:r>
              <a:rPr lang="en-US" dirty="0" err="1"/>
              <a:t>Menginstal</a:t>
            </a:r>
            <a:r>
              <a:rPr lang="en-US" dirty="0"/>
              <a:t> 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E0B6-39CA-FF81-BDDB-B2FCBFDF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Dart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oleh Flutter. </a:t>
            </a:r>
            <a:r>
              <a:rPr lang="en-US" dirty="0" err="1"/>
              <a:t>Biasanya</a:t>
            </a:r>
            <a:r>
              <a:rPr lang="en-US" dirty="0"/>
              <a:t>, Dart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Flutter SDK, </a:t>
            </a:r>
            <a:r>
              <a:rPr lang="en-US" dirty="0" err="1"/>
              <a:t>jadi</a:t>
            </a:r>
            <a:r>
              <a:rPr lang="en-US" dirty="0"/>
              <a:t> Anda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menginstalnya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8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sz="2400" dirty="0" err="1"/>
              <a:t>Dalam</a:t>
            </a:r>
            <a:r>
              <a:rPr lang="en-US" sz="2400" dirty="0"/>
              <a:t> tutorial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client-server </a:t>
            </a:r>
            <a:r>
              <a:rPr lang="en-US" sz="2400" dirty="0" err="1"/>
              <a:t>menggunakan</a:t>
            </a:r>
            <a:r>
              <a:rPr lang="en-US" sz="2400" dirty="0"/>
              <a:t> Flutter dan Flask. </a:t>
            </a:r>
            <a:br>
              <a:rPr lang="en-US" sz="2400" dirty="0"/>
            </a:b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mengunggah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Flutter </a:t>
            </a:r>
            <a:r>
              <a:rPr lang="en-US" sz="2400" dirty="0" err="1"/>
              <a:t>ke</a:t>
            </a:r>
            <a:r>
              <a:rPr lang="en-US" sz="2400" dirty="0"/>
              <a:t> server Flask, yang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memproses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dan </a:t>
            </a:r>
            <a:r>
              <a:rPr lang="en-US" sz="2400" dirty="0" err="1"/>
              <a:t>mengembalikan</a:t>
            </a:r>
            <a:r>
              <a:rPr lang="en-US" sz="2400" dirty="0"/>
              <a:t> </a:t>
            </a:r>
            <a:r>
              <a:rPr lang="en-US" sz="2400" dirty="0" err="1"/>
              <a:t>hasilnya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.</a:t>
            </a:r>
          </a:p>
        </p:txBody>
      </p:sp>
      <p:graphicFrame>
        <p:nvGraphicFramePr>
          <p:cNvPr id="3" name="Content Placeholder 2" descr="List Content Placeholder">
            <a:extLst>
              <a:ext uri="{FF2B5EF4-FFF2-40B4-BE49-F238E27FC236}">
                <a16:creationId xmlns:a16="http://schemas.microsoft.com/office/drawing/2014/main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115321"/>
              </p:ext>
            </p:extLst>
          </p:nvPr>
        </p:nvGraphicFramePr>
        <p:xfrm>
          <a:off x="838200" y="365124"/>
          <a:ext cx="6156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82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1"/>
            <a:ext cx="10515600" cy="833663"/>
          </a:xfrm>
        </p:spPr>
        <p:txBody>
          <a:bodyPr/>
          <a:lstStyle/>
          <a:p>
            <a:r>
              <a:rPr lang="en-US" dirty="0" err="1"/>
              <a:t>Menginstal</a:t>
            </a:r>
            <a:r>
              <a:rPr lang="en-US" dirty="0"/>
              <a:t> 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E0B6-39CA-FF81-BDDB-B2FCBFDF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Android Studio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terpadu</a:t>
            </a:r>
            <a:r>
              <a:rPr lang="en-US" dirty="0"/>
              <a:t> (IDE)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Android,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Flutter.</a:t>
            </a:r>
          </a:p>
          <a:p>
            <a:r>
              <a:rPr lang="en-US" dirty="0" err="1"/>
              <a:t>Unduh</a:t>
            </a:r>
            <a:r>
              <a:rPr lang="en-US" dirty="0"/>
              <a:t> dan </a:t>
            </a:r>
            <a:r>
              <a:rPr lang="en-US" dirty="0" err="1"/>
              <a:t>instal</a:t>
            </a:r>
            <a:r>
              <a:rPr lang="en-US" dirty="0"/>
              <a:t> Android Studio </a:t>
            </a:r>
            <a:r>
              <a:rPr lang="en-US" dirty="0" err="1"/>
              <a:t>dari</a:t>
            </a:r>
            <a:r>
              <a:rPr lang="en-US" dirty="0"/>
              <a:t> situs </a:t>
            </a:r>
            <a:r>
              <a:rPr lang="en-US" dirty="0" err="1"/>
              <a:t>resmi</a:t>
            </a:r>
            <a:r>
              <a:rPr lang="en-US" dirty="0"/>
              <a:t> https://developer.android.com/studio.</a:t>
            </a:r>
          </a:p>
          <a:p>
            <a:r>
              <a:rPr lang="en-US" dirty="0" err="1"/>
              <a:t>Selama</a:t>
            </a:r>
            <a:r>
              <a:rPr lang="en-US" dirty="0"/>
              <a:t> proses </a:t>
            </a:r>
            <a:r>
              <a:rPr lang="en-US" dirty="0" err="1"/>
              <a:t>instalasi</a:t>
            </a:r>
            <a:r>
              <a:rPr lang="en-US" dirty="0"/>
              <a:t>, Anda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ditawarkan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Android SDK—</a:t>
            </a:r>
            <a:r>
              <a:rPr lang="en-US" dirty="0" err="1"/>
              <a:t>instal</a:t>
            </a:r>
            <a:r>
              <a:rPr lang="en-US" dirty="0"/>
              <a:t> juga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/>
              <a:t>jalankan</a:t>
            </a:r>
            <a:r>
              <a:rPr lang="en-US" dirty="0"/>
              <a:t> Android Studio dan </a:t>
            </a:r>
            <a:r>
              <a:rPr lang="en-US" dirty="0" err="1"/>
              <a:t>ikuti</a:t>
            </a:r>
            <a:r>
              <a:rPr lang="en-US" dirty="0"/>
              <a:t> wizard setup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04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1"/>
            <a:ext cx="10515600" cy="833663"/>
          </a:xfrm>
        </p:spPr>
        <p:txBody>
          <a:bodyPr/>
          <a:lstStyle/>
          <a:p>
            <a:r>
              <a:rPr lang="en-US" dirty="0"/>
              <a:t>Setting up Flutter dan Dart pada 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E0B6-39CA-FF81-BDDB-B2FCBFDF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Buka Android Studio, </a:t>
            </a:r>
            <a:r>
              <a:rPr lang="en-US" dirty="0" err="1"/>
              <a:t>klik</a:t>
            </a:r>
            <a:r>
              <a:rPr lang="en-US" dirty="0"/>
              <a:t> "</a:t>
            </a: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Configure</a:t>
            </a:r>
            <a:r>
              <a:rPr lang="en-US" dirty="0"/>
              <a:t>" dan </a:t>
            </a:r>
            <a:r>
              <a:rPr lang="en-US" dirty="0" err="1"/>
              <a:t>pilih</a:t>
            </a:r>
            <a:r>
              <a:rPr lang="en-US" dirty="0"/>
              <a:t> "</a:t>
            </a: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Plugins</a:t>
            </a:r>
            <a:r>
              <a:rPr lang="en-US" dirty="0"/>
              <a:t>".</a:t>
            </a:r>
          </a:p>
          <a:p>
            <a:r>
              <a:rPr lang="en-US" dirty="0"/>
              <a:t>Di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, </a:t>
            </a:r>
            <a:r>
              <a:rPr lang="en-US" dirty="0" err="1"/>
              <a:t>cari</a:t>
            </a:r>
            <a:r>
              <a:rPr lang="en-US" dirty="0"/>
              <a:t> "</a:t>
            </a: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Flutter</a:t>
            </a:r>
            <a:r>
              <a:rPr lang="en-US" dirty="0"/>
              <a:t>" dan </a:t>
            </a:r>
            <a:r>
              <a:rPr lang="en-US" dirty="0" err="1"/>
              <a:t>klik</a:t>
            </a:r>
            <a:r>
              <a:rPr lang="en-US" dirty="0"/>
              <a:t> "</a:t>
            </a: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Install</a:t>
            </a:r>
            <a:r>
              <a:rPr lang="en-US" dirty="0"/>
              <a:t>".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Anda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plugin Dart, </a:t>
            </a:r>
            <a:r>
              <a:rPr lang="en-US" dirty="0" err="1"/>
              <a:t>karena</a:t>
            </a:r>
            <a:r>
              <a:rPr lang="en-US" dirty="0"/>
              <a:t> Flutter </a:t>
            </a:r>
            <a:r>
              <a:rPr lang="en-US" dirty="0" err="1"/>
              <a:t>membutuhkannya</a:t>
            </a:r>
            <a:r>
              <a:rPr lang="en-US" dirty="0"/>
              <a:t>.</a:t>
            </a:r>
          </a:p>
          <a:p>
            <a:r>
              <a:rPr lang="en-US" dirty="0" err="1"/>
              <a:t>Klik</a:t>
            </a:r>
            <a:r>
              <a:rPr lang="en-US" dirty="0"/>
              <a:t> "</a:t>
            </a: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Yes</a:t>
            </a:r>
            <a:r>
              <a:rPr lang="en-US" dirty="0"/>
              <a:t>"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Dart.</a:t>
            </a:r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plugin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diinstal</a:t>
            </a:r>
            <a:r>
              <a:rPr lang="en-US" dirty="0"/>
              <a:t>, restart Android Studio.</a:t>
            </a:r>
          </a:p>
          <a:p>
            <a:r>
              <a:rPr lang="en-US" dirty="0" err="1"/>
              <a:t>Saat</a:t>
            </a:r>
            <a:r>
              <a:rPr lang="en-US" dirty="0"/>
              <a:t> Anda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Flutter </a:t>
            </a:r>
            <a:r>
              <a:rPr lang="en-US" dirty="0" err="1"/>
              <a:t>baru</a:t>
            </a:r>
            <a:r>
              <a:rPr lang="en-US" dirty="0"/>
              <a:t>,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"</a:t>
            </a: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Start a new Flutter project</a:t>
            </a:r>
            <a:r>
              <a:rPr lang="en-US" dirty="0"/>
              <a:t>"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Android Studio, dan </a:t>
            </a:r>
            <a:r>
              <a:rPr lang="en-US" dirty="0" err="1"/>
              <a:t>ikuti</a:t>
            </a:r>
            <a:r>
              <a:rPr lang="en-US" dirty="0"/>
              <a:t> </a:t>
            </a:r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59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3600" dirty="0" err="1"/>
              <a:t>Membangun</a:t>
            </a:r>
            <a:r>
              <a:rPr lang="en-US" sz="3600" dirty="0"/>
              <a:t> Client </a:t>
            </a:r>
            <a:r>
              <a:rPr lang="en-US" sz="3600" dirty="0" err="1"/>
              <a:t>dengan</a:t>
            </a:r>
            <a:r>
              <a:rPr lang="en-US" sz="3600" dirty="0"/>
              <a:t> Flutter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9" name="Content Placeholder 2" descr="List Content Placeholder">
            <a:extLst>
              <a:ext uri="{FF2B5EF4-FFF2-40B4-BE49-F238E27FC236}">
                <a16:creationId xmlns:a16="http://schemas.microsoft.com/office/drawing/2014/main" id="{2C089493-9AAA-F8F6-42FC-4720B25BC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145791"/>
              </p:ext>
            </p:extLst>
          </p:nvPr>
        </p:nvGraphicFramePr>
        <p:xfrm>
          <a:off x="838200" y="365125"/>
          <a:ext cx="6156325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1032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1"/>
            <a:ext cx="10515600" cy="833663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E0B6-39CA-FF81-BDDB-B2FCBFDF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Flutter </a:t>
            </a:r>
            <a:r>
              <a:rPr lang="en-US" dirty="0" err="1"/>
              <a:t>membangun</a:t>
            </a:r>
            <a:r>
              <a:rPr lang="en-US" dirty="0"/>
              <a:t> UI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komposisi</a:t>
            </a:r>
            <a:r>
              <a:rPr lang="en-US" dirty="0"/>
              <a:t> Widget,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blok-blok</a:t>
            </a:r>
            <a:r>
              <a:rPr lang="en-US" dirty="0"/>
              <a:t> </a:t>
            </a:r>
            <a:r>
              <a:rPr lang="en-US" dirty="0" err="1"/>
              <a:t>penyusun</a:t>
            </a:r>
            <a:r>
              <a:rPr lang="en-US" dirty="0"/>
              <a:t> UI. </a:t>
            </a:r>
          </a:p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Flutter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main() yang </a:t>
            </a:r>
            <a:r>
              <a:rPr lang="en-US" dirty="0" err="1"/>
              <a:t>menjalankan</a:t>
            </a:r>
            <a:r>
              <a:rPr lang="en-US" dirty="0"/>
              <a:t> widget root (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Material </a:t>
            </a:r>
            <a:r>
              <a:rPr lang="en-US" dirty="0" err="1"/>
              <a:t>atau</a:t>
            </a:r>
            <a:r>
              <a:rPr lang="en-US" dirty="0"/>
              <a:t> Cupertino), dan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widget-widget lain yang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57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1"/>
            <a:ext cx="10515600" cy="833663"/>
          </a:xfrm>
        </p:spPr>
        <p:txBody>
          <a:bodyPr/>
          <a:lstStyle/>
          <a:p>
            <a:r>
              <a:rPr lang="en-US" dirty="0"/>
              <a:t>Kode </a:t>
            </a:r>
            <a:r>
              <a:rPr lang="en-US" dirty="0" err="1"/>
              <a:t>main.dart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AA368C-64B4-9FE8-14CD-C43A1801F8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473505"/>
              </p:ext>
            </p:extLst>
          </p:nvPr>
        </p:nvGraphicFramePr>
        <p:xfrm>
          <a:off x="1041858" y="1562771"/>
          <a:ext cx="2286000" cy="45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021910530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'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dart:io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'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package:flutter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material.dart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'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package:image_picker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image_picker.dart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'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package:http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http.dart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as http;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main() =&gt;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runApp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MyApp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MyApp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extends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StatelessWidget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@override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Widget build(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BuildContext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context) {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MaterialApp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title: 'Flutter Image Upload',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home: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ImageUploader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);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ImageUploader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extends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StatefulWidget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@override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_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ImageUploaderState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createState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=&gt; _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ImageUploaderState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000" kern="100" dirty="0">
                        <a:effectLst/>
                      </a:endParaRPr>
                    </a:p>
                  </a:txBody>
                  <a:tcPr marL="22915" marR="22915" marT="0" marB="0"/>
                </a:tc>
                <a:extLst>
                  <a:ext uri="{0D108BD9-81ED-4DB2-BD59-A6C34878D82A}">
                    <a16:rowId xmlns:a16="http://schemas.microsoft.com/office/drawing/2014/main" val="1026070468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D4565084-6606-09F0-54B5-4D5C738264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221228"/>
              </p:ext>
            </p:extLst>
          </p:nvPr>
        </p:nvGraphicFramePr>
        <p:xfrm>
          <a:off x="3380262" y="1570355"/>
          <a:ext cx="2834640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4021910530"/>
                    </a:ext>
                  </a:extLst>
                </a:gridCol>
              </a:tblGrid>
              <a:tr h="4592462">
                <a:tc>
                  <a:txBody>
                    <a:bodyPr/>
                    <a:lstStyle/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_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ImageUploaderState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extends State&lt;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ImageUploader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{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File? _image;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bool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isUploading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false;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String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responseMessage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'';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Future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getImage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async {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final image = await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ImagePicker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getImage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(source: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ImageSource.gallery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setState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(() {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if (image != null) {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_image = File(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image.path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responseMessage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'';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 else {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print('No image selected.');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});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Future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uploadImage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async {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if (_image == null) {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print('No image selected.');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return;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setState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(() {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isUploading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true;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});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final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Uri.parse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("http://10.8.0.8:5000/upload");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var request =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http.MultipartRequest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('POST',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request.files.add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(await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http.MultipartFile.fromPath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('image', _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image!.path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var response = await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request.send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 marL="22915" marR="22915" marT="0" marB="0"/>
                </a:tc>
                <a:extLst>
                  <a:ext uri="{0D108BD9-81ED-4DB2-BD59-A6C34878D82A}">
                    <a16:rowId xmlns:a16="http://schemas.microsoft.com/office/drawing/2014/main" val="1026070468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8208A79-A321-3A25-C499-137D14C743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427668"/>
              </p:ext>
            </p:extLst>
          </p:nvPr>
        </p:nvGraphicFramePr>
        <p:xfrm>
          <a:off x="6267306" y="1570355"/>
          <a:ext cx="2286000" cy="515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021910530"/>
                    </a:ext>
                  </a:extLst>
                </a:gridCol>
              </a:tblGrid>
              <a:tr h="4592462">
                <a:tc>
                  <a:txBody>
                    <a:bodyPr/>
                    <a:lstStyle/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setState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(() {if (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response.statusCode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 200) {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print('Image uploaded');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String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responseBody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await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response.stream.bytesToString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setState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(() {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responseMessage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responseBody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});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 else {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print('Image not uploaded');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isUploading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false;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});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 void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resetImage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setState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(() {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_image = null;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responseMessage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'';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});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endParaRPr lang="en-US" sz="1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@override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Widget build(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BuildContext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context) {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return Scaffold(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appBar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AppBar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title: Text('Flutter Image Upload'),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actions: [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IconButton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onPressed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resetImage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icon: Icon(</a:t>
                      </a:r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Icons.refresh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),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],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),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endParaRPr lang="en-US" sz="800" kern="100" dirty="0">
                        <a:effectLst/>
                      </a:endParaRPr>
                    </a:p>
                  </a:txBody>
                  <a:tcPr marL="22915" marR="22915" marT="0" marB="0"/>
                </a:tc>
                <a:extLst>
                  <a:ext uri="{0D108BD9-81ED-4DB2-BD59-A6C34878D82A}">
                    <a16:rowId xmlns:a16="http://schemas.microsoft.com/office/drawing/2014/main" val="1026070468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8B875B51-504A-1921-3D0A-2C51E622C8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80519"/>
              </p:ext>
            </p:extLst>
          </p:nvPr>
        </p:nvGraphicFramePr>
        <p:xfrm>
          <a:off x="8605710" y="1570355"/>
          <a:ext cx="2286000" cy="51307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021910530"/>
                    </a:ext>
                  </a:extLst>
                </a:gridCol>
              </a:tblGrid>
              <a:tr h="4592462"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body: Center(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child: Column(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sz="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mainAxisAlignment</a:t>
                      </a:r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MainAxisAlignment.center</a:t>
                      </a:r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children: [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_image != null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? Expanded(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child: </a:t>
                      </a:r>
                      <a:r>
                        <a:rPr lang="en-US" sz="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AspectRatio</a:t>
                      </a:r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en-US" sz="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aspectRatio</a:t>
                      </a:r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1.0,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child: </a:t>
                      </a:r>
                      <a:r>
                        <a:rPr lang="en-US" sz="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Image.file</a:t>
                      </a:r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_image!,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fit: </a:t>
                      </a:r>
                      <a:r>
                        <a:rPr lang="en-US" sz="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BoxFit.contain</a:t>
                      </a:r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),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),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)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: Text('No image selected.'),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SizedBox</a:t>
                      </a:r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(height: 16),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Visibility(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visible: _image != null &amp;&amp; !</a:t>
                      </a:r>
                      <a:r>
                        <a:rPr lang="en-US" sz="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isUploading</a:t>
                      </a:r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child: </a:t>
                      </a:r>
                      <a:r>
                        <a:rPr lang="en-US" sz="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ElevatedButton</a:t>
                      </a:r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onPressed</a:t>
                      </a:r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uploadImage</a:t>
                      </a:r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child: Text('Upload Image'),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),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),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Visibility(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visible: </a:t>
                      </a:r>
                      <a:r>
                        <a:rPr lang="en-US" sz="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isUploading</a:t>
                      </a:r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child: </a:t>
                      </a:r>
                      <a:r>
                        <a:rPr lang="en-US" sz="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CircularProgressIndicator</a:t>
                      </a:r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),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SizedBox</a:t>
                      </a:r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(height: 16),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Text(</a:t>
                      </a:r>
                      <a:r>
                        <a:rPr lang="en-US" sz="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responseMessage</a:t>
                      </a:r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],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),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),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floatingActionButton</a:t>
                      </a:r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FloatingActionButton</a:t>
                      </a:r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onPressed</a:t>
                      </a:r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getImage</a:t>
                      </a:r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tooltip: 'Pick Image',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child: Icon(</a:t>
                      </a:r>
                      <a:r>
                        <a:rPr lang="en-US" sz="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Icons.add_a_photo</a:t>
                      </a:r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),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);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8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dirty="0">
                        <a:effectLst/>
                      </a:endParaRPr>
                    </a:p>
                  </a:txBody>
                  <a:tcPr marL="22915" marR="22915" marT="0" marB="0"/>
                </a:tc>
                <a:extLst>
                  <a:ext uri="{0D108BD9-81ED-4DB2-BD59-A6C34878D82A}">
                    <a16:rowId xmlns:a16="http://schemas.microsoft.com/office/drawing/2014/main" val="1026070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434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1"/>
            <a:ext cx="10515600" cy="833663"/>
          </a:xfrm>
        </p:spPr>
        <p:txBody>
          <a:bodyPr/>
          <a:lstStyle/>
          <a:p>
            <a:r>
              <a:rPr lang="en-US" dirty="0"/>
              <a:t>Kode </a:t>
            </a:r>
            <a:r>
              <a:rPr lang="en-US" dirty="0" err="1"/>
              <a:t>main.dart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E0B6-39CA-FF81-BDDB-B2FCBFDF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Kode </a:t>
            </a:r>
            <a:r>
              <a:rPr lang="en-US" dirty="0" err="1"/>
              <a:t>main.dart</a:t>
            </a:r>
            <a:r>
              <a:rPr lang="en-US" dirty="0"/>
              <a:t> Anda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Flutter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galeri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dan </a:t>
            </a:r>
            <a:r>
              <a:rPr lang="en-US" dirty="0" err="1"/>
              <a:t>mengunggahnya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server.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mendetail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Imports: Kode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mengimpor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. </a:t>
            </a:r>
            <a:r>
              <a:rPr lang="en-US" dirty="0" err="1"/>
              <a:t>Paket</a:t>
            </a:r>
            <a:r>
              <a:rPr lang="en-US" dirty="0"/>
              <a:t> '</a:t>
            </a:r>
            <a:r>
              <a:rPr lang="en-US" dirty="0" err="1"/>
              <a:t>dart:io</a:t>
            </a:r>
            <a:r>
              <a:rPr lang="en-US" dirty="0"/>
              <a:t>'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file, '</a:t>
            </a:r>
            <a:r>
              <a:rPr lang="en-US" dirty="0" err="1"/>
              <a:t>package:flutter</a:t>
            </a:r>
            <a:r>
              <a:rPr lang="en-US" dirty="0"/>
              <a:t>/</a:t>
            </a:r>
            <a:r>
              <a:rPr lang="en-US" dirty="0" err="1"/>
              <a:t>material.dart</a:t>
            </a:r>
            <a:r>
              <a:rPr lang="en-US" dirty="0"/>
              <a:t>'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inti Flutter, '</a:t>
            </a:r>
            <a:r>
              <a:rPr lang="en-US" dirty="0" err="1"/>
              <a:t>package:image_picker</a:t>
            </a:r>
            <a:r>
              <a:rPr lang="en-US" dirty="0"/>
              <a:t>/</a:t>
            </a:r>
            <a:r>
              <a:rPr lang="en-US" dirty="0" err="1"/>
              <a:t>image_picker.dart</a:t>
            </a:r>
            <a:r>
              <a:rPr lang="en-US" dirty="0"/>
              <a:t>'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, dan '</a:t>
            </a:r>
            <a:r>
              <a:rPr lang="en-US" dirty="0" err="1"/>
              <a:t>package:http</a:t>
            </a:r>
            <a:r>
              <a:rPr lang="en-US" dirty="0"/>
              <a:t>/</a:t>
            </a:r>
            <a:r>
              <a:rPr lang="en-US" dirty="0" err="1"/>
              <a:t>http.dart</a:t>
            </a:r>
            <a:r>
              <a:rPr lang="en-US" dirty="0"/>
              <a:t>'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HTTP.</a:t>
            </a:r>
          </a:p>
          <a:p>
            <a:pPr lvl="1"/>
            <a:r>
              <a:rPr lang="en-US" dirty="0"/>
              <a:t>Main Function: </a:t>
            </a:r>
            <a:r>
              <a:rPr lang="en-US" dirty="0" err="1"/>
              <a:t>Fungsi</a:t>
            </a:r>
            <a:r>
              <a:rPr lang="en-US" dirty="0"/>
              <a:t> main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Flutter.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widget root yang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MyApp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MyApp</a:t>
            </a:r>
            <a:r>
              <a:rPr lang="en-US" dirty="0"/>
              <a:t>: </a:t>
            </a:r>
            <a:r>
              <a:rPr lang="en-US" dirty="0" err="1"/>
              <a:t>MyApp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widget root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widget </a:t>
            </a:r>
            <a:r>
              <a:rPr lang="en-US" dirty="0" err="1"/>
              <a:t>MaterialApp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dan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(home) yang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widget </a:t>
            </a:r>
            <a:r>
              <a:rPr lang="en-US" dirty="0" err="1"/>
              <a:t>ImageUploader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ImageUploader</a:t>
            </a:r>
            <a:r>
              <a:rPr lang="en-US" dirty="0"/>
              <a:t>: </a:t>
            </a:r>
            <a:r>
              <a:rPr lang="en-US" dirty="0" err="1"/>
              <a:t>ImageUploader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StatefulWidget</a:t>
            </a:r>
            <a:r>
              <a:rPr lang="en-US" dirty="0"/>
              <a:t>,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statusnya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. </a:t>
            </a:r>
            <a:r>
              <a:rPr lang="en-US" dirty="0" err="1"/>
              <a:t>StatefulWidget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State yang </a:t>
            </a:r>
            <a:r>
              <a:rPr lang="en-US" dirty="0" err="1"/>
              <a:t>bernama</a:t>
            </a:r>
            <a:r>
              <a:rPr lang="en-US" dirty="0"/>
              <a:t> _</a:t>
            </a:r>
            <a:r>
              <a:rPr lang="en-US" dirty="0" err="1"/>
              <a:t>ImageUploaderState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ImageUploaderState</a:t>
            </a:r>
            <a:r>
              <a:rPr lang="en-US" dirty="0"/>
              <a:t>: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dan state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ImageUploader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dikelola</a:t>
            </a:r>
            <a:r>
              <a:rPr lang="en-US" dirty="0"/>
              <a:t> oleh _</a:t>
            </a:r>
            <a:r>
              <a:rPr lang="en-US" dirty="0" err="1"/>
              <a:t>ImageUploaderState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_image </a:t>
            </a:r>
            <a:r>
              <a:rPr lang="en-US" dirty="0" err="1"/>
              <a:t>adalah</a:t>
            </a:r>
            <a:r>
              <a:rPr lang="en-US" dirty="0"/>
              <a:t> file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isUploading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yang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diunggah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responseMessage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respons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server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diunggah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getImage</a:t>
            </a:r>
            <a:r>
              <a:rPr lang="en-US" dirty="0"/>
              <a:t>()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galeri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uploadImage</a:t>
            </a:r>
            <a:r>
              <a:rPr lang="en-US" dirty="0"/>
              <a:t>()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mengunggah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server.</a:t>
            </a:r>
          </a:p>
          <a:p>
            <a:pPr lvl="2"/>
            <a:r>
              <a:rPr lang="en-US" dirty="0" err="1"/>
              <a:t>resetImage</a:t>
            </a:r>
            <a:r>
              <a:rPr lang="en-US" dirty="0"/>
              <a:t>()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mereset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build function: </a:t>
            </a:r>
            <a:r>
              <a:rPr lang="en-US" dirty="0" err="1"/>
              <a:t>Fungsi</a:t>
            </a:r>
            <a:r>
              <a:rPr lang="en-US" dirty="0"/>
              <a:t> build </a:t>
            </a:r>
            <a:r>
              <a:rPr lang="en-US" dirty="0" err="1"/>
              <a:t>mengembalikan</a:t>
            </a:r>
            <a:r>
              <a:rPr lang="en-US" dirty="0"/>
              <a:t> widget Scaffold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Material Design. Di </a:t>
            </a:r>
            <a:r>
              <a:rPr lang="en-US" dirty="0" err="1"/>
              <a:t>dalam</a:t>
            </a:r>
            <a:r>
              <a:rPr lang="en-US" dirty="0"/>
              <a:t> Scaffold,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AppBar</a:t>
            </a:r>
            <a:r>
              <a:rPr lang="en-US" dirty="0"/>
              <a:t>, body, dan </a:t>
            </a:r>
            <a:r>
              <a:rPr lang="en-US" dirty="0" err="1"/>
              <a:t>floatingActionButton</a:t>
            </a:r>
            <a:r>
              <a:rPr lang="en-US" dirty="0"/>
              <a:t>. Body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widget,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),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mengunggah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dan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respons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server.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57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1"/>
            <a:ext cx="10515600" cy="833663"/>
          </a:xfrm>
        </p:spPr>
        <p:txBody>
          <a:bodyPr/>
          <a:lstStyle/>
          <a:p>
            <a:r>
              <a:rPr lang="en-US" dirty="0"/>
              <a:t>Kode </a:t>
            </a:r>
            <a:r>
              <a:rPr lang="en-US" dirty="0" err="1"/>
              <a:t>main.dart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E0B6-39CA-FF81-BDDB-B2FCBFDF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proses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FloatingActionButton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, </a:t>
            </a:r>
            <a:r>
              <a:rPr lang="en-US" dirty="0" err="1"/>
              <a:t>tombol</a:t>
            </a:r>
            <a:r>
              <a:rPr lang="en-US" dirty="0"/>
              <a:t> 'Upload Image'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mengunggah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server. </a:t>
            </a:r>
            <a:r>
              <a:rPr lang="en-US" dirty="0" err="1"/>
              <a:t>Selama</a:t>
            </a:r>
            <a:r>
              <a:rPr lang="en-US" dirty="0"/>
              <a:t> proses </a:t>
            </a:r>
            <a:r>
              <a:rPr lang="en-US" dirty="0" err="1"/>
              <a:t>pengunggahan</a:t>
            </a:r>
            <a:r>
              <a:rPr lang="en-US" dirty="0"/>
              <a:t>, spinner loading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pengunggahan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respons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server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. </a:t>
            </a:r>
            <a:r>
              <a:rPr lang="en-US" dirty="0" err="1"/>
              <a:t>Pengguna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mereset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refresh di </a:t>
            </a:r>
            <a:r>
              <a:rPr lang="en-US" dirty="0" err="1"/>
              <a:t>AppBar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34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3600" dirty="0" err="1"/>
              <a:t>Menghubungkan</a:t>
            </a:r>
            <a:r>
              <a:rPr lang="en-US" sz="3600" dirty="0"/>
              <a:t> Client dan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19" name="Content Placeholder 2" descr="List Content Placeholder">
            <a:extLst>
              <a:ext uri="{FF2B5EF4-FFF2-40B4-BE49-F238E27FC236}">
                <a16:creationId xmlns:a16="http://schemas.microsoft.com/office/drawing/2014/main" id="{2C089493-9AAA-F8F6-42FC-4720B25BC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580268"/>
              </p:ext>
            </p:extLst>
          </p:nvPr>
        </p:nvGraphicFramePr>
        <p:xfrm>
          <a:off x="838200" y="365125"/>
          <a:ext cx="6156325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1837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1"/>
            <a:ext cx="10515600" cy="833663"/>
          </a:xfrm>
        </p:spPr>
        <p:txBody>
          <a:bodyPr/>
          <a:lstStyle/>
          <a:p>
            <a:pPr lvl="0">
              <a:buClr>
                <a:schemeClr val="accent2"/>
              </a:buClr>
            </a:pPr>
            <a:r>
              <a:rPr lang="en-US" sz="4000" dirty="0" err="1">
                <a:solidFill>
                  <a:schemeClr val="bg1"/>
                </a:solidFill>
              </a:rPr>
              <a:t>Mengunggah</a:t>
            </a:r>
            <a:r>
              <a:rPr lang="en-US" sz="4000" dirty="0">
                <a:solidFill>
                  <a:schemeClr val="bg1"/>
                </a:solidFill>
              </a:rPr>
              <a:t> Gambar </a:t>
            </a:r>
            <a:r>
              <a:rPr lang="en-US" sz="4000" dirty="0" err="1">
                <a:solidFill>
                  <a:schemeClr val="bg1"/>
                </a:solidFill>
              </a:rPr>
              <a:t>ke</a:t>
            </a:r>
            <a:r>
              <a:rPr lang="en-US" sz="4000" dirty="0">
                <a:solidFill>
                  <a:schemeClr val="bg1"/>
                </a:solidFill>
              </a:rPr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E0B6-39CA-FF81-BDDB-B2FCBFDF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Mengunggah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server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klien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Flutter,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HTTP POST </a:t>
            </a:r>
            <a:r>
              <a:rPr lang="en-US" dirty="0" err="1"/>
              <a:t>ke</a:t>
            </a:r>
            <a:r>
              <a:rPr lang="en-US" dirty="0"/>
              <a:t> server. </a:t>
            </a:r>
            <a:r>
              <a:rPr lang="en-US" dirty="0" err="1"/>
              <a:t>Detailnya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galeri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widget </a:t>
            </a:r>
            <a:r>
              <a:rPr lang="en-US" dirty="0" err="1"/>
              <a:t>ImagePicker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_image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File.</a:t>
            </a:r>
          </a:p>
          <a:p>
            <a:pPr lvl="1"/>
            <a:r>
              <a:rPr lang="en-US" dirty="0"/>
              <a:t>Ketika </a:t>
            </a:r>
            <a:r>
              <a:rPr lang="en-US" dirty="0" err="1"/>
              <a:t>tombol</a:t>
            </a:r>
            <a:r>
              <a:rPr lang="en-US" dirty="0"/>
              <a:t> 'Upload Image' </a:t>
            </a:r>
            <a:r>
              <a:rPr lang="en-US" dirty="0" err="1"/>
              <a:t>ditekan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uploadImage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uploadImage</a:t>
            </a:r>
            <a:r>
              <a:rPr lang="en-US" dirty="0"/>
              <a:t>, </a:t>
            </a:r>
            <a:r>
              <a:rPr lang="en-US" dirty="0" err="1"/>
              <a:t>permintaan</a:t>
            </a:r>
            <a:r>
              <a:rPr lang="en-US" dirty="0"/>
              <a:t> HTTP POST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http.MultipartRequest</a:t>
            </a:r>
            <a:r>
              <a:rPr lang="en-US" dirty="0"/>
              <a:t>. Uri </a:t>
            </a:r>
            <a:r>
              <a:rPr lang="en-US" dirty="0" err="1"/>
              <a:t>dari</a:t>
            </a:r>
            <a:r>
              <a:rPr lang="en-US" dirty="0"/>
              <a:t> server </a:t>
            </a:r>
            <a:r>
              <a:rPr lang="en-US" dirty="0" err="1"/>
              <a:t>ditentukan</a:t>
            </a:r>
            <a:r>
              <a:rPr lang="en-US" dirty="0"/>
              <a:t> dan </a:t>
            </a:r>
            <a:r>
              <a:rPr lang="en-US" dirty="0" err="1"/>
              <a:t>metode</a:t>
            </a:r>
            <a:r>
              <a:rPr lang="en-US" dirty="0"/>
              <a:t> POST </a:t>
            </a:r>
            <a:r>
              <a:rPr lang="en-US" dirty="0" err="1"/>
              <a:t>dipilih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Gambar, yang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_image,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file.</a:t>
            </a:r>
          </a:p>
          <a:p>
            <a:pPr lvl="1"/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server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send().</a:t>
            </a:r>
          </a:p>
          <a:p>
            <a:pPr lvl="1"/>
            <a:r>
              <a:rPr lang="en-US" dirty="0"/>
              <a:t>Server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dan </a:t>
            </a:r>
            <a:r>
              <a:rPr lang="en-US" dirty="0" err="1"/>
              <a:t>memprosesnya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algoritmanya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00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1"/>
            <a:ext cx="10515600" cy="833663"/>
          </a:xfrm>
        </p:spPr>
        <p:txBody>
          <a:bodyPr/>
          <a:lstStyle/>
          <a:p>
            <a:pPr lvl="0">
              <a:buClr>
                <a:schemeClr val="accent2"/>
              </a:buClr>
            </a:pPr>
            <a:r>
              <a:rPr lang="pt-BR" sz="4000" dirty="0">
                <a:solidFill>
                  <a:schemeClr val="bg1"/>
                </a:solidFill>
              </a:rPr>
              <a:t>Server Mengirimkan Prediksi Kembali ke Client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E0B6-39CA-FF81-BDDB-B2FCBFDF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Setelah</a:t>
            </a:r>
            <a:r>
              <a:rPr lang="en-US" dirty="0"/>
              <a:t> server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dan </a:t>
            </a:r>
            <a:r>
              <a:rPr lang="en-US" dirty="0" err="1"/>
              <a:t>melakukan</a:t>
            </a:r>
            <a:r>
              <a:rPr lang="en-US" dirty="0"/>
              <a:t> proses yang </a:t>
            </a:r>
            <a:r>
              <a:rPr lang="en-US" dirty="0" err="1"/>
              <a:t>diperlukan</a:t>
            </a:r>
            <a:r>
              <a:rPr lang="en-US" dirty="0"/>
              <a:t>, server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respons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. </a:t>
            </a:r>
            <a:r>
              <a:rPr lang="en-US" dirty="0" err="1"/>
              <a:t>Respons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model yang </a:t>
            </a:r>
            <a:r>
              <a:rPr lang="en-US" dirty="0" err="1"/>
              <a:t>digunakan</a:t>
            </a:r>
            <a:r>
              <a:rPr lang="en-US" dirty="0"/>
              <a:t> server. </a:t>
            </a:r>
            <a:r>
              <a:rPr lang="en-US" dirty="0" err="1"/>
              <a:t>Detailnya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server,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respons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server.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await pada </a:t>
            </a:r>
            <a:r>
              <a:rPr lang="en-US" dirty="0" err="1"/>
              <a:t>request.send</a:t>
            </a:r>
            <a:r>
              <a:rPr lang="en-US" dirty="0"/>
              <a:t>().</a:t>
            </a:r>
          </a:p>
          <a:p>
            <a:pPr lvl="1"/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status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respons</a:t>
            </a:r>
            <a:r>
              <a:rPr lang="en-US" dirty="0"/>
              <a:t>. Jika </a:t>
            </a:r>
            <a:r>
              <a:rPr lang="en-US" dirty="0" err="1"/>
              <a:t>kode</a:t>
            </a:r>
            <a:r>
              <a:rPr lang="en-US" dirty="0"/>
              <a:t> status </a:t>
            </a:r>
            <a:r>
              <a:rPr lang="en-US" dirty="0" err="1"/>
              <a:t>adalah</a:t>
            </a:r>
            <a:r>
              <a:rPr lang="en-US" dirty="0"/>
              <a:t> 200,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dan server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respons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Respons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server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dan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responseBody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await </a:t>
            </a:r>
            <a:r>
              <a:rPr lang="en-US" dirty="0" err="1"/>
              <a:t>response.stream.bytesToString</a:t>
            </a:r>
            <a:r>
              <a:rPr lang="en-US" dirty="0"/>
              <a:t>().</a:t>
            </a:r>
          </a:p>
          <a:p>
            <a:pPr lvl="1"/>
            <a:r>
              <a:rPr lang="en-US" dirty="0" err="1"/>
              <a:t>responseBody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diset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setState</a:t>
            </a:r>
            <a:r>
              <a:rPr lang="en-US" dirty="0"/>
              <a:t>, yang </a:t>
            </a:r>
            <a:r>
              <a:rPr lang="en-US" dirty="0" err="1"/>
              <a:t>memicu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UI dan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respons</a:t>
            </a:r>
            <a:r>
              <a:rPr lang="en-US" dirty="0"/>
              <a:t> di </a:t>
            </a:r>
            <a:r>
              <a:rPr lang="en-US" dirty="0" err="1"/>
              <a:t>layar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mengasumsikan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server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respons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string </a:t>
            </a:r>
            <a:r>
              <a:rPr lang="en-US" dirty="0" err="1"/>
              <a:t>sederhana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, server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respons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JSON </a:t>
            </a:r>
            <a:r>
              <a:rPr lang="en-US" dirty="0" err="1"/>
              <a:t>atau</a:t>
            </a:r>
            <a:r>
              <a:rPr lang="en-US" dirty="0"/>
              <a:t> format lain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diparsing</a:t>
            </a:r>
            <a:r>
              <a:rPr lang="en-US" dirty="0"/>
              <a:t> oleh </a:t>
            </a:r>
            <a:r>
              <a:rPr lang="en-US" dirty="0" err="1"/>
              <a:t>klien</a:t>
            </a:r>
            <a:r>
              <a:rPr lang="en-US" dirty="0"/>
              <a:t> dan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1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10515600" cy="833663"/>
          </a:xfrm>
        </p:spPr>
        <p:txBody>
          <a:bodyPr/>
          <a:lstStyle/>
          <a:p>
            <a:r>
              <a:rPr lang="en-US" dirty="0" err="1"/>
              <a:t>Mengatur</a:t>
            </a:r>
            <a:r>
              <a:rPr lang="en-US" dirty="0"/>
              <a:t> server </a:t>
            </a:r>
            <a:r>
              <a:rPr lang="en-US" dirty="0" err="1"/>
              <a:t>dengan</a:t>
            </a:r>
            <a:r>
              <a:rPr lang="en-US" dirty="0"/>
              <a:t> Flask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server web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Flask, </a:t>
            </a:r>
            <a:r>
              <a:rPr lang="en-US" dirty="0" err="1"/>
              <a:t>sebuah</a:t>
            </a:r>
            <a:r>
              <a:rPr lang="en-US" dirty="0"/>
              <a:t> framework Python. </a:t>
            </a:r>
          </a:p>
          <a:p>
            <a:r>
              <a:rPr lang="en-US" dirty="0"/>
              <a:t>Server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, </a:t>
            </a:r>
            <a:r>
              <a:rPr lang="en-US" dirty="0" err="1"/>
              <a:t>memproses</a:t>
            </a:r>
            <a:r>
              <a:rPr lang="en-US" dirty="0"/>
              <a:t>, dan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diunggah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r>
              <a:rPr lang="en-US" dirty="0"/>
              <a:t>. </a:t>
            </a:r>
          </a:p>
          <a:p>
            <a:r>
              <a:rPr lang="en-US" dirty="0"/>
              <a:t>Kita juga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mengekstrak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3600" dirty="0" err="1"/>
              <a:t>Menjalankan</a:t>
            </a:r>
            <a:r>
              <a:rPr lang="en-US" sz="3600" dirty="0"/>
              <a:t> </a:t>
            </a:r>
            <a:r>
              <a:rPr lang="en-US" sz="3600" dirty="0" err="1"/>
              <a:t>Aplikasi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19" name="Content Placeholder 2" descr="List Content Placeholder">
            <a:extLst>
              <a:ext uri="{FF2B5EF4-FFF2-40B4-BE49-F238E27FC236}">
                <a16:creationId xmlns:a16="http://schemas.microsoft.com/office/drawing/2014/main" id="{2C089493-9AAA-F8F6-42FC-4720B25BC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88804"/>
              </p:ext>
            </p:extLst>
          </p:nvPr>
        </p:nvGraphicFramePr>
        <p:xfrm>
          <a:off x="838200" y="365125"/>
          <a:ext cx="6156325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8550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2"/>
            <a:ext cx="10515600" cy="833663"/>
          </a:xfrm>
        </p:spPr>
        <p:txBody>
          <a:bodyPr/>
          <a:lstStyle/>
          <a:p>
            <a:pPr lvl="0">
              <a:buClr>
                <a:schemeClr val="accent2"/>
              </a:buClr>
            </a:pPr>
            <a:r>
              <a:rPr lang="en-US" sz="4000" dirty="0" err="1">
                <a:solidFill>
                  <a:schemeClr val="bg1"/>
                </a:solidFill>
              </a:rPr>
              <a:t>Menjalankan</a:t>
            </a:r>
            <a:r>
              <a:rPr lang="en-US" sz="4000" dirty="0">
                <a:solidFill>
                  <a:schemeClr val="bg1"/>
                </a:solidFill>
              </a:rPr>
              <a:t> Server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E0B6-39CA-FF81-BDDB-B2FCBFDF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Server Flask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terminal. </a:t>
            </a:r>
          </a:p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Buka terminal dan </a:t>
            </a:r>
            <a:r>
              <a:rPr lang="en-US" dirty="0" err="1"/>
              <a:t>navigasikan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file server Flask Anda </a:t>
            </a:r>
            <a:r>
              <a:rPr lang="en-US" dirty="0" err="1"/>
              <a:t>berada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Jalankan</a:t>
            </a:r>
            <a:r>
              <a:rPr lang="en-US" dirty="0"/>
              <a:t> server Flask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python &lt;</a:t>
            </a:r>
            <a:r>
              <a:rPr lang="en-US" dirty="0" err="1"/>
              <a:t>nama_file</a:t>
            </a:r>
            <a:r>
              <a:rPr lang="en-US" dirty="0"/>
              <a:t>&gt;.</a:t>
            </a:r>
            <a:r>
              <a:rPr lang="en-US" dirty="0" err="1"/>
              <a:t>py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file Anda </a:t>
            </a:r>
            <a:r>
              <a:rPr lang="en-US" dirty="0" err="1"/>
              <a:t>bernama</a:t>
            </a:r>
            <a:r>
              <a:rPr lang="en-US" dirty="0"/>
              <a:t> server.py, </a:t>
            </a:r>
            <a:r>
              <a:rPr lang="en-US" dirty="0" err="1"/>
              <a:t>perintahnya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python server.py.</a:t>
            </a:r>
          </a:p>
          <a:p>
            <a:pPr lvl="1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, Anda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output yang </a:t>
            </a:r>
            <a:r>
              <a:rPr lang="en-US" dirty="0" err="1"/>
              <a:t>menginformasikan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server </a:t>
            </a:r>
            <a:r>
              <a:rPr lang="en-US" dirty="0" err="1"/>
              <a:t>berjalan</a:t>
            </a:r>
            <a:r>
              <a:rPr lang="en-US" dirty="0"/>
              <a:t> dan </a:t>
            </a:r>
            <a:r>
              <a:rPr lang="en-US" dirty="0" err="1"/>
              <a:t>mendengarkan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di port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port 5000.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86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3"/>
            <a:ext cx="10515600" cy="833663"/>
          </a:xfrm>
        </p:spPr>
        <p:txBody>
          <a:bodyPr/>
          <a:lstStyle/>
          <a:p>
            <a:pPr lvl="0">
              <a:buClr>
                <a:schemeClr val="accent2"/>
              </a:buClr>
            </a:pPr>
            <a:r>
              <a:rPr lang="en-US" sz="4000" dirty="0" err="1">
                <a:solidFill>
                  <a:schemeClr val="bg1"/>
                </a:solidFill>
              </a:rPr>
              <a:t>Menjalankan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Aplikasi</a:t>
            </a:r>
            <a:r>
              <a:rPr lang="en-US" sz="4000" dirty="0">
                <a:solidFill>
                  <a:schemeClr val="bg1"/>
                </a:solidFill>
              </a:rPr>
              <a:t>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E0B6-39CA-FF81-BDDB-B2FCBFDF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Flutter, Anda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baris </a:t>
            </a:r>
            <a:r>
              <a:rPr lang="en-US" dirty="0" err="1"/>
              <a:t>perintah</a:t>
            </a:r>
            <a:r>
              <a:rPr lang="en-US" dirty="0"/>
              <a:t> Flutter </a:t>
            </a:r>
            <a:r>
              <a:rPr lang="en-US" dirty="0" err="1"/>
              <a:t>atau</a:t>
            </a:r>
            <a:r>
              <a:rPr lang="en-US" dirty="0"/>
              <a:t> IDE yang </a:t>
            </a:r>
            <a:r>
              <a:rPr lang="en-US" dirty="0" err="1"/>
              <a:t>mendukung</a:t>
            </a:r>
            <a:r>
              <a:rPr lang="en-US" dirty="0"/>
              <a:t> Flutter </a:t>
            </a:r>
            <a:r>
              <a:rPr lang="en-US" dirty="0" err="1"/>
              <a:t>seperti</a:t>
            </a:r>
            <a:r>
              <a:rPr lang="en-US" dirty="0"/>
              <a:t> Android Studio </a:t>
            </a:r>
            <a:r>
              <a:rPr lang="en-US" dirty="0" err="1"/>
              <a:t>atau</a:t>
            </a:r>
            <a:r>
              <a:rPr lang="en-US" dirty="0"/>
              <a:t> VS Code. </a:t>
            </a:r>
          </a:p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langkah-langkahnya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Buka terminal </a:t>
            </a:r>
            <a:r>
              <a:rPr lang="en-US" dirty="0" err="1"/>
              <a:t>atau</a:t>
            </a:r>
            <a:r>
              <a:rPr lang="en-US" dirty="0"/>
              <a:t> IDE Anda dan </a:t>
            </a:r>
            <a:r>
              <a:rPr lang="en-US" dirty="0" err="1"/>
              <a:t>navigasikan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Flutter.</a:t>
            </a:r>
          </a:p>
          <a:p>
            <a:pPr lvl="1"/>
            <a:r>
              <a:rPr lang="en-US" dirty="0"/>
              <a:t>Jika Anda </a:t>
            </a:r>
            <a:r>
              <a:rPr lang="en-US" dirty="0" err="1"/>
              <a:t>menggunakan</a:t>
            </a:r>
            <a:r>
              <a:rPr lang="en-US" dirty="0"/>
              <a:t> terminal, </a:t>
            </a: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flutter run. Jika Anda </a:t>
            </a:r>
            <a:r>
              <a:rPr lang="en-US" dirty="0" err="1"/>
              <a:t>menggunakan</a:t>
            </a:r>
            <a:r>
              <a:rPr lang="en-US" dirty="0"/>
              <a:t> IDE,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'Run' IDE.</a:t>
            </a:r>
          </a:p>
          <a:p>
            <a:pPr lvl="1"/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Android </a:t>
            </a:r>
            <a:r>
              <a:rPr lang="en-US" dirty="0" err="1"/>
              <a:t>atau</a:t>
            </a:r>
            <a:r>
              <a:rPr lang="en-US" dirty="0"/>
              <a:t> emulator Anda </a:t>
            </a:r>
            <a:r>
              <a:rPr lang="en-US" dirty="0" err="1"/>
              <a:t>terhubung</a:t>
            </a:r>
            <a:r>
              <a:rPr lang="en-US" dirty="0"/>
              <a:t> dan </a:t>
            </a:r>
            <a:r>
              <a:rPr lang="en-US" dirty="0" err="1"/>
              <a:t>dikenali</a:t>
            </a:r>
            <a:r>
              <a:rPr lang="en-US" dirty="0"/>
              <a:t> oleh Flutter.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flutter devices.</a:t>
            </a:r>
          </a:p>
          <a:p>
            <a:pPr lvl="1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'Run',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di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emulator Anda.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81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7C-172A-1FDC-0083-9C0F17C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3"/>
            <a:ext cx="10515600" cy="833663"/>
          </a:xfrm>
        </p:spPr>
        <p:txBody>
          <a:bodyPr/>
          <a:lstStyle/>
          <a:p>
            <a:pPr lvl="0">
              <a:buClr>
                <a:schemeClr val="accent2"/>
              </a:buClr>
            </a:pPr>
            <a:r>
              <a:rPr lang="en-US" sz="4000" dirty="0" err="1">
                <a:solidFill>
                  <a:schemeClr val="bg1"/>
                </a:solidFill>
              </a:rPr>
              <a:t>Melakukan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Pengujian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E0B6-39CA-FF81-BDDB-B2FCBFDF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server dan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,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mengujinya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Di </a:t>
            </a:r>
            <a:r>
              <a:rPr lang="en-US" dirty="0" err="1"/>
              <a:t>aplikasi</a:t>
            </a:r>
            <a:r>
              <a:rPr lang="en-US" dirty="0"/>
              <a:t> Flutter,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Pick Image.</a:t>
            </a:r>
          </a:p>
          <a:p>
            <a:pPr lvl="1"/>
            <a:r>
              <a:rPr lang="en-US" dirty="0"/>
              <a:t>Gambar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di </a:t>
            </a:r>
            <a:r>
              <a:rPr lang="en-US" dirty="0" err="1"/>
              <a:t>aplikasi</a:t>
            </a:r>
            <a:r>
              <a:rPr lang="en-US" dirty="0"/>
              <a:t>. Jika Anda </a:t>
            </a:r>
            <a:r>
              <a:rPr lang="en-US" dirty="0" err="1"/>
              <a:t>puas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Anda, </a:t>
            </a:r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Upload Image.</a:t>
            </a:r>
          </a:p>
          <a:p>
            <a:pPr lvl="1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server dan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respons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Setelah</a:t>
            </a:r>
            <a:r>
              <a:rPr lang="en-US" dirty="0"/>
              <a:t> server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respons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ditampilkan</a:t>
            </a:r>
            <a:r>
              <a:rPr lang="en-US" dirty="0"/>
              <a:t> di </a:t>
            </a:r>
            <a:r>
              <a:rPr lang="en-US" dirty="0" err="1"/>
              <a:t>layar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dan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(</a:t>
            </a:r>
            <a:r>
              <a:rPr lang="en-US" dirty="0" err="1"/>
              <a:t>aplikasi</a:t>
            </a:r>
            <a:r>
              <a:rPr lang="en-US" dirty="0"/>
              <a:t> Flutter) dan server (server Flask)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dan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E255-1575-B395-ECE6-F12CC479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08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Dalam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presentasi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ini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telah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belajar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bagaimana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membuat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aplikasi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klien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dengan</a:t>
            </a:r>
            <a:r>
              <a:rPr lang="en-US" sz="1800" dirty="0">
                <a:solidFill>
                  <a:schemeClr val="tx1"/>
                </a:solidFill>
              </a:rPr>
              <a:t> Flutter dan server </a:t>
            </a:r>
            <a:r>
              <a:rPr lang="en-US" sz="1800" dirty="0" err="1">
                <a:solidFill>
                  <a:schemeClr val="tx1"/>
                </a:solidFill>
              </a:rPr>
              <a:t>menggunakan</a:t>
            </a:r>
            <a:r>
              <a:rPr lang="en-US" sz="1800" dirty="0">
                <a:solidFill>
                  <a:schemeClr val="tx1"/>
                </a:solidFill>
              </a:rPr>
              <a:t> Flask. 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Melalui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langkah-langkah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untuk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menginstal</a:t>
            </a:r>
            <a:r>
              <a:rPr lang="en-US" sz="1800" dirty="0">
                <a:solidFill>
                  <a:schemeClr val="tx1"/>
                </a:solidFill>
              </a:rPr>
              <a:t> dan </a:t>
            </a:r>
            <a:r>
              <a:rPr lang="en-US" sz="1800" dirty="0" err="1">
                <a:solidFill>
                  <a:schemeClr val="tx1"/>
                </a:solidFill>
              </a:rPr>
              <a:t>menyiapkan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lingkungan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pengembangan</a:t>
            </a:r>
            <a:r>
              <a:rPr lang="en-US" sz="1800" dirty="0">
                <a:solidFill>
                  <a:schemeClr val="tx1"/>
                </a:solidFill>
              </a:rPr>
              <a:t> Flutter dan Dart, </a:t>
            </a:r>
            <a:r>
              <a:rPr lang="en-US" sz="1800" dirty="0" err="1">
                <a:solidFill>
                  <a:schemeClr val="tx1"/>
                </a:solidFill>
              </a:rPr>
              <a:t>serta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bagaimana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menulis</a:t>
            </a:r>
            <a:r>
              <a:rPr lang="en-US" sz="1800" dirty="0">
                <a:solidFill>
                  <a:schemeClr val="tx1"/>
                </a:solidFill>
              </a:rPr>
              <a:t> dan </a:t>
            </a:r>
            <a:r>
              <a:rPr lang="en-US" sz="1800" dirty="0" err="1">
                <a:solidFill>
                  <a:schemeClr val="tx1"/>
                </a:solidFill>
              </a:rPr>
              <a:t>menjalankan</a:t>
            </a:r>
            <a:r>
              <a:rPr lang="en-US" sz="1800" dirty="0">
                <a:solidFill>
                  <a:schemeClr val="tx1"/>
                </a:solidFill>
              </a:rPr>
              <a:t> server Flask.</a:t>
            </a:r>
          </a:p>
          <a:p>
            <a:r>
              <a:rPr lang="en-US" sz="1800" dirty="0">
                <a:solidFill>
                  <a:schemeClr val="tx1"/>
                </a:solidFill>
              </a:rPr>
              <a:t>Pada </a:t>
            </a:r>
            <a:r>
              <a:rPr lang="en-US" sz="1800" dirty="0" err="1">
                <a:solidFill>
                  <a:schemeClr val="tx1"/>
                </a:solidFill>
              </a:rPr>
              <a:t>bagian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pengembangan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aplikasi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klien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telah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membahas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struktur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kode</a:t>
            </a:r>
            <a:r>
              <a:rPr lang="en-US" sz="1800" dirty="0">
                <a:solidFill>
                  <a:schemeClr val="tx1"/>
                </a:solidFill>
              </a:rPr>
              <a:t> dan </a:t>
            </a:r>
            <a:r>
              <a:rPr lang="en-US" sz="1800" dirty="0" err="1">
                <a:solidFill>
                  <a:schemeClr val="tx1"/>
                </a:solidFill>
              </a:rPr>
              <a:t>bagaimana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aplikasi</a:t>
            </a:r>
            <a:r>
              <a:rPr lang="en-US" sz="1800" dirty="0">
                <a:solidFill>
                  <a:schemeClr val="tx1"/>
                </a:solidFill>
              </a:rPr>
              <a:t> Flutter </a:t>
            </a:r>
            <a:r>
              <a:rPr lang="en-US" sz="1800" dirty="0" err="1">
                <a:solidFill>
                  <a:schemeClr val="tx1"/>
                </a:solidFill>
              </a:rPr>
              <a:t>bekerja</a:t>
            </a:r>
            <a:r>
              <a:rPr lang="en-US" sz="1800" dirty="0">
                <a:solidFill>
                  <a:schemeClr val="tx1"/>
                </a:solidFill>
              </a:rPr>
              <a:t>, juga </a:t>
            </a:r>
            <a:r>
              <a:rPr lang="en-US" sz="1800" dirty="0" err="1">
                <a:solidFill>
                  <a:schemeClr val="tx1"/>
                </a:solidFill>
              </a:rPr>
              <a:t>telah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membahas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bagaimana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memilih</a:t>
            </a:r>
            <a:r>
              <a:rPr lang="en-US" sz="1800" dirty="0">
                <a:solidFill>
                  <a:schemeClr val="tx1"/>
                </a:solidFill>
              </a:rPr>
              <a:t> dan </a:t>
            </a:r>
            <a:r>
              <a:rPr lang="en-US" sz="1800" dirty="0" err="1">
                <a:solidFill>
                  <a:schemeClr val="tx1"/>
                </a:solidFill>
              </a:rPr>
              <a:t>mengunggah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gambar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</a:t>
            </a:r>
            <a:r>
              <a:rPr lang="en-US" sz="1800" dirty="0">
                <a:solidFill>
                  <a:schemeClr val="tx1"/>
                </a:solidFill>
              </a:rPr>
              <a:t> server.</a:t>
            </a:r>
          </a:p>
          <a:p>
            <a:r>
              <a:rPr lang="en-US" sz="1800" dirty="0">
                <a:solidFill>
                  <a:schemeClr val="tx1"/>
                </a:solidFill>
              </a:rPr>
              <a:t>Pada </a:t>
            </a:r>
            <a:r>
              <a:rPr lang="en-US" sz="1800" dirty="0" err="1">
                <a:solidFill>
                  <a:schemeClr val="tx1"/>
                </a:solidFill>
              </a:rPr>
              <a:t>bagian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menghubungkan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klien</a:t>
            </a:r>
            <a:r>
              <a:rPr lang="en-US" sz="1800" dirty="0">
                <a:solidFill>
                  <a:schemeClr val="tx1"/>
                </a:solidFill>
              </a:rPr>
              <a:t> dan server, </a:t>
            </a:r>
            <a:r>
              <a:rPr lang="en-US" sz="1800" dirty="0" err="1">
                <a:solidFill>
                  <a:schemeClr val="tx1"/>
                </a:solidFill>
              </a:rPr>
              <a:t>telah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membahas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bagaimana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klien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mengunggah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gambar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</a:t>
            </a:r>
            <a:r>
              <a:rPr lang="en-US" sz="1800" dirty="0">
                <a:solidFill>
                  <a:schemeClr val="tx1"/>
                </a:solidFill>
              </a:rPr>
              <a:t> server dan </a:t>
            </a:r>
            <a:r>
              <a:rPr lang="en-US" sz="1800" dirty="0" err="1">
                <a:solidFill>
                  <a:schemeClr val="tx1"/>
                </a:solidFill>
              </a:rPr>
              <a:t>bagaimana</a:t>
            </a:r>
            <a:r>
              <a:rPr lang="en-US" sz="1800" dirty="0">
                <a:solidFill>
                  <a:schemeClr val="tx1"/>
                </a:solidFill>
              </a:rPr>
              <a:t> server </a:t>
            </a:r>
            <a:r>
              <a:rPr lang="en-US" sz="1800" dirty="0" err="1">
                <a:solidFill>
                  <a:schemeClr val="tx1"/>
                </a:solidFill>
              </a:rPr>
              <a:t>mengirimkan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prediksi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kembali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klien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Dan </a:t>
            </a:r>
            <a:r>
              <a:rPr lang="en-US" sz="1800" dirty="0" err="1">
                <a:solidFill>
                  <a:schemeClr val="tx1"/>
                </a:solidFill>
              </a:rPr>
              <a:t>terakhir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telah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belajar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bagaimana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menjalankan</a:t>
            </a:r>
            <a:r>
              <a:rPr lang="en-US" sz="1800" dirty="0">
                <a:solidFill>
                  <a:schemeClr val="tx1"/>
                </a:solidFill>
              </a:rPr>
              <a:t> server dan </a:t>
            </a:r>
            <a:r>
              <a:rPr lang="en-US" sz="1800" dirty="0" err="1">
                <a:solidFill>
                  <a:schemeClr val="tx1"/>
                </a:solidFill>
              </a:rPr>
              <a:t>aplikasi</a:t>
            </a:r>
            <a:r>
              <a:rPr lang="en-US" sz="1800" dirty="0">
                <a:solidFill>
                  <a:schemeClr val="tx1"/>
                </a:solidFill>
              </a:rPr>
              <a:t> Flutter dan </a:t>
            </a:r>
            <a:r>
              <a:rPr lang="en-US" sz="1800" dirty="0" err="1">
                <a:solidFill>
                  <a:schemeClr val="tx1"/>
                </a:solidFill>
              </a:rPr>
              <a:t>melakukan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pengujian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dengan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mengunggah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gambar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dari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aplikasi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</a:t>
            </a:r>
            <a:r>
              <a:rPr lang="en-US" sz="1800" dirty="0">
                <a:solidFill>
                  <a:schemeClr val="tx1"/>
                </a:solidFill>
              </a:rPr>
              <a:t> server.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Third Skill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1A86-8DB5-C48A-E86D-9719E81E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05505-34D8-6C3A-415E-CF9A5ED3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Ganti</a:t>
            </a:r>
            <a:r>
              <a:rPr lang="en-US" dirty="0">
                <a:solidFill>
                  <a:schemeClr val="tx1"/>
                </a:solidFill>
              </a:rPr>
              <a:t> data dan </a:t>
            </a:r>
            <a:r>
              <a:rPr lang="en-US" dirty="0" err="1">
                <a:solidFill>
                  <a:schemeClr val="tx1"/>
                </a:solidFill>
              </a:rPr>
              <a:t>lakukan</a:t>
            </a:r>
            <a:r>
              <a:rPr lang="en-US" dirty="0">
                <a:solidFill>
                  <a:schemeClr val="tx1"/>
                </a:solidFill>
              </a:rPr>
              <a:t> training</a:t>
            </a:r>
          </a:p>
          <a:p>
            <a:r>
              <a:rPr lang="en-US" dirty="0" err="1">
                <a:solidFill>
                  <a:schemeClr val="tx1"/>
                </a:solidFill>
              </a:rPr>
              <a:t>Perbaiki</a:t>
            </a:r>
            <a:r>
              <a:rPr lang="en-US" dirty="0">
                <a:solidFill>
                  <a:schemeClr val="tx1"/>
                </a:solidFill>
              </a:rPr>
              <a:t> GUI pada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97F8D-60F2-05F5-72F5-0DAC12FFEB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6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10515600" cy="833663"/>
          </a:xfrm>
        </p:spPr>
        <p:txBody>
          <a:bodyPr/>
          <a:lstStyle/>
          <a:p>
            <a:r>
              <a:rPr lang="en-US" dirty="0" err="1"/>
              <a:t>Membangun</a:t>
            </a:r>
            <a:r>
              <a:rPr lang="en-US" dirty="0"/>
              <a:t> client </a:t>
            </a:r>
            <a:r>
              <a:rPr lang="en-US" dirty="0" err="1"/>
              <a:t>dengan</a:t>
            </a:r>
            <a:r>
              <a:rPr lang="en-US" dirty="0"/>
              <a:t> Flutter di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Bagian ini akan mengajarkan kita cara membuat aplikasi mobile dengan Flutter. </a:t>
            </a:r>
          </a:p>
          <a:p>
            <a:r>
              <a:rPr lang="en-US" noProof="1"/>
              <a:t>Aplikasi ini akan memungkinkan pengguna untuk memilih gambar dari galeri perangkat mereka dan mengunggahnya ke server.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10515600" cy="833663"/>
          </a:xfrm>
        </p:spPr>
        <p:txBody>
          <a:bodyPr/>
          <a:lstStyle/>
          <a:p>
            <a:r>
              <a:rPr lang="en-US" dirty="0" err="1"/>
              <a:t>Menghubungkan</a:t>
            </a:r>
            <a:r>
              <a:rPr lang="en-US" dirty="0"/>
              <a:t> client dan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Pada bagian terakhir ini, kita akan belajar bagaimana menghubungkan aplikasi client kita dengan server. </a:t>
            </a:r>
          </a:p>
          <a:p>
            <a:r>
              <a:rPr lang="en-US" noProof="1"/>
              <a:t>Kita akan belajar bagaimana mengirim gambar dari aplikasi ke server dan menerima respons dari server.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3600" dirty="0" err="1"/>
              <a:t>Pengantar</a:t>
            </a:r>
            <a:r>
              <a:rPr lang="en-US" sz="3600" dirty="0"/>
              <a:t> </a:t>
            </a:r>
            <a:r>
              <a:rPr lang="en-US" sz="3600" dirty="0" err="1"/>
              <a:t>ke</a:t>
            </a:r>
            <a:r>
              <a:rPr lang="en-US" sz="3600" dirty="0"/>
              <a:t> Flask dan Flutter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9" name="Content Placeholder 2" descr="List Content Placeholder">
            <a:extLst>
              <a:ext uri="{FF2B5EF4-FFF2-40B4-BE49-F238E27FC236}">
                <a16:creationId xmlns:a16="http://schemas.microsoft.com/office/drawing/2014/main" id="{2C089493-9AAA-F8F6-42FC-4720B25BC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715748"/>
              </p:ext>
            </p:extLst>
          </p:nvPr>
        </p:nvGraphicFramePr>
        <p:xfrm>
          <a:off x="838200" y="365125"/>
          <a:ext cx="6156325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80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10515600" cy="833663"/>
          </a:xfrm>
        </p:spPr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Flask adalah framework web ringan yang ditulis dalam bahasa pemrograman Python. </a:t>
            </a:r>
          </a:p>
          <a:p>
            <a:r>
              <a:rPr lang="en-US" noProof="1"/>
              <a:t>Flask dirancang dengan filosofi bahwa Flask akan memberikan fungsionalitas dasar untuk membangun aplikasi web, seperti routing dan request handling, dengan kemudahan untuk diperluas menggunakan ekstensi lainnya. </a:t>
            </a:r>
          </a:p>
          <a:p>
            <a:r>
              <a:rPr lang="en-US" noProof="1"/>
              <a:t>Flask sangat cocok untuk proyek-proyek kecil hingga menengah dan layanan berbasis mikro. </a:t>
            </a:r>
          </a:p>
          <a:p>
            <a:r>
              <a:rPr lang="en-US" noProof="1"/>
              <a:t>Dalam konteks tutorial ini, kita akan menggunakannya untuk membangun server web yang akan meng-handle request dari aplikasi mobile Flutter kita.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9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10515600" cy="833663"/>
          </a:xfrm>
        </p:spPr>
        <p:txBody>
          <a:bodyPr/>
          <a:lstStyle/>
          <a:p>
            <a:r>
              <a:rPr lang="en-US" dirty="0"/>
              <a:t>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Flutter adalah UI toolkit open-source dari Google untuk membangun aplikasi mobile, web, dan desktop yang indah dari satu basis kode. </a:t>
            </a:r>
          </a:p>
          <a:p>
            <a:r>
              <a:rPr lang="en-US" noProof="1"/>
              <a:t>Flutter memungkinkan pengembang untuk membuat antarmuka pengguna yang menarik dan efisien dengan menggunakan bahasa pemrograman Dart. </a:t>
            </a:r>
          </a:p>
          <a:p>
            <a:r>
              <a:rPr lang="en-US" noProof="1"/>
              <a:t>Dalam tutorial ini, kita akan memanfaatkan Flutter untuk membangun aplikasi mobile di Android yang akan berinteraksi dengan server Flask kita.</a:t>
            </a:r>
          </a:p>
          <a:p>
            <a:r>
              <a:rPr lang="en-US" noProof="1"/>
              <a:t>Penting untuk dicatat bahwa kedua teknologi ini, meski berbeda dalam aplikasi dan bahasa pemrograman yang digunakan, dapat bekerja sama dengan baik untuk membuat aplikasi full-stack yang efisien dan efektif.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1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7543618_win32_fixed.potx" id="{ADAA76EA-DF5A-4461-9F55-FB2239CA5BEE}" vid="{736839AE-787B-453A-8CE5-01202B88C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1251</TotalTime>
  <Words>6788</Words>
  <Application>Microsoft Office PowerPoint</Application>
  <PresentationFormat>Widescreen</PresentationFormat>
  <Paragraphs>654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Times New Roman</vt:lpstr>
      <vt:lpstr>Wingdings</vt:lpstr>
      <vt:lpstr>Office Theme</vt:lpstr>
      <vt:lpstr>Membangun Aplikasi Client-Server dengan Flask dan Flutter</vt:lpstr>
      <vt:lpstr>Course Outline</vt:lpstr>
      <vt:lpstr>Dalam tutorial ini, kita akan belajar bagaimana membuat aplikasi client-server menggunakan Flutter dan Flask.  Aplikasi ini akan memungkinkan pengguna untuk mengunggah gambar dari aplikasi Flutter ke server Flask, yang kemudian akan memproses gambar dan mengembalikan hasilnya ke aplikasi.</vt:lpstr>
      <vt:lpstr>Mengatur server dengan Flask Python</vt:lpstr>
      <vt:lpstr>Membangun client dengan Flutter di Android</vt:lpstr>
      <vt:lpstr>Menghubungkan client dan server</vt:lpstr>
      <vt:lpstr>Pengantar ke Flask dan Flutter</vt:lpstr>
      <vt:lpstr>Flask</vt:lpstr>
      <vt:lpstr>Flutter</vt:lpstr>
      <vt:lpstr>Instalasi untuk Server</vt:lpstr>
      <vt:lpstr>Menginstal Python</vt:lpstr>
      <vt:lpstr>Menginstal Python</vt:lpstr>
      <vt:lpstr>Menginstal Anaconda</vt:lpstr>
      <vt:lpstr>Menginstal Flask</vt:lpstr>
      <vt:lpstr>Menginstal Library Tambahan</vt:lpstr>
      <vt:lpstr>Membangun Server dengan Flask</vt:lpstr>
      <vt:lpstr>apiserver.py</vt:lpstr>
      <vt:lpstr>Bagaimana Flask Bekerja sebagai Server</vt:lpstr>
      <vt:lpstr>Bagaimana Flask Menerima dan Mengolah Gambar yang Diunggah</vt:lpstr>
      <vt:lpstr>Metode processed_image()</vt:lpstr>
      <vt:lpstr>apiserver</vt:lpstr>
      <vt:lpstr>Metode Training dan Testing</vt:lpstr>
      <vt:lpstr>Kode train_classification.py</vt:lpstr>
      <vt:lpstr>Kode train_classification.py</vt:lpstr>
      <vt:lpstr>Kode test_classification.py</vt:lpstr>
      <vt:lpstr>Kode test_classification.py</vt:lpstr>
      <vt:lpstr>Instalasi untuk Client</vt:lpstr>
      <vt:lpstr>Menginstal Flutter</vt:lpstr>
      <vt:lpstr>Menginstal Dart</vt:lpstr>
      <vt:lpstr>Menginstal Android Studio</vt:lpstr>
      <vt:lpstr>Setting up Flutter dan Dart pada Android Studio</vt:lpstr>
      <vt:lpstr>Membangun Client dengan Flutter</vt:lpstr>
      <vt:lpstr>Struktur Aplikasi Flutter</vt:lpstr>
      <vt:lpstr>Kode main.dart</vt:lpstr>
      <vt:lpstr>Kode main.dart</vt:lpstr>
      <vt:lpstr>Kode main.dart</vt:lpstr>
      <vt:lpstr>Menghubungkan Client dan Server</vt:lpstr>
      <vt:lpstr>Mengunggah Gambar ke Server</vt:lpstr>
      <vt:lpstr>Server Mengirimkan Prediksi Kembali ke Client</vt:lpstr>
      <vt:lpstr>Menjalankan Aplikasi</vt:lpstr>
      <vt:lpstr>Menjalankan Server Flask</vt:lpstr>
      <vt:lpstr>Menjalankan Aplikasi Flutter</vt:lpstr>
      <vt:lpstr>Melakukan Pengujian</vt:lpstr>
      <vt:lpstr>Kesimpulan 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Membangun Aplikasi Client-Server dengan Flask dan Flutter</dc:title>
  <dc:creator>Anggi Pramunendar</dc:creator>
  <cp:lastModifiedBy>Anggi Pramunendar</cp:lastModifiedBy>
  <cp:revision>12</cp:revision>
  <dcterms:created xsi:type="dcterms:W3CDTF">2023-06-10T14:10:57Z</dcterms:created>
  <dcterms:modified xsi:type="dcterms:W3CDTF">2023-06-11T11:02:00Z</dcterms:modified>
</cp:coreProperties>
</file>