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0" r:id="rId5"/>
    <p:sldId id="264" r:id="rId6"/>
    <p:sldId id="266" r:id="rId7"/>
    <p:sldId id="267" r:id="rId8"/>
    <p:sldId id="271" r:id="rId9"/>
    <p:sldId id="272" r:id="rId10"/>
    <p:sldId id="269" r:id="rId11"/>
    <p:sldId id="268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B7E"/>
    <a:srgbClr val="87B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31" y="457194"/>
            <a:ext cx="4401321" cy="59436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2"/>
          <a:stretch/>
        </p:blipFill>
        <p:spPr>
          <a:xfrm>
            <a:off x="-19051" y="0"/>
            <a:ext cx="4486301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95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57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99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91"/>
          <a:stretch/>
        </p:blipFill>
        <p:spPr>
          <a:xfrm>
            <a:off x="0" y="6153150"/>
            <a:ext cx="12192000" cy="704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6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45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9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5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12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60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75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655F-AC79-45BE-8B21-20043962E871}" type="datetimeFigureOut">
              <a:rPr lang="pt-BR" smtClean="0"/>
              <a:t>24/06/2017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E552-6367-41F0-BE10-FD9434DF7B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52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devops/gitlab-jenkins-uma-integracao-poderosa/?trace=1519021197&amp;source=single" TargetMode="External"/><Relationship Id="rId7" Type="http://schemas.openxmlformats.org/officeDocument/2006/relationships/hyperlink" Target="http://www.extremeprogramming.org/rules.html" TargetMode="External"/><Relationship Id="rId2" Type="http://schemas.openxmlformats.org/officeDocument/2006/relationships/hyperlink" Target="http://www.devmedia.com.br/integracao-continua-uma-introducao-ao-assunto/28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slideshare.net/emmanuelnerisouza/jenkins-14171428" TargetMode="External"/><Relationship Id="rId5" Type="http://schemas.openxmlformats.org/officeDocument/2006/relationships/hyperlink" Target="https://www.cloudbees.com/blog/five-reasons-why-developers-choose-jenkins-over-hudson-continuous-integration" TargetMode="External"/><Relationship Id="rId4" Type="http://schemas.openxmlformats.org/officeDocument/2006/relationships/hyperlink" Target="http://blog.caelum.com.br/integracao-continua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atanael.tavares@ventron.com.b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86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8DF7F-0572-4770-A65A-4B5F884C5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9243" r="8146" b="10020"/>
          <a:stretch/>
        </p:blipFill>
        <p:spPr>
          <a:xfrm>
            <a:off x="100667" y="3259977"/>
            <a:ext cx="2759980" cy="2897543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EB94850-8862-4525-A8BA-87184066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7" y="897622"/>
            <a:ext cx="10402350" cy="2449585"/>
          </a:xfrm>
        </p:spPr>
        <p:txBody>
          <a:bodyPr anchor="ctr"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339269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Referências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0CAC86A-2C19-4937-869B-3A344639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123"/>
            <a:ext cx="12192000" cy="5192785"/>
          </a:xfrm>
        </p:spPr>
        <p:txBody>
          <a:bodyPr anchor="ctr">
            <a:normAutofit/>
          </a:bodyPr>
          <a:lstStyle/>
          <a:p>
            <a:r>
              <a:rPr lang="pt-BR" sz="2000" dirty="0">
                <a:hlinkClick r:id="rId2"/>
              </a:rPr>
              <a:t>http://www.devmedia.com.br/integracao-continua-uma-introducao-ao-assunto/28002</a:t>
            </a:r>
            <a:endParaRPr lang="pt-BR" sz="2000" dirty="0"/>
          </a:p>
          <a:p>
            <a:r>
              <a:rPr lang="pt-BR" sz="2000" dirty="0">
                <a:hlinkClick r:id="rId3"/>
              </a:rPr>
              <a:t>https://imasters.com.br/desenvolvimento/devops/gitlab-jenkins-uma-integracao-poderosa/?trace=1519021197&amp;source=single</a:t>
            </a:r>
            <a:endParaRPr lang="pt-BR" sz="2000" dirty="0"/>
          </a:p>
          <a:p>
            <a:r>
              <a:rPr lang="pt-BR" sz="2000" dirty="0">
                <a:hlinkClick r:id="rId4"/>
              </a:rPr>
              <a:t>http://blog.caelum.com.br/integracao-continua/</a:t>
            </a:r>
            <a:endParaRPr lang="pt-BR" sz="2000" dirty="0"/>
          </a:p>
          <a:p>
            <a:r>
              <a:rPr lang="pt-BR" sz="2000" dirty="0">
                <a:hlinkClick r:id="rId5"/>
              </a:rPr>
              <a:t>https://www.cloudbees.com/blog/five-reasons-why-developers-choose-jenkins-over-hudson-continuous-integration</a:t>
            </a:r>
            <a:endParaRPr lang="pt-BR" sz="2000" dirty="0"/>
          </a:p>
          <a:p>
            <a:r>
              <a:rPr lang="pt-BR" sz="2000" dirty="0">
                <a:hlinkClick r:id="rId6"/>
              </a:rPr>
              <a:t>https://pt.slideshare.net/emmanuelnerisouza/jenkins-14171428</a:t>
            </a:r>
            <a:endParaRPr lang="pt-BR" sz="2000" dirty="0"/>
          </a:p>
          <a:p>
            <a:r>
              <a:rPr lang="pt-BR" sz="2000" dirty="0">
                <a:hlinkClick r:id="rId7"/>
              </a:rPr>
              <a:t>http://www.extremeprogramming.org/rules.html</a:t>
            </a:r>
            <a:endParaRPr lang="pt-BR" sz="2000" dirty="0"/>
          </a:p>
          <a:p>
            <a:r>
              <a:rPr lang="pt-BR" sz="2000" dirty="0" err="1"/>
              <a:t>Continuous</a:t>
            </a:r>
            <a:r>
              <a:rPr lang="pt-BR" sz="2000" dirty="0"/>
              <a:t> Delivery: </a:t>
            </a:r>
            <a:r>
              <a:rPr lang="pt-BR" sz="2000" dirty="0" err="1"/>
              <a:t>Reliable</a:t>
            </a:r>
            <a:r>
              <a:rPr lang="pt-BR" sz="2000" dirty="0"/>
              <a:t> Software Releases </a:t>
            </a:r>
            <a:r>
              <a:rPr lang="pt-BR" sz="2000" dirty="0" err="1"/>
              <a:t>Through</a:t>
            </a:r>
            <a:r>
              <a:rPr lang="pt-BR" sz="2000" dirty="0"/>
              <a:t> Build, Test </a:t>
            </a:r>
            <a:r>
              <a:rPr lang="pt-BR" sz="2000" dirty="0" err="1"/>
              <a:t>and</a:t>
            </a:r>
            <a:r>
              <a:rPr lang="pt-BR" sz="2000" dirty="0"/>
              <a:t> Deployment Automation – </a:t>
            </a:r>
            <a:r>
              <a:rPr lang="pt-BR" sz="2000" dirty="0" err="1"/>
              <a:t>Jez</a:t>
            </a:r>
            <a:r>
              <a:rPr lang="pt-BR" sz="2000" dirty="0"/>
              <a:t> </a:t>
            </a:r>
            <a:r>
              <a:rPr lang="pt-BR" sz="2000" dirty="0" err="1"/>
              <a:t>Humble</a:t>
            </a:r>
            <a:r>
              <a:rPr lang="pt-BR" sz="2000" dirty="0"/>
              <a:t>, David </a:t>
            </a:r>
            <a:r>
              <a:rPr lang="pt-BR" sz="2000" dirty="0" err="1"/>
              <a:t>Farley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8095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17" y="1954166"/>
            <a:ext cx="6329966" cy="2949669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49108" y="0"/>
            <a:ext cx="6142892" cy="852854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Proxima Nova Cn Lt" panose="02000506030000020004" pitchFamily="50" charset="0"/>
                <a:ea typeface="Ebrima" panose="02000000000000000000" pitchFamily="2" charset="0"/>
                <a:cs typeface="Ebrima" panose="02000000000000000000" pitchFamily="2" charset="0"/>
              </a:rPr>
              <a:t>Obrigado!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2A0CF7D-E3AA-4EC9-B48C-3B33A5447FCD}"/>
              </a:ext>
            </a:extLst>
          </p:cNvPr>
          <p:cNvSpPr txBox="1">
            <a:spLocks/>
          </p:cNvSpPr>
          <p:nvPr/>
        </p:nvSpPr>
        <p:spPr>
          <a:xfrm>
            <a:off x="6049108" y="4592515"/>
            <a:ext cx="6142892" cy="157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Proxima Nova Cn Lt" panose="02000506030000020004" pitchFamily="50" charset="0"/>
                <a:ea typeface="Ebrima" panose="02000000000000000000" pitchFamily="2" charset="0"/>
                <a:cs typeface="Ebrima" panose="02000000000000000000" pitchFamily="2" charset="0"/>
                <a:hlinkClick r:id="rId3"/>
              </a:rPr>
              <a:t>natanael.tavares@ventron.com.br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Proxima Nova Cn Lt" panose="02000506030000020004" pitchFamily="50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Proxima Nova Cn Lt" panose="02000506030000020004" pitchFamily="50" charset="0"/>
                <a:ea typeface="Ebrima" panose="02000000000000000000" pitchFamily="2" charset="0"/>
                <a:cs typeface="Ebrima" panose="02000000000000000000" pitchFamily="2" charset="0"/>
              </a:rPr>
              <a:t>github.com/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Proxima Nova Cn Lt" panose="02000506030000020004" pitchFamily="50" charset="0"/>
                <a:ea typeface="Ebrima" panose="02000000000000000000" pitchFamily="2" charset="0"/>
                <a:cs typeface="Ebrima" panose="02000000000000000000" pitchFamily="2" charset="0"/>
              </a:rPr>
              <a:t>natanaellemos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Proxima Nova Cn Lt" panose="02000506030000020004" pitchFamily="50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6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812 -0.00255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0447B-D2EA-43C0-994A-C3C89C34A1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9"/>
          <a:stretch/>
        </p:blipFill>
        <p:spPr>
          <a:xfrm>
            <a:off x="7683853" y="0"/>
            <a:ext cx="4508147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638DB7F-03AA-419B-9A07-99AD0FC69E46}"/>
              </a:ext>
            </a:extLst>
          </p:cNvPr>
          <p:cNvSpPr txBox="1">
            <a:spLocks/>
          </p:cNvSpPr>
          <p:nvPr/>
        </p:nvSpPr>
        <p:spPr>
          <a:xfrm>
            <a:off x="1040234" y="1711354"/>
            <a:ext cx="7290033" cy="3615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8000" b="1" spc="-150" dirty="0">
                <a:solidFill>
                  <a:srgbClr val="225B7E"/>
                </a:solidFill>
                <a:latin typeface="Arial Narrow" panose="020B0606020202030204" pitchFamily="34" charset="0"/>
              </a:rPr>
              <a:t>Integração</a:t>
            </a:r>
          </a:p>
          <a:p>
            <a:pPr algn="l"/>
            <a:r>
              <a:rPr lang="pt-BR" sz="8000" b="1" spc="-150" dirty="0">
                <a:solidFill>
                  <a:srgbClr val="225B7E"/>
                </a:solidFill>
                <a:latin typeface="Arial Narrow" panose="020B0606020202030204" pitchFamily="34" charset="0"/>
              </a:rPr>
              <a:t>Contínua</a:t>
            </a:r>
          </a:p>
        </p:txBody>
      </p:sp>
    </p:spTree>
    <p:extLst>
      <p:ext uri="{BB962C8B-B14F-4D97-AF65-F5344CB8AC3E}">
        <p14:creationId xmlns:p14="http://schemas.microsoft.com/office/powerpoint/2010/main" val="1482781143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/>
              <a:t>“Integração Contínua é uma pratica de desenvolvimento de software onde os membros de um time integram seu trabalho frequentemente. (...)Cada integração é verificada por um build automatizado (incluindo testes) para detectar erros de integração o mais rápido possível.” - Martin Fowler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“Quanto tempo leva para sua organização publicar uma mudança que envolva uma única linha de código? Esse processo é repetível e confiável?” - Mary e Tom </a:t>
            </a:r>
            <a:r>
              <a:rPr lang="pt-BR" dirty="0" err="1"/>
              <a:t>Poppendieck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4473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O que é integração contínua?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4957763"/>
          </a:xfrm>
        </p:spPr>
        <p:txBody>
          <a:bodyPr anchor="ctr"/>
          <a:lstStyle/>
          <a:p>
            <a:r>
              <a:rPr lang="pt-BR" dirty="0"/>
              <a:t>Do XP: “Desenvolvedores devem integrar e “</a:t>
            </a:r>
            <a:r>
              <a:rPr lang="pt-BR" dirty="0" err="1"/>
              <a:t>commitar</a:t>
            </a:r>
            <a:r>
              <a:rPr lang="pt-BR" dirty="0"/>
              <a:t>” o código para o repositório sempre que possível.” e “manter um computador dedicado à integração”.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Do manifesto ágil: “Nossa maior prioridade é satisfazer o cliente, através da entrega adiantada e contínua de software de valor.”</a:t>
            </a:r>
          </a:p>
        </p:txBody>
      </p:sp>
    </p:spTree>
    <p:extLst>
      <p:ext uri="{BB962C8B-B14F-4D97-AF65-F5344CB8AC3E}">
        <p14:creationId xmlns:p14="http://schemas.microsoft.com/office/powerpoint/2010/main" val="262635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Release </a:t>
            </a:r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Antipatterns</a:t>
            </a:r>
            <a:endParaRPr lang="pt-BR" b="1" dirty="0">
              <a:solidFill>
                <a:srgbClr val="225B7E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98289"/>
            <a:ext cx="12192000" cy="5159229"/>
          </a:xfrm>
        </p:spPr>
        <p:txBody>
          <a:bodyPr anchor="ctr"/>
          <a:lstStyle/>
          <a:p>
            <a:pPr lvl="1"/>
            <a:r>
              <a:rPr lang="pt-BR" dirty="0"/>
              <a:t>Divergência de configuração entre ambientes</a:t>
            </a:r>
          </a:p>
          <a:p>
            <a:pPr lvl="1"/>
            <a:r>
              <a:rPr lang="pt-BR" dirty="0"/>
              <a:t>Testes nas máquinas dos desenvolvedores</a:t>
            </a:r>
          </a:p>
          <a:p>
            <a:pPr lvl="1"/>
            <a:r>
              <a:rPr lang="pt-BR" dirty="0"/>
              <a:t>Necessários muitos passos manuais (documentação extensa e passível de falhas)</a:t>
            </a:r>
          </a:p>
          <a:p>
            <a:pPr lvl="1"/>
            <a:r>
              <a:rPr lang="pt-BR" dirty="0"/>
              <a:t>Não </a:t>
            </a:r>
            <a:r>
              <a:rPr lang="pt-BR" dirty="0" err="1"/>
              <a:t>auditável</a:t>
            </a:r>
            <a:r>
              <a:rPr lang="pt-BR" dirty="0"/>
              <a:t> (pessoas não são auditáveis)</a:t>
            </a:r>
          </a:p>
          <a:p>
            <a:pPr lvl="1"/>
            <a:r>
              <a:rPr lang="pt-BR" dirty="0"/>
              <a:t>Teste manual para garantir que a aplicação está rodando</a:t>
            </a:r>
          </a:p>
          <a:p>
            <a:pPr lvl="1"/>
            <a:r>
              <a:rPr lang="pt-BR" dirty="0"/>
              <a:t>Times diferentes publicam em homologação e produção</a:t>
            </a:r>
          </a:p>
          <a:p>
            <a:pPr lvl="1"/>
            <a:r>
              <a:rPr lang="pt-BR" dirty="0"/>
              <a:t>Pouca, ou nenhuma, colaboração entre desenvolvedores e quem vai publicar</a:t>
            </a:r>
          </a:p>
          <a:p>
            <a:pPr lvl="1"/>
            <a:r>
              <a:rPr lang="pt-BR" dirty="0"/>
              <a:t>Não conhecimento do ambiente de publicação</a:t>
            </a:r>
          </a:p>
          <a:p>
            <a:pPr lvl="1"/>
            <a:r>
              <a:rPr lang="pt-BR" dirty="0"/>
              <a:t>Configuração manual do ambiente de produção</a:t>
            </a:r>
          </a:p>
          <a:p>
            <a:pPr lvl="1"/>
            <a:r>
              <a:rPr lang="pt-BR" dirty="0"/>
              <a:t>Dificuldade em reverter para uma versão anterior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FA40A-2CAA-4AC4-81FB-2A550AD64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t="11256" r="11449"/>
          <a:stretch/>
        </p:blipFill>
        <p:spPr>
          <a:xfrm>
            <a:off x="10261600" y="4117562"/>
            <a:ext cx="1930400" cy="23019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43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Release </a:t>
            </a:r>
            <a:r>
              <a:rPr lang="pt-BR" b="1" dirty="0" err="1">
                <a:solidFill>
                  <a:srgbClr val="225B7E"/>
                </a:solidFill>
                <a:latin typeface="Arial Narrow" panose="020B0606020202030204" pitchFamily="34" charset="0"/>
              </a:rPr>
              <a:t>Antipatterns</a:t>
            </a:r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 - Soluções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73123"/>
            <a:ext cx="12192000" cy="5192785"/>
          </a:xfrm>
        </p:spPr>
        <p:txBody>
          <a:bodyPr anchor="ctr"/>
          <a:lstStyle/>
          <a:p>
            <a:r>
              <a:rPr lang="pt-BR" dirty="0"/>
              <a:t>Automatização:</a:t>
            </a:r>
          </a:p>
          <a:p>
            <a:pPr lvl="1"/>
            <a:r>
              <a:rPr lang="pt-BR" dirty="0"/>
              <a:t>Processos repetíveis</a:t>
            </a:r>
          </a:p>
          <a:p>
            <a:pPr lvl="1"/>
            <a:r>
              <a:rPr lang="pt-BR" dirty="0" err="1"/>
              <a:t>Auditável</a:t>
            </a:r>
            <a:endParaRPr lang="pt-BR" dirty="0"/>
          </a:p>
          <a:p>
            <a:pPr lvl="1"/>
            <a:r>
              <a:rPr lang="pt-BR" dirty="0"/>
              <a:t>Garante que o </a:t>
            </a:r>
            <a:r>
              <a:rPr lang="pt-BR" dirty="0" err="1"/>
              <a:t>deploy</a:t>
            </a:r>
            <a:r>
              <a:rPr lang="pt-BR" dirty="0"/>
              <a:t> será igual em qualquer ambiente</a:t>
            </a:r>
          </a:p>
          <a:p>
            <a:pPr lvl="1"/>
            <a:r>
              <a:rPr lang="pt-BR" dirty="0"/>
              <a:t>Diminui </a:t>
            </a:r>
            <a:r>
              <a:rPr lang="pt-BR" dirty="0" err="1"/>
              <a:t>regreção</a:t>
            </a:r>
            <a:endParaRPr lang="pt-BR" dirty="0"/>
          </a:p>
          <a:p>
            <a:r>
              <a:rPr lang="pt-BR"/>
              <a:t>Integração </a:t>
            </a:r>
            <a:r>
              <a:rPr lang="pt-BR" dirty="0"/>
              <a:t>de todo o time no desenvolvimento</a:t>
            </a:r>
          </a:p>
          <a:p>
            <a:pPr lvl="1"/>
            <a:r>
              <a:rPr lang="pt-BR" dirty="0"/>
              <a:t>Colaboração (processo de </a:t>
            </a:r>
            <a:r>
              <a:rPr lang="pt-BR" dirty="0" err="1"/>
              <a:t>deploy</a:t>
            </a:r>
            <a:r>
              <a:rPr lang="pt-BR" dirty="0"/>
              <a:t> é visível para todo o time)</a:t>
            </a:r>
          </a:p>
          <a:p>
            <a:pPr lvl="1"/>
            <a:r>
              <a:rPr lang="pt-BR" dirty="0"/>
              <a:t>Qualquer pessoa pode fazer o </a:t>
            </a:r>
            <a:r>
              <a:rPr lang="pt-BR" dirty="0" err="1"/>
              <a:t>deploy</a:t>
            </a:r>
            <a:endParaRPr lang="pt-BR" dirty="0"/>
          </a:p>
          <a:p>
            <a:r>
              <a:rPr lang="pt-BR" dirty="0"/>
              <a:t>Entrega de pequenos pacotes</a:t>
            </a:r>
          </a:p>
          <a:p>
            <a:pPr lvl="1"/>
            <a:r>
              <a:rPr lang="pt-BR" dirty="0"/>
              <a:t>Facilidade para fazer </a:t>
            </a:r>
            <a:r>
              <a:rPr lang="pt-BR" dirty="0" err="1"/>
              <a:t>rollback</a:t>
            </a:r>
            <a:endParaRPr lang="pt-BR" dirty="0"/>
          </a:p>
          <a:p>
            <a:pPr lvl="1"/>
            <a:r>
              <a:rPr lang="pt-BR" dirty="0"/>
              <a:t>Feedbacks mais rápidos (quase instantâneos)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BC869-97EF-43DC-B08B-17DAFBAB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7" y="2147581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53769-1A58-4CB6-A821-216D7E58E1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39" y="4237140"/>
            <a:ext cx="1786155" cy="17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Jenkins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810B-96D2-4888-A02D-44E99254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" y="3961644"/>
            <a:ext cx="1592924" cy="2204263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F9594D-EC74-4FA8-BD58-10AD1C7F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632" y="964735"/>
            <a:ext cx="6568579" cy="5201174"/>
          </a:xfrm>
        </p:spPr>
        <p:txBody>
          <a:bodyPr anchor="ctr"/>
          <a:lstStyle/>
          <a:p>
            <a:r>
              <a:rPr lang="pt-BR" dirty="0"/>
              <a:t>Ferramenta open </a:t>
            </a:r>
            <a:r>
              <a:rPr lang="pt-BR" dirty="0" err="1"/>
              <a:t>source</a:t>
            </a:r>
            <a:r>
              <a:rPr lang="pt-BR" dirty="0"/>
              <a:t> de integração contínua escrita em Java (e funciona!!!)</a:t>
            </a:r>
          </a:p>
          <a:p>
            <a:r>
              <a:rPr lang="pt-BR" dirty="0"/>
              <a:t>Multiplataforma</a:t>
            </a:r>
          </a:p>
          <a:p>
            <a:r>
              <a:rPr lang="pt-BR" dirty="0"/>
              <a:t>Fácil integração com controle de versão</a:t>
            </a:r>
          </a:p>
          <a:p>
            <a:r>
              <a:rPr lang="pt-BR" dirty="0"/>
              <a:t>Extensível</a:t>
            </a:r>
          </a:p>
          <a:p>
            <a:r>
              <a:rPr lang="pt-BR" dirty="0"/>
              <a:t>Ferramenta mais usada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789CD-8170-4055-9E98-BFACEECBD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64" y="1582532"/>
            <a:ext cx="3952751" cy="29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7881B-1BF2-4BC8-869F-3E5DD0714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8" y="1697359"/>
            <a:ext cx="4093782" cy="37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52B8A-BADF-464E-A8DC-603030B2B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7" y="1705748"/>
            <a:ext cx="10121973" cy="417579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0EC943B-86B8-4525-BE8F-2217137E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7621"/>
          </a:xfrm>
        </p:spPr>
        <p:txBody>
          <a:bodyPr/>
          <a:lstStyle/>
          <a:p>
            <a:r>
              <a:rPr lang="pt-BR" b="1" dirty="0">
                <a:solidFill>
                  <a:srgbClr val="225B7E"/>
                </a:solidFill>
                <a:latin typeface="Arial Narrow" panose="020B0606020202030204" pitchFamily="34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24534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428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Ebrima</vt:lpstr>
      <vt:lpstr>Proxima Nova Cn Lt</vt:lpstr>
      <vt:lpstr>Tema do Office</vt:lpstr>
      <vt:lpstr>PowerPoint Presentation</vt:lpstr>
      <vt:lpstr>PowerPoint Presentation</vt:lpstr>
      <vt:lpstr>O que é integração contínua?</vt:lpstr>
      <vt:lpstr>O que é integração contínua?</vt:lpstr>
      <vt:lpstr>Release Antipatterns</vt:lpstr>
      <vt:lpstr>Release Antipatterns - Soluções</vt:lpstr>
      <vt:lpstr>Jenkins</vt:lpstr>
      <vt:lpstr>Hands-on</vt:lpstr>
      <vt:lpstr>Hands-on</vt:lpstr>
      <vt:lpstr>Hands-on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Flávia Ribeiro de Jesus</dc:creator>
  <cp:lastModifiedBy>Natanael Lemos</cp:lastModifiedBy>
  <cp:revision>70</cp:revision>
  <dcterms:created xsi:type="dcterms:W3CDTF">2015-05-22T19:21:35Z</dcterms:created>
  <dcterms:modified xsi:type="dcterms:W3CDTF">2017-06-24T17:52:00Z</dcterms:modified>
</cp:coreProperties>
</file>