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3" r:id="rId8"/>
    <p:sldId id="264" r:id="rId9"/>
    <p:sldId id="265" r:id="rId10"/>
    <p:sldId id="266" r:id="rId11"/>
    <p:sldId id="261" r:id="rId12"/>
    <p:sldId id="267" r:id="rId13"/>
    <p:sldId id="268" r:id="rId14"/>
    <p:sldId id="269" r:id="rId15"/>
    <p:sldId id="278" r:id="rId16"/>
    <p:sldId id="281" r:id="rId17"/>
    <p:sldId id="280" r:id="rId18"/>
    <p:sldId id="282" r:id="rId19"/>
    <p:sldId id="279" r:id="rId20"/>
    <p:sldId id="270" r:id="rId21"/>
    <p:sldId id="271" r:id="rId22"/>
    <p:sldId id="283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8000"/>
    <a:srgbClr val="009900"/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69B432-D97A-4E6A-B042-96A5AF8C80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472CC2-708A-4460-8EC9-BDDA69528F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AE0A5F-1837-42EC-9BBF-C079F29F0C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35536A-897C-489C-A08A-872252CDECE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9292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B3AFDF1-66E7-4A96-ACD5-CC989C280D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75C6EE-2654-409F-9E5F-E4F4FD8E3D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10CE918-B224-4981-A4D9-D38666797C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9230E4-7677-4DC6-B8BC-E8859D5476C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8904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9FEC03-6E6B-431A-94F1-0ABF3A47FC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340CAD-6EF6-4761-A807-5C50C667B1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57F93C-F2B8-403E-874F-90A0746F9B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84BD9-4C14-45EA-93DC-8D85044CC05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2534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481C3F-503B-412E-83B8-564C354271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FF63AA-0FD3-4BFD-88AC-22B2F9E0F7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07ED40-2244-4E1E-A645-3301E1917C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0B15C0-FA98-46E9-AA18-C9B67CE4440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3292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35A8FE-D924-4C3D-BE83-446F92665C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83B97D-BD47-4D41-8DBC-4D321D8AD5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67FF2F5-2FEA-4FEE-B8A8-584DA27B86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BC27C3-6C2E-4B7E-A174-971E7C2A335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8154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F14296-5242-41DA-A5FD-541AADF641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FB3CCB-2C9A-43AE-A665-DC049C8370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669EFF-B9F8-499E-9E5A-6BB50C0ECD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3F1312-F8E1-4185-BF40-66DBCD88C61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2385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8F6C710-9C7B-4CF2-99A0-B391A7D49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15ECD5A-DD08-436F-B4AD-DC56584D0F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DF34B77-0AC8-41E6-85CE-C13E930F58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397452-650C-430C-9374-BF4AB81215D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3497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F58B16D-E6D7-4412-B3EF-03BB926C33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420C764-5620-49C9-AD99-EDACF06475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1BC2AEF-1844-4F0F-9D76-89A1D73AC5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E09509-0899-4EEE-9BEE-F46323F32C8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6107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463FFED-E481-4249-A5EE-11078C2C6F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FA5E339-5B19-435A-A951-4A2EB95BD5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00D3DDB-D68E-40C7-8DC5-998766D801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08A025-C473-4E1D-A813-AEDFDCFDA2E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7461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913CA-9257-456F-8F53-F515A29477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D594CA-3DE9-4E8D-8A6D-6FFE840AF0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19630A-870F-4F78-8EDA-6F6EB6794A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E4139E-E660-4361-8D35-CDD219AB7DB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1858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1BCA30-22B6-4492-873E-A476B5C938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7AC68-D5DD-4029-812F-8184CB38A7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594422-2096-4F3E-85DD-F733FF6249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79AF5F-C93B-47C5-A2B2-0471F3ECE29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0565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84665EA-78D3-4C9C-B723-723C29524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A42FDA5-E4BE-46F5-A354-83BBCBD74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1A578E6-A0E9-40FA-9983-43E587D1E22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C2ECA65-DACE-44F1-92DC-C2813628EBE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BEF083B-C15C-4D6C-9C14-2E230018BC2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B0B42931-A508-4709-808B-73B41FA164AC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9B1C745-79E0-4324-A544-6E9D9222AA9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>
                <a:solidFill>
                  <a:schemeClr val="accent2"/>
                </a:solidFill>
              </a:rPr>
              <a:t>Comandos de Repetição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F95A6E3-F47F-4A0C-BEA0-8F3AEFA595F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92600"/>
            <a:ext cx="6400800" cy="1346200"/>
          </a:xfrm>
        </p:spPr>
        <p:txBody>
          <a:bodyPr/>
          <a:lstStyle/>
          <a:p>
            <a:pPr algn="r" eaLnBrk="1" hangingPunct="1">
              <a:lnSpc>
                <a:spcPct val="80000"/>
              </a:lnSpc>
            </a:pPr>
            <a:endParaRPr lang="pt-BR" altLang="pt-BR" sz="2400">
              <a:solidFill>
                <a:schemeClr val="accent2"/>
              </a:solidFill>
            </a:endParaRPr>
          </a:p>
          <a:p>
            <a:pPr algn="r" eaLnBrk="1" hangingPunct="1">
              <a:lnSpc>
                <a:spcPct val="80000"/>
              </a:lnSpc>
            </a:pPr>
            <a:endParaRPr lang="pt-BR" altLang="pt-BR" sz="2400">
              <a:solidFill>
                <a:schemeClr val="accent2"/>
              </a:solidFill>
            </a:endParaRPr>
          </a:p>
          <a:p>
            <a:pPr algn="r" eaLnBrk="1" hangingPunct="1">
              <a:lnSpc>
                <a:spcPct val="80000"/>
              </a:lnSpc>
            </a:pPr>
            <a:r>
              <a:rPr lang="pt-BR" altLang="pt-BR" sz="2400">
                <a:solidFill>
                  <a:schemeClr val="accent2"/>
                </a:solidFill>
              </a:rPr>
              <a:t>Prof. William Malvezzi, MSc.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CF42983-8090-441A-ACCF-958D764F6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600">
                <a:solidFill>
                  <a:schemeClr val="accent2"/>
                </a:solidFill>
              </a:rPr>
              <a:t>Laço “</a:t>
            </a:r>
            <a:r>
              <a:rPr lang="pt-BR" altLang="pt-BR" sz="3600" b="1">
                <a:solidFill>
                  <a:schemeClr val="accent2"/>
                </a:solidFill>
              </a:rPr>
              <a:t>while” (Exemplo)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6A1E7BD-0EF6-448B-8E43-E4501CBEAB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07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400" b="1"/>
              <a:t>Problema:</a:t>
            </a:r>
            <a:r>
              <a:rPr lang="pt-BR" altLang="pt-BR" sz="2400"/>
              <a:t> somar </a:t>
            </a:r>
            <a:r>
              <a:rPr lang="pt-BR" altLang="pt-BR" sz="2400" b="1"/>
              <a:t>n</a:t>
            </a:r>
            <a:r>
              <a:rPr lang="pt-BR" altLang="pt-BR" sz="2400"/>
              <a:t> valores lidos da entrada padrão.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32F5E860-D95D-4D83-ACEE-9B41835BA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2205038"/>
            <a:ext cx="5905500" cy="4524375"/>
          </a:xfrm>
          <a:prstGeom prst="rect">
            <a:avLst/>
          </a:prstGeom>
          <a:noFill/>
          <a:ln w="9525" cap="rnd">
            <a:solidFill>
              <a:srgbClr val="99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int n,  i,  num,  soma=</a:t>
            </a:r>
            <a:r>
              <a:rPr lang="pt-PT" altLang="pt-BR" sz="2400">
                <a:solidFill>
                  <a:srgbClr val="CC0000"/>
                </a:solidFill>
              </a:rPr>
              <a:t>0</a:t>
            </a:r>
            <a:r>
              <a:rPr lang="pt-PT" altLang="pt-BR" sz="24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BR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printf(</a:t>
            </a:r>
            <a:r>
              <a:rPr lang="pt-PT" altLang="pt-BR" sz="2400">
                <a:solidFill>
                  <a:srgbClr val="006600"/>
                </a:solidFill>
              </a:rPr>
              <a:t>"Entre com a quantidade: "</a:t>
            </a:r>
            <a:r>
              <a:rPr lang="pt-PT" altLang="pt-BR" sz="240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scanf(</a:t>
            </a:r>
            <a:r>
              <a:rPr lang="pt-PT" altLang="pt-BR" sz="2400">
                <a:solidFill>
                  <a:srgbClr val="006600"/>
                </a:solidFill>
              </a:rPr>
              <a:t>"%d"</a:t>
            </a:r>
            <a:r>
              <a:rPr lang="pt-PT" altLang="pt-BR" sz="2400"/>
              <a:t>,&amp;n);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i = </a:t>
            </a:r>
            <a:r>
              <a:rPr lang="pt-PT" altLang="pt-BR" sz="2400">
                <a:solidFill>
                  <a:srgbClr val="CC0000"/>
                </a:solidFill>
              </a:rPr>
              <a:t>0</a:t>
            </a:r>
            <a:r>
              <a:rPr lang="pt-PT" altLang="pt-BR" sz="24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</a:t>
            </a:r>
            <a:r>
              <a:rPr lang="pt-PT" altLang="pt-BR" sz="2400" b="1"/>
              <a:t>while</a:t>
            </a:r>
            <a:r>
              <a:rPr lang="pt-PT" altLang="pt-BR" sz="2400"/>
              <a:t>(i&lt;n)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  scanf(</a:t>
            </a:r>
            <a:r>
              <a:rPr lang="pt-PT" altLang="pt-BR" sz="2400">
                <a:solidFill>
                  <a:srgbClr val="006600"/>
                </a:solidFill>
              </a:rPr>
              <a:t>"%d"</a:t>
            </a:r>
            <a:r>
              <a:rPr lang="pt-PT" altLang="pt-BR" sz="2400"/>
              <a:t>,&amp;num);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  soma += num; </a:t>
            </a:r>
            <a:r>
              <a:rPr lang="pt-PT" altLang="pt-BR" sz="2400">
                <a:solidFill>
                  <a:schemeClr val="hlink"/>
                </a:solidFill>
              </a:rPr>
              <a:t>// soma = soma + num;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  i++; </a:t>
            </a:r>
            <a:r>
              <a:rPr lang="pt-PT" altLang="pt-BR" sz="2400">
                <a:solidFill>
                  <a:schemeClr val="hlink"/>
                </a:solidFill>
              </a:rPr>
              <a:t>// i = i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printf(</a:t>
            </a:r>
            <a:r>
              <a:rPr lang="pt-PT" altLang="pt-BR" sz="2400">
                <a:solidFill>
                  <a:srgbClr val="006600"/>
                </a:solidFill>
              </a:rPr>
              <a:t>"Soma: %d\n"</a:t>
            </a:r>
            <a:r>
              <a:rPr lang="pt-PT" altLang="pt-BR" sz="2400"/>
              <a:t>,soma);</a:t>
            </a:r>
            <a:endParaRPr lang="pt-BR" altLang="pt-BR" sz="2400">
              <a:solidFill>
                <a:srgbClr val="0000FF"/>
              </a:solidFill>
            </a:endParaRPr>
          </a:p>
        </p:txBody>
      </p:sp>
      <p:sp>
        <p:nvSpPr>
          <p:cNvPr id="11269" name="AutoShape 5">
            <a:extLst>
              <a:ext uri="{FF2B5EF4-FFF2-40B4-BE49-F238E27FC236}">
                <a16:creationId xmlns:a16="http://schemas.microsoft.com/office/drawing/2014/main" id="{21BA4024-6DD5-499E-8B0F-71B7CC030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5445125"/>
            <a:ext cx="4752975" cy="503238"/>
          </a:xfrm>
          <a:prstGeom prst="leftArrowCallout">
            <a:avLst>
              <a:gd name="adj1" fmla="val 34120"/>
              <a:gd name="adj2" fmla="val 17060"/>
              <a:gd name="adj3" fmla="val 134588"/>
              <a:gd name="adj4" fmla="val 600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000" b="1">
                <a:solidFill>
                  <a:srgbClr val="CC0000"/>
                </a:solidFill>
              </a:rPr>
              <a:t>atualização</a:t>
            </a:r>
          </a:p>
        </p:txBody>
      </p:sp>
      <p:sp>
        <p:nvSpPr>
          <p:cNvPr id="11270" name="AutoShape 6">
            <a:extLst>
              <a:ext uri="{FF2B5EF4-FFF2-40B4-BE49-F238E27FC236}">
                <a16:creationId xmlns:a16="http://schemas.microsoft.com/office/drawing/2014/main" id="{28F81474-6698-444B-AB42-819436031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476250"/>
            <a:ext cx="2520950" cy="1800225"/>
          </a:xfrm>
          <a:prstGeom prst="downArrowCallout">
            <a:avLst>
              <a:gd name="adj1" fmla="val 14107"/>
              <a:gd name="adj2" fmla="val 14730"/>
              <a:gd name="adj3" fmla="val 17546"/>
              <a:gd name="adj4" fmla="val 7398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 b="1"/>
              <a:t>variável de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 b="1"/>
              <a:t> controle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6D10194-0642-480A-94DB-18C79B1EC4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3600">
                <a:solidFill>
                  <a:schemeClr val="accent2"/>
                </a:solidFill>
              </a:rPr>
              <a:t>Laço “</a:t>
            </a:r>
            <a:r>
              <a:rPr lang="pt-BR" altLang="pt-BR" sz="3600" b="1">
                <a:solidFill>
                  <a:schemeClr val="accent2"/>
                </a:solidFill>
              </a:rPr>
              <a:t>for”</a:t>
            </a:r>
          </a:p>
        </p:txBody>
      </p:sp>
      <p:sp>
        <p:nvSpPr>
          <p:cNvPr id="12291" name="Rectangle 22">
            <a:extLst>
              <a:ext uri="{FF2B5EF4-FFF2-40B4-BE49-F238E27FC236}">
                <a16:creationId xmlns:a16="http://schemas.microsoft.com/office/drawing/2014/main" id="{C34DD34C-ACA9-4655-A734-8459885CFF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1468438"/>
          </a:xfrm>
          <a:noFill/>
        </p:spPr>
        <p:txBody>
          <a:bodyPr/>
          <a:lstStyle/>
          <a:p>
            <a:pPr eaLnBrk="1" hangingPunct="1"/>
            <a:r>
              <a:rPr lang="pt-BR" altLang="pt-BR" sz="2000"/>
              <a:t>É uma simplificação do laço </a:t>
            </a:r>
            <a:r>
              <a:rPr lang="pt-BR" altLang="pt-BR" sz="2000" b="1">
                <a:solidFill>
                  <a:schemeClr val="accent2"/>
                </a:solidFill>
              </a:rPr>
              <a:t>while</a:t>
            </a:r>
            <a:r>
              <a:rPr lang="pt-BR" altLang="pt-BR" sz="2000"/>
              <a:t>, onde a </a:t>
            </a:r>
            <a:r>
              <a:rPr lang="pt-BR" altLang="pt-BR" sz="2000" u="sng">
                <a:solidFill>
                  <a:srgbClr val="CC0000"/>
                </a:solidFill>
              </a:rPr>
              <a:t>inicialização</a:t>
            </a:r>
            <a:r>
              <a:rPr lang="pt-BR" altLang="pt-BR" sz="2000"/>
              <a:t> da variável de controle, a </a:t>
            </a:r>
            <a:r>
              <a:rPr lang="pt-BR" altLang="pt-BR" sz="2000" u="sng">
                <a:solidFill>
                  <a:srgbClr val="CC0000"/>
                </a:solidFill>
              </a:rPr>
              <a:t>expressão lógica</a:t>
            </a:r>
            <a:r>
              <a:rPr lang="pt-BR" altLang="pt-BR" sz="2000"/>
              <a:t> e a </a:t>
            </a:r>
            <a:r>
              <a:rPr lang="pt-BR" altLang="pt-BR" sz="2000" u="sng">
                <a:solidFill>
                  <a:srgbClr val="CC0000"/>
                </a:solidFill>
              </a:rPr>
              <a:t>atualização</a:t>
            </a:r>
            <a:r>
              <a:rPr lang="pt-BR" altLang="pt-BR" sz="2000"/>
              <a:t> da variável são especificadas no próprio comando.</a:t>
            </a:r>
          </a:p>
        </p:txBody>
      </p:sp>
      <p:grpSp>
        <p:nvGrpSpPr>
          <p:cNvPr id="12292" name="Group 26">
            <a:extLst>
              <a:ext uri="{FF2B5EF4-FFF2-40B4-BE49-F238E27FC236}">
                <a16:creationId xmlns:a16="http://schemas.microsoft.com/office/drawing/2014/main" id="{A0BE9123-1664-4523-ADBB-6712074F1B2E}"/>
              </a:ext>
            </a:extLst>
          </p:cNvPr>
          <p:cNvGrpSpPr>
            <a:grpSpLocks/>
          </p:cNvGrpSpPr>
          <p:nvPr/>
        </p:nvGrpSpPr>
        <p:grpSpPr bwMode="auto">
          <a:xfrm>
            <a:off x="538163" y="2133600"/>
            <a:ext cx="2738437" cy="4392613"/>
            <a:chOff x="703" y="1344"/>
            <a:chExt cx="1725" cy="2767"/>
          </a:xfrm>
        </p:grpSpPr>
        <p:sp>
          <p:nvSpPr>
            <p:cNvPr id="12294" name="AutoShape 5">
              <a:extLst>
                <a:ext uri="{FF2B5EF4-FFF2-40B4-BE49-F238E27FC236}">
                  <a16:creationId xmlns:a16="http://schemas.microsoft.com/office/drawing/2014/main" id="{05CCA77B-D470-41E3-9651-E90699BFB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344"/>
              <a:ext cx="1225" cy="226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 b="1">
                  <a:solidFill>
                    <a:srgbClr val="CC0000"/>
                  </a:solidFill>
                </a:rPr>
                <a:t>inicialização</a:t>
              </a:r>
            </a:p>
          </p:txBody>
        </p:sp>
        <p:sp>
          <p:nvSpPr>
            <p:cNvPr id="12295" name="AutoShape 6">
              <a:extLst>
                <a:ext uri="{FF2B5EF4-FFF2-40B4-BE49-F238E27FC236}">
                  <a16:creationId xmlns:a16="http://schemas.microsoft.com/office/drawing/2014/main" id="{4D875D30-8C03-4F6C-9F20-5BA4CEC18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2432"/>
              <a:ext cx="1088" cy="227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/>
                <a:t>comando2;</a:t>
              </a:r>
            </a:p>
          </p:txBody>
        </p:sp>
        <p:sp>
          <p:nvSpPr>
            <p:cNvPr id="12296" name="Line 7">
              <a:extLst>
                <a:ext uri="{FF2B5EF4-FFF2-40B4-BE49-F238E27FC236}">
                  <a16:creationId xmlns:a16="http://schemas.microsoft.com/office/drawing/2014/main" id="{6D639FB9-D335-4A8F-AB89-02EFA78ADA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157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97" name="Line 8">
              <a:extLst>
                <a:ext uri="{FF2B5EF4-FFF2-40B4-BE49-F238E27FC236}">
                  <a16:creationId xmlns:a16="http://schemas.microsoft.com/office/drawing/2014/main" id="{6186F94E-4B09-4AF7-B5EB-7E1315FAAF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3" y="3339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98" name="Line 9">
              <a:extLst>
                <a:ext uri="{FF2B5EF4-FFF2-40B4-BE49-F238E27FC236}">
                  <a16:creationId xmlns:a16="http://schemas.microsoft.com/office/drawing/2014/main" id="{32E21FA8-A339-4B4D-AF97-65E2643A73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2206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99" name="Line 10">
              <a:extLst>
                <a:ext uri="{FF2B5EF4-FFF2-40B4-BE49-F238E27FC236}">
                  <a16:creationId xmlns:a16="http://schemas.microsoft.com/office/drawing/2014/main" id="{F1B2938E-02DA-4DBE-904F-7A2A1EC043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5" y="2659"/>
              <a:ext cx="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00" name="Line 11">
              <a:extLst>
                <a:ext uri="{FF2B5EF4-FFF2-40B4-BE49-F238E27FC236}">
                  <a16:creationId xmlns:a16="http://schemas.microsoft.com/office/drawing/2014/main" id="{7185D835-C26E-4DC8-A6BB-395F3B6C4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3657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01" name="Line 12">
              <a:extLst>
                <a:ext uri="{FF2B5EF4-FFF2-40B4-BE49-F238E27FC236}">
                  <a16:creationId xmlns:a16="http://schemas.microsoft.com/office/drawing/2014/main" id="{CC9F4D39-DCDD-459B-B600-8D7176E445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4" y="1966"/>
              <a:ext cx="36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02" name="Line 13">
              <a:extLst>
                <a:ext uri="{FF2B5EF4-FFF2-40B4-BE49-F238E27FC236}">
                  <a16:creationId xmlns:a16="http://schemas.microsoft.com/office/drawing/2014/main" id="{7C972D57-B2C0-4937-8AE4-DE1CCBF64F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979"/>
              <a:ext cx="0" cy="16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03" name="AutoShape 14">
              <a:extLst>
                <a:ext uri="{FF2B5EF4-FFF2-40B4-BE49-F238E27FC236}">
                  <a16:creationId xmlns:a16="http://schemas.microsoft.com/office/drawing/2014/main" id="{9013B958-75E0-4E92-9324-C7418C8E5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2840"/>
              <a:ext cx="1088" cy="227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/>
                <a:t>comando3;</a:t>
              </a:r>
            </a:p>
          </p:txBody>
        </p:sp>
        <p:sp>
          <p:nvSpPr>
            <p:cNvPr id="12304" name="AutoShape 15">
              <a:extLst>
                <a:ext uri="{FF2B5EF4-FFF2-40B4-BE49-F238E27FC236}">
                  <a16:creationId xmlns:a16="http://schemas.microsoft.com/office/drawing/2014/main" id="{E04246D6-7BFA-47AB-8C78-B46B8DCCA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3884"/>
              <a:ext cx="1088" cy="227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/>
                <a:t>comandoN;</a:t>
              </a:r>
            </a:p>
          </p:txBody>
        </p:sp>
        <p:sp>
          <p:nvSpPr>
            <p:cNvPr id="12305" name="Line 16">
              <a:extLst>
                <a:ext uri="{FF2B5EF4-FFF2-40B4-BE49-F238E27FC236}">
                  <a16:creationId xmlns:a16="http://schemas.microsoft.com/office/drawing/2014/main" id="{8FD45423-24D8-48EC-8C39-C5A9FD6F5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365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06" name="AutoShape 17">
              <a:extLst>
                <a:ext uri="{FF2B5EF4-FFF2-40B4-BE49-F238E27FC236}">
                  <a16:creationId xmlns:a16="http://schemas.microsoft.com/office/drawing/2014/main" id="{8B3D3DB7-6CB7-4F73-BD26-5C2DD5374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1751"/>
              <a:ext cx="953" cy="45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 b="1">
                  <a:solidFill>
                    <a:srgbClr val="CC0000"/>
                  </a:solidFill>
                </a:rPr>
                <a:t>expressão</a:t>
              </a:r>
            </a:p>
          </p:txBody>
        </p:sp>
        <p:sp>
          <p:nvSpPr>
            <p:cNvPr id="12307" name="Text Box 18">
              <a:extLst>
                <a:ext uri="{FF2B5EF4-FFF2-40B4-BE49-F238E27FC236}">
                  <a16:creationId xmlns:a16="http://schemas.microsoft.com/office/drawing/2014/main" id="{DCF15D20-1A65-432C-B1EB-6FF0850B7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5" y="215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/>
                <a:t>1</a:t>
              </a:r>
            </a:p>
          </p:txBody>
        </p:sp>
        <p:sp>
          <p:nvSpPr>
            <p:cNvPr id="12308" name="Text Box 19">
              <a:extLst>
                <a:ext uri="{FF2B5EF4-FFF2-40B4-BE49-F238E27FC236}">
                  <a16:creationId xmlns:a16="http://schemas.microsoft.com/office/drawing/2014/main" id="{B2CF2875-6AB1-45D8-ABC0-15AEA6221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75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/>
                <a:t>0</a:t>
              </a:r>
            </a:p>
          </p:txBody>
        </p:sp>
        <p:sp>
          <p:nvSpPr>
            <p:cNvPr id="12309" name="Line 20">
              <a:extLst>
                <a:ext uri="{FF2B5EF4-FFF2-40B4-BE49-F238E27FC236}">
                  <a16:creationId xmlns:a16="http://schemas.microsoft.com/office/drawing/2014/main" id="{3AF6B551-1F16-4089-A243-95F021249F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3" y="197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10" name="Line 21">
              <a:extLst>
                <a:ext uri="{FF2B5EF4-FFF2-40B4-BE49-F238E27FC236}">
                  <a16:creationId xmlns:a16="http://schemas.microsoft.com/office/drawing/2014/main" id="{3BB56178-0675-418D-A90E-7EC48CEED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1979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11" name="AutoShape 23">
              <a:extLst>
                <a:ext uri="{FF2B5EF4-FFF2-40B4-BE49-F238E27FC236}">
                  <a16:creationId xmlns:a16="http://schemas.microsoft.com/office/drawing/2014/main" id="{103867CF-6881-4B43-AFDF-98A711633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249"/>
              <a:ext cx="1088" cy="227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 b="1">
                  <a:solidFill>
                    <a:srgbClr val="CC0000"/>
                  </a:solidFill>
                </a:rPr>
                <a:t>atualização</a:t>
              </a:r>
            </a:p>
          </p:txBody>
        </p:sp>
        <p:sp>
          <p:nvSpPr>
            <p:cNvPr id="12312" name="Line 24">
              <a:extLst>
                <a:ext uri="{FF2B5EF4-FFF2-40B4-BE49-F238E27FC236}">
                  <a16:creationId xmlns:a16="http://schemas.microsoft.com/office/drawing/2014/main" id="{AAB9B720-102B-499C-BE05-682E6B9C16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5" y="3068"/>
              <a:ext cx="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293" name="Text Box 25">
            <a:extLst>
              <a:ext uri="{FF2B5EF4-FFF2-40B4-BE49-F238E27FC236}">
                <a16:creationId xmlns:a16="http://schemas.microsoft.com/office/drawing/2014/main" id="{0A104C5B-F3B5-48D8-BD85-55CA64467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3049588"/>
            <a:ext cx="5435600" cy="25400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sz="2000"/>
              <a:t>comando1;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sz="2000" b="1"/>
              <a:t>for</a:t>
            </a:r>
            <a:r>
              <a:rPr lang="pt-BR" altLang="pt-BR" sz="2000"/>
              <a:t>(</a:t>
            </a:r>
            <a:r>
              <a:rPr lang="pt-BR" altLang="pt-BR" sz="2000">
                <a:solidFill>
                  <a:srgbClr val="CC0000"/>
                </a:solidFill>
              </a:rPr>
              <a:t>inicialização</a:t>
            </a:r>
            <a:r>
              <a:rPr lang="pt-BR" altLang="pt-BR" sz="2000" b="1"/>
              <a:t>;</a:t>
            </a:r>
            <a:r>
              <a:rPr lang="pt-BR" altLang="pt-BR" sz="2000"/>
              <a:t> </a:t>
            </a:r>
            <a:r>
              <a:rPr lang="pt-BR" altLang="pt-BR" sz="2000">
                <a:solidFill>
                  <a:srgbClr val="CC0000"/>
                </a:solidFill>
              </a:rPr>
              <a:t>expressão</a:t>
            </a:r>
            <a:r>
              <a:rPr lang="pt-BR" altLang="pt-BR" sz="2000" b="1"/>
              <a:t>;</a:t>
            </a:r>
            <a:r>
              <a:rPr lang="pt-BR" altLang="pt-BR" sz="2000">
                <a:solidFill>
                  <a:schemeClr val="accent2"/>
                </a:solidFill>
              </a:rPr>
              <a:t> </a:t>
            </a:r>
            <a:r>
              <a:rPr lang="pt-BR" altLang="pt-BR" sz="2000">
                <a:solidFill>
                  <a:srgbClr val="CC0000"/>
                </a:solidFill>
              </a:rPr>
              <a:t>atualização</a:t>
            </a:r>
            <a:r>
              <a:rPr lang="pt-BR" altLang="pt-BR" sz="2000"/>
              <a:t>){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sz="2000"/>
              <a:t>	</a:t>
            </a:r>
            <a:r>
              <a:rPr lang="pt-BR" altLang="pt-BR" sz="2000">
                <a:solidFill>
                  <a:schemeClr val="hlink"/>
                </a:solidFill>
              </a:rPr>
              <a:t>// bloco de comandos.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solidFill>
                  <a:schemeClr val="hlink"/>
                </a:solidFill>
              </a:rPr>
              <a:t>	</a:t>
            </a:r>
            <a:r>
              <a:rPr lang="pt-BR" altLang="pt-BR" sz="2000"/>
              <a:t>comando2;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solidFill>
                  <a:schemeClr val="hlink"/>
                </a:solidFill>
              </a:rPr>
              <a:t>	</a:t>
            </a:r>
            <a:r>
              <a:rPr lang="pt-BR" altLang="pt-BR" sz="2000"/>
              <a:t>comando3;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solidFill>
                  <a:schemeClr val="hlink"/>
                </a:solidFill>
              </a:rPr>
              <a:t>	</a:t>
            </a:r>
            <a:r>
              <a:rPr lang="pt-BR" altLang="pt-BR" sz="2000"/>
              <a:t>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sz="2000"/>
              <a:t>}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sz="2000"/>
              <a:t>comandoN;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9B46566-EFAF-4C9A-A36D-2748AEFFB3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600">
                <a:solidFill>
                  <a:schemeClr val="accent2"/>
                </a:solidFill>
              </a:rPr>
              <a:t>Laço “</a:t>
            </a:r>
            <a:r>
              <a:rPr lang="pt-BR" altLang="pt-BR" sz="3600" b="1">
                <a:solidFill>
                  <a:schemeClr val="accent2"/>
                </a:solidFill>
              </a:rPr>
              <a:t>for” (Exemplo)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AAF30EC-2BD6-4059-BB42-E71510187D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07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400" b="1"/>
              <a:t>Problema:</a:t>
            </a:r>
            <a:r>
              <a:rPr lang="pt-BR" altLang="pt-BR" sz="2400"/>
              <a:t> somar </a:t>
            </a:r>
            <a:r>
              <a:rPr lang="pt-BR" altLang="pt-BR" sz="2400" b="1"/>
              <a:t>n</a:t>
            </a:r>
            <a:r>
              <a:rPr lang="pt-BR" altLang="pt-BR" sz="2400"/>
              <a:t> valores lidos da entrada padrão.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7537766E-D99D-41E5-8E00-25E52FB91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2205038"/>
            <a:ext cx="5905500" cy="3786187"/>
          </a:xfrm>
          <a:prstGeom prst="rect">
            <a:avLst/>
          </a:prstGeom>
          <a:noFill/>
          <a:ln w="9525" cap="rnd">
            <a:solidFill>
              <a:srgbClr val="99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</a:t>
            </a:r>
            <a:r>
              <a:rPr lang="pt-PT" altLang="pt-BR" sz="2400">
                <a:solidFill>
                  <a:srgbClr val="0000FF"/>
                </a:solidFill>
              </a:rPr>
              <a:t>int</a:t>
            </a:r>
            <a:r>
              <a:rPr lang="pt-PT" altLang="pt-BR" sz="2400"/>
              <a:t> n,  i,  num,  soma=</a:t>
            </a:r>
            <a:r>
              <a:rPr lang="pt-PT" altLang="pt-BR" sz="2400">
                <a:solidFill>
                  <a:srgbClr val="CC0000"/>
                </a:solidFill>
              </a:rPr>
              <a:t>0</a:t>
            </a:r>
            <a:r>
              <a:rPr lang="pt-PT" altLang="pt-BR" sz="24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BR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printf(</a:t>
            </a:r>
            <a:r>
              <a:rPr lang="pt-PT" altLang="pt-BR" sz="2400">
                <a:solidFill>
                  <a:srgbClr val="006600"/>
                </a:solidFill>
              </a:rPr>
              <a:t>"Entre com a quantidade: "</a:t>
            </a:r>
            <a:r>
              <a:rPr lang="pt-PT" altLang="pt-BR" sz="240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scanf(</a:t>
            </a:r>
            <a:r>
              <a:rPr lang="pt-PT" altLang="pt-BR" sz="2400">
                <a:solidFill>
                  <a:srgbClr val="006600"/>
                </a:solidFill>
              </a:rPr>
              <a:t>"%d"</a:t>
            </a:r>
            <a:r>
              <a:rPr lang="pt-PT" altLang="pt-BR" sz="2400"/>
              <a:t>,&amp;n);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</a:t>
            </a:r>
            <a:r>
              <a:rPr lang="pt-PT" altLang="pt-BR" sz="2400" b="1"/>
              <a:t>for</a:t>
            </a:r>
            <a:r>
              <a:rPr lang="pt-PT" altLang="pt-BR" sz="2400"/>
              <a:t>(i=</a:t>
            </a:r>
            <a:r>
              <a:rPr lang="pt-PT" altLang="pt-BR" sz="2400">
                <a:solidFill>
                  <a:srgbClr val="CC0000"/>
                </a:solidFill>
              </a:rPr>
              <a:t>0</a:t>
            </a:r>
            <a:r>
              <a:rPr lang="pt-PT" altLang="pt-BR" sz="2400" b="1"/>
              <a:t>;</a:t>
            </a:r>
            <a:r>
              <a:rPr lang="pt-PT" altLang="pt-BR" sz="2400"/>
              <a:t>  i&lt;n</a:t>
            </a:r>
            <a:r>
              <a:rPr lang="pt-PT" altLang="pt-BR" sz="2400" b="1"/>
              <a:t>;</a:t>
            </a:r>
            <a:r>
              <a:rPr lang="pt-PT" altLang="pt-BR" sz="2400"/>
              <a:t> 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  scanf(</a:t>
            </a:r>
            <a:r>
              <a:rPr lang="pt-PT" altLang="pt-BR" sz="2400">
                <a:solidFill>
                  <a:srgbClr val="006600"/>
                </a:solidFill>
              </a:rPr>
              <a:t>"%d"</a:t>
            </a:r>
            <a:r>
              <a:rPr lang="pt-PT" altLang="pt-BR" sz="2400"/>
              <a:t>,&amp;num);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  soma += num; </a:t>
            </a:r>
            <a:r>
              <a:rPr lang="pt-PT" altLang="pt-BR" sz="2400">
                <a:solidFill>
                  <a:schemeClr val="hlink"/>
                </a:solidFill>
              </a:rPr>
              <a:t>// soma = soma + num;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printf(</a:t>
            </a:r>
            <a:r>
              <a:rPr lang="pt-PT" altLang="pt-BR" sz="2400">
                <a:solidFill>
                  <a:srgbClr val="006600"/>
                </a:solidFill>
              </a:rPr>
              <a:t>"Soma: %d\n"</a:t>
            </a:r>
            <a:r>
              <a:rPr lang="pt-PT" altLang="pt-BR" sz="2400"/>
              <a:t>,soma);</a:t>
            </a:r>
            <a:endParaRPr lang="pt-BR" altLang="pt-BR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578EB7E-C50B-4CB1-A3FB-B776978C4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600">
                <a:solidFill>
                  <a:schemeClr val="accent2"/>
                </a:solidFill>
              </a:rPr>
              <a:t>Laço “</a:t>
            </a:r>
            <a:r>
              <a:rPr lang="pt-BR" altLang="pt-BR" sz="3600" b="1">
                <a:solidFill>
                  <a:schemeClr val="accent2"/>
                </a:solidFill>
              </a:rPr>
              <a:t>for” (Exemplo)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D60B57A-DB56-4335-8081-3C622DB475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07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400" b="1"/>
              <a:t>Problema:</a:t>
            </a:r>
            <a:r>
              <a:rPr lang="pt-BR" altLang="pt-BR" sz="2400"/>
              <a:t> Tabuada de um número digitado.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DBE785C8-6635-4619-93A5-C125F60B4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2205038"/>
            <a:ext cx="6264275" cy="3786187"/>
          </a:xfrm>
          <a:prstGeom prst="rect">
            <a:avLst/>
          </a:prstGeom>
          <a:noFill/>
          <a:ln w="9525" cap="rnd">
            <a:solidFill>
              <a:srgbClr val="99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</a:t>
            </a:r>
            <a:r>
              <a:rPr lang="pt-PT" altLang="pt-BR" sz="2400">
                <a:solidFill>
                  <a:srgbClr val="0000FF"/>
                </a:solidFill>
              </a:rPr>
              <a:t>int</a:t>
            </a:r>
            <a:r>
              <a:rPr lang="pt-PT" altLang="pt-BR" sz="2400"/>
              <a:t> num,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BR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printf(</a:t>
            </a:r>
            <a:r>
              <a:rPr lang="pt-PT" altLang="pt-BR" sz="2400">
                <a:solidFill>
                  <a:srgbClr val="006600"/>
                </a:solidFill>
              </a:rPr>
              <a:t>"Numero de 2 a 9: "</a:t>
            </a:r>
            <a:r>
              <a:rPr lang="pt-PT" altLang="pt-BR" sz="240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scanf(</a:t>
            </a:r>
            <a:r>
              <a:rPr lang="pt-PT" altLang="pt-BR" sz="2400">
                <a:solidFill>
                  <a:srgbClr val="006600"/>
                </a:solidFill>
              </a:rPr>
              <a:t>"%d"</a:t>
            </a:r>
            <a:r>
              <a:rPr lang="pt-PT" altLang="pt-BR" sz="2400"/>
              <a:t>,&amp;num);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printf(</a:t>
            </a:r>
            <a:r>
              <a:rPr lang="pt-PT" altLang="pt-BR" sz="2400">
                <a:solidFill>
                  <a:srgbClr val="006600"/>
                </a:solidFill>
              </a:rPr>
              <a:t>"\n TABUADA DO %d\n\n"</a:t>
            </a:r>
            <a:r>
              <a:rPr lang="pt-PT" altLang="pt-BR" sz="2400"/>
              <a:t>,num);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BR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</a:t>
            </a:r>
            <a:r>
              <a:rPr lang="pt-PT" altLang="pt-BR" sz="2400" b="1"/>
              <a:t>for</a:t>
            </a:r>
            <a:r>
              <a:rPr lang="pt-PT" altLang="pt-BR" sz="2400"/>
              <a:t>(i=</a:t>
            </a:r>
            <a:r>
              <a:rPr lang="pt-PT" altLang="pt-BR" sz="2400">
                <a:solidFill>
                  <a:srgbClr val="CC0000"/>
                </a:solidFill>
              </a:rPr>
              <a:t>1</a:t>
            </a:r>
            <a:r>
              <a:rPr lang="pt-PT" altLang="pt-BR" sz="2400" b="1"/>
              <a:t>;</a:t>
            </a:r>
            <a:r>
              <a:rPr lang="pt-PT" altLang="pt-BR" sz="2400"/>
              <a:t>  i&lt;=</a:t>
            </a:r>
            <a:r>
              <a:rPr lang="pt-PT" altLang="pt-BR" sz="2400">
                <a:solidFill>
                  <a:srgbClr val="CC0000"/>
                </a:solidFill>
              </a:rPr>
              <a:t>9</a:t>
            </a:r>
            <a:r>
              <a:rPr lang="pt-PT" altLang="pt-BR" sz="2400" b="1"/>
              <a:t>;</a:t>
            </a:r>
            <a:r>
              <a:rPr lang="pt-PT" altLang="pt-BR" sz="2400"/>
              <a:t> 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   printf(</a:t>
            </a:r>
            <a:r>
              <a:rPr lang="pt-PT" altLang="pt-BR" sz="2400">
                <a:solidFill>
                  <a:srgbClr val="006600"/>
                </a:solidFill>
              </a:rPr>
              <a:t>" %d x %d = %2d\n"</a:t>
            </a:r>
            <a:r>
              <a:rPr lang="pt-PT" altLang="pt-BR" sz="2400"/>
              <a:t>,num, i, num*i);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DC2AD7F-E91F-4F23-92F7-1204361CC3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600">
                <a:solidFill>
                  <a:schemeClr val="accent2"/>
                </a:solidFill>
              </a:rPr>
              <a:t>Laço “</a:t>
            </a:r>
            <a:r>
              <a:rPr lang="pt-BR" altLang="pt-BR" sz="3600" b="1">
                <a:solidFill>
                  <a:schemeClr val="accent2"/>
                </a:solidFill>
              </a:rPr>
              <a:t>while” (Exemplo)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80DED24-EAB6-4B8B-B96D-C436757110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07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400" b="1"/>
              <a:t>Problema:</a:t>
            </a:r>
            <a:r>
              <a:rPr lang="pt-BR" altLang="pt-BR" sz="2400"/>
              <a:t> Calcular o fatorial de um número.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05E7F2A0-9984-457E-AFF5-F2121DFD3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2205038"/>
            <a:ext cx="5905500" cy="4524375"/>
          </a:xfrm>
          <a:prstGeom prst="rect">
            <a:avLst/>
          </a:prstGeom>
          <a:noFill/>
          <a:ln w="9525" cap="rnd">
            <a:solidFill>
              <a:srgbClr val="99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</a:t>
            </a:r>
            <a:r>
              <a:rPr lang="pt-PT" altLang="pt-BR" sz="2400">
                <a:solidFill>
                  <a:srgbClr val="0000FF"/>
                </a:solidFill>
              </a:rPr>
              <a:t>int</a:t>
            </a:r>
            <a:r>
              <a:rPr lang="pt-PT" altLang="pt-BR" sz="2400"/>
              <a:t> num, fat;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BR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printf(</a:t>
            </a:r>
            <a:r>
              <a:rPr lang="pt-PT" altLang="pt-BR" sz="2400">
                <a:solidFill>
                  <a:srgbClr val="006600"/>
                </a:solidFill>
              </a:rPr>
              <a:t>"Digite um número: "</a:t>
            </a:r>
            <a:r>
              <a:rPr lang="pt-PT" altLang="pt-BR" sz="240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scanf(</a:t>
            </a:r>
            <a:r>
              <a:rPr lang="pt-PT" altLang="pt-BR" sz="2400">
                <a:solidFill>
                  <a:srgbClr val="006600"/>
                </a:solidFill>
              </a:rPr>
              <a:t>"%d"</a:t>
            </a:r>
            <a:r>
              <a:rPr lang="pt-PT" altLang="pt-BR" sz="2400"/>
              <a:t>,&amp;num);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BR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fat = </a:t>
            </a:r>
            <a:r>
              <a:rPr lang="pt-PT" altLang="pt-BR" sz="2400">
                <a:solidFill>
                  <a:srgbClr val="CC0000"/>
                </a:solidFill>
              </a:rPr>
              <a:t>1</a:t>
            </a:r>
            <a:r>
              <a:rPr lang="pt-PT" altLang="pt-BR" sz="24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</a:t>
            </a:r>
            <a:r>
              <a:rPr lang="pt-PT" altLang="pt-BR" sz="2400" b="1"/>
              <a:t>while</a:t>
            </a:r>
            <a:r>
              <a:rPr lang="pt-PT" altLang="pt-BR" sz="2400"/>
              <a:t>(num&gt;</a:t>
            </a:r>
            <a:r>
              <a:rPr lang="pt-PT" altLang="pt-BR" sz="2400">
                <a:solidFill>
                  <a:srgbClr val="CC0000"/>
                </a:solidFill>
              </a:rPr>
              <a:t>1</a:t>
            </a:r>
            <a:r>
              <a:rPr lang="pt-PT" altLang="pt-BR" sz="240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  fat *= num;    </a:t>
            </a:r>
            <a:r>
              <a:rPr lang="pt-PT" altLang="pt-BR" sz="2400">
                <a:solidFill>
                  <a:schemeClr val="hlink"/>
                </a:solidFill>
              </a:rPr>
              <a:t>// fat = fat * num;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  num--;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printf(</a:t>
            </a:r>
            <a:r>
              <a:rPr lang="pt-PT" altLang="pt-BR" sz="2400">
                <a:solidFill>
                  <a:srgbClr val="006600"/>
                </a:solidFill>
              </a:rPr>
              <a:t>"fatorial: %d\n"</a:t>
            </a:r>
            <a:r>
              <a:rPr lang="pt-PT" altLang="pt-BR" sz="2400"/>
              <a:t>,fat);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3436423-8BA1-44B1-B6EB-951449C69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600">
                <a:solidFill>
                  <a:schemeClr val="accent2"/>
                </a:solidFill>
              </a:rPr>
              <a:t>Comandos Repetitivos (laços)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38A4014-7675-41DB-9EEC-DB71F1A893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92175"/>
          </a:xfrm>
        </p:spPr>
        <p:txBody>
          <a:bodyPr/>
          <a:lstStyle/>
          <a:p>
            <a:pPr eaLnBrk="1" hangingPunct="1"/>
            <a:r>
              <a:rPr lang="pt-BR" altLang="pt-BR" sz="2400" b="1"/>
              <a:t>Laço infinito: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C089CC2B-056E-4B78-A9E5-4441A34DA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190750"/>
            <a:ext cx="4967287" cy="4154488"/>
          </a:xfrm>
          <a:prstGeom prst="rect">
            <a:avLst/>
          </a:prstGeom>
          <a:noFill/>
          <a:ln w="9525" cap="rnd">
            <a:solidFill>
              <a:srgbClr val="99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solidFill>
                  <a:srgbClr val="006600"/>
                </a:solidFill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/>
              <a:t>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/>
              <a:t>  </a:t>
            </a:r>
            <a:r>
              <a:rPr lang="en-US" altLang="pt-BR" sz="2400">
                <a:solidFill>
                  <a:srgbClr val="0000FF"/>
                </a:solidFill>
              </a:rPr>
              <a:t>int</a:t>
            </a:r>
            <a:r>
              <a:rPr lang="en-US" altLang="pt-BR" sz="2400"/>
              <a:t> i=</a:t>
            </a:r>
            <a:r>
              <a:rPr lang="en-US" altLang="pt-BR" sz="2400">
                <a:solidFill>
                  <a:srgbClr val="CC0000"/>
                </a:solidFill>
              </a:rPr>
              <a:t>0</a:t>
            </a:r>
            <a:r>
              <a:rPr lang="en-US" altLang="pt-BR" sz="24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/>
              <a:t>  </a:t>
            </a:r>
            <a:r>
              <a:rPr lang="en-US" altLang="pt-BR" sz="2400" b="1"/>
              <a:t>while</a:t>
            </a:r>
            <a:r>
              <a:rPr lang="en-US" altLang="pt-BR" sz="2400"/>
              <a:t>(</a:t>
            </a:r>
            <a:r>
              <a:rPr lang="en-US" altLang="pt-BR" sz="2400">
                <a:solidFill>
                  <a:srgbClr val="CC0000"/>
                </a:solidFill>
              </a:rPr>
              <a:t>1</a:t>
            </a:r>
            <a:r>
              <a:rPr lang="en-US" altLang="pt-BR" sz="240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/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/>
              <a:t>     printf(</a:t>
            </a:r>
            <a:r>
              <a:rPr lang="en-US" altLang="pt-BR" sz="2400">
                <a:solidFill>
                  <a:srgbClr val="006600"/>
                </a:solidFill>
              </a:rPr>
              <a:t>"%d"</a:t>
            </a:r>
            <a:r>
              <a:rPr lang="en-US" altLang="pt-BR" sz="2400"/>
              <a:t>, i);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/>
              <a:t>     i++;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/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/>
              <a:t> }</a:t>
            </a:r>
            <a:endParaRPr lang="pt-PT" altLang="pt-BR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11DD0C9-F657-42EB-9CDF-FA0BCFA91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eaLnBrk="1" hangingPunct="1"/>
            <a:r>
              <a:rPr lang="pt-BR" altLang="pt-BR" sz="3600">
                <a:solidFill>
                  <a:schemeClr val="accent2"/>
                </a:solidFill>
              </a:rPr>
              <a:t>Comandos Repetitivos (laços)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9B3F9EC-FAAB-48BE-A6A3-4C5D494733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8775" y="981075"/>
            <a:ext cx="8229600" cy="5000625"/>
          </a:xfrm>
        </p:spPr>
        <p:txBody>
          <a:bodyPr/>
          <a:lstStyle/>
          <a:p>
            <a:pPr eaLnBrk="1" hangingPunct="1"/>
            <a:r>
              <a:rPr lang="pt-BR" altLang="pt-BR" sz="2400" b="1">
                <a:solidFill>
                  <a:schemeClr val="accent2"/>
                </a:solidFill>
              </a:rPr>
              <a:t>Os comados </a:t>
            </a:r>
            <a:r>
              <a:rPr lang="pt-BR" altLang="pt-BR" sz="2400" b="1">
                <a:solidFill>
                  <a:srgbClr val="CC0000"/>
                </a:solidFill>
              </a:rPr>
              <a:t>break</a:t>
            </a:r>
            <a:r>
              <a:rPr lang="pt-BR" altLang="pt-BR" sz="2400" b="1">
                <a:solidFill>
                  <a:schemeClr val="accent2"/>
                </a:solidFill>
              </a:rPr>
              <a:t> e </a:t>
            </a:r>
            <a:r>
              <a:rPr lang="pt-BR" altLang="pt-BR" sz="2400" b="1">
                <a:solidFill>
                  <a:srgbClr val="CC0000"/>
                </a:solidFill>
              </a:rPr>
              <a:t>continue</a:t>
            </a:r>
            <a:r>
              <a:rPr lang="pt-BR" altLang="pt-BR" sz="2400" b="1">
                <a:solidFill>
                  <a:schemeClr val="accent2"/>
                </a:solidFill>
              </a:rPr>
              <a:t>:</a:t>
            </a:r>
            <a:endParaRPr lang="pt-BR" altLang="pt-BR" b="1">
              <a:solidFill>
                <a:schemeClr val="accent2"/>
              </a:solidFill>
            </a:endParaRPr>
          </a:p>
          <a:p>
            <a:pPr lvl="1" eaLnBrk="1" hangingPunct="1"/>
            <a:r>
              <a:rPr lang="pt-BR" altLang="pt-BR" sz="2400"/>
              <a:t>Podem ser usados no corpo de qualquer estrutura de laço C.</a:t>
            </a:r>
          </a:p>
          <a:p>
            <a:pPr lvl="1" eaLnBrk="1" hangingPunct="1"/>
            <a:r>
              <a:rPr lang="pt-BR" altLang="pt-BR" sz="2400"/>
              <a:t>O </a:t>
            </a:r>
            <a:r>
              <a:rPr lang="pt-BR" altLang="pt-BR" sz="2400" b="1">
                <a:solidFill>
                  <a:srgbClr val="CC0000"/>
                </a:solidFill>
              </a:rPr>
              <a:t>break</a:t>
            </a:r>
            <a:r>
              <a:rPr lang="pt-BR" altLang="pt-BR" sz="2400"/>
              <a:t> causa a saída imediata do laço e o controle passa para a próxima instrução após o laço.</a:t>
            </a:r>
          </a:p>
          <a:p>
            <a:pPr lvl="1" eaLnBrk="1" hangingPunct="1"/>
            <a:r>
              <a:rPr lang="pt-BR" altLang="pt-BR" sz="2400"/>
              <a:t>O </a:t>
            </a:r>
            <a:r>
              <a:rPr lang="pt-BR" altLang="pt-BR" sz="2400" b="1">
                <a:solidFill>
                  <a:srgbClr val="CC0000"/>
                </a:solidFill>
              </a:rPr>
              <a:t>continue</a:t>
            </a:r>
            <a:r>
              <a:rPr lang="pt-BR" altLang="pt-BR" sz="2400"/>
              <a:t> força a próxima iteração do laço e pula o código que estiver abaixo.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770547CC-77BC-4BA8-99E5-F9115422A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005263"/>
            <a:ext cx="7632700" cy="2462212"/>
          </a:xfrm>
          <a:prstGeom prst="rect">
            <a:avLst/>
          </a:prstGeom>
          <a:noFill/>
          <a:ln w="9525" cap="rnd">
            <a:solidFill>
              <a:srgbClr val="99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200"/>
              <a:t> soma = </a:t>
            </a:r>
            <a:r>
              <a:rPr lang="pt-PT" altLang="pt-BR" sz="2200">
                <a:solidFill>
                  <a:srgbClr val="CC0000"/>
                </a:solidFill>
              </a:rPr>
              <a:t>0</a:t>
            </a:r>
            <a:r>
              <a:rPr lang="pt-PT" altLang="pt-BR" sz="22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200"/>
              <a:t> </a:t>
            </a:r>
            <a:r>
              <a:rPr lang="pt-PT" altLang="pt-BR" sz="2200" b="1"/>
              <a:t>for</a:t>
            </a:r>
            <a:r>
              <a:rPr lang="pt-PT" altLang="pt-BR" sz="2200"/>
              <a:t>(i=</a:t>
            </a:r>
            <a:r>
              <a:rPr lang="pt-PT" altLang="pt-BR" sz="2200">
                <a:solidFill>
                  <a:srgbClr val="CC0000"/>
                </a:solidFill>
              </a:rPr>
              <a:t>0</a:t>
            </a:r>
            <a:r>
              <a:rPr lang="pt-PT" altLang="pt-BR" sz="2200" b="1"/>
              <a:t>;</a:t>
            </a:r>
            <a:r>
              <a:rPr lang="pt-PT" altLang="pt-BR" sz="2200"/>
              <a:t>  i&lt;n</a:t>
            </a:r>
            <a:r>
              <a:rPr lang="pt-PT" altLang="pt-BR" sz="2200" b="1"/>
              <a:t>;</a:t>
            </a:r>
            <a:r>
              <a:rPr lang="pt-PT" altLang="pt-BR" sz="2200"/>
              <a:t> 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20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200"/>
              <a:t>     scanf(</a:t>
            </a:r>
            <a:r>
              <a:rPr lang="pt-PT" altLang="pt-BR" sz="2200">
                <a:solidFill>
                  <a:srgbClr val="006600"/>
                </a:solidFill>
              </a:rPr>
              <a:t>"%d"</a:t>
            </a:r>
            <a:r>
              <a:rPr lang="pt-PT" altLang="pt-BR" sz="2200"/>
              <a:t>,&amp;num);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200"/>
              <a:t>     </a:t>
            </a:r>
            <a:r>
              <a:rPr lang="pt-PT" altLang="pt-BR" sz="2200" b="1"/>
              <a:t>if</a:t>
            </a:r>
            <a:r>
              <a:rPr lang="pt-PT" altLang="pt-BR" sz="2200"/>
              <a:t>(num&lt;</a:t>
            </a:r>
            <a:r>
              <a:rPr lang="pt-PT" altLang="pt-BR" sz="2200">
                <a:solidFill>
                  <a:srgbClr val="CC0000"/>
                </a:solidFill>
              </a:rPr>
              <a:t>0</a:t>
            </a:r>
            <a:r>
              <a:rPr lang="pt-PT" altLang="pt-BR" sz="2200"/>
              <a:t>)  </a:t>
            </a:r>
            <a:r>
              <a:rPr lang="pt-PT" altLang="pt-BR" sz="2200" b="1"/>
              <a:t>continue;  </a:t>
            </a:r>
            <a:r>
              <a:rPr lang="pt-PT" altLang="pt-BR" sz="2200">
                <a:solidFill>
                  <a:schemeClr val="hlink"/>
                </a:solidFill>
              </a:rPr>
              <a:t>// filtrar números negativos</a:t>
            </a:r>
            <a:endParaRPr lang="pt-PT" altLang="pt-BR" sz="2200" b="1">
              <a:solidFill>
                <a:schemeClr val="hlin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200"/>
              <a:t>     soma += num; </a:t>
            </a:r>
            <a:r>
              <a:rPr lang="pt-PT" altLang="pt-BR" sz="2200">
                <a:solidFill>
                  <a:schemeClr val="hlink"/>
                </a:solidFill>
              </a:rPr>
              <a:t>// soma = soma + num;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200"/>
              <a:t> 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E237B2C-1785-493D-B371-D2FD0C0CF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600">
                <a:solidFill>
                  <a:schemeClr val="accent2"/>
                </a:solidFill>
              </a:rPr>
              <a:t>Comandos Repetitivos (laços)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1AC56F5-EC76-4BD7-BD4E-EEB357296D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400" b="1"/>
              <a:t>Equivalências:</a:t>
            </a:r>
          </a:p>
          <a:p>
            <a:pPr eaLnBrk="1" hangingPunct="1"/>
            <a:endParaRPr lang="pt-BR" altLang="pt-BR"/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10D4363E-2FC0-4858-8812-90D63F9DF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133600"/>
            <a:ext cx="3311525" cy="1927225"/>
          </a:xfrm>
          <a:prstGeom prst="rect">
            <a:avLst/>
          </a:prstGeom>
          <a:noFill/>
          <a:ln w="9525" cap="rnd">
            <a:solidFill>
              <a:srgbClr val="99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 b="1"/>
              <a:t>while</a:t>
            </a:r>
            <a:r>
              <a:rPr lang="en-US" altLang="pt-BR" sz="2400"/>
              <a:t>(</a:t>
            </a:r>
            <a:r>
              <a:rPr lang="en-US" altLang="pt-BR" sz="2400">
                <a:solidFill>
                  <a:schemeClr val="accent2"/>
                </a:solidFill>
              </a:rPr>
              <a:t>exp1</a:t>
            </a:r>
            <a:r>
              <a:rPr lang="en-US" altLang="pt-BR" sz="2400"/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/>
              <a:t>    comando1;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/>
              <a:t>    comando2;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/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/>
              <a:t>}</a:t>
            </a:r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098C940D-A933-42F4-9FEE-A7FB79015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2133600"/>
            <a:ext cx="3311525" cy="1927225"/>
          </a:xfrm>
          <a:prstGeom prst="rect">
            <a:avLst/>
          </a:prstGeom>
          <a:noFill/>
          <a:ln w="9525" cap="rnd">
            <a:solidFill>
              <a:srgbClr val="99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 b="1"/>
              <a:t>for</a:t>
            </a:r>
            <a:r>
              <a:rPr lang="en-US" altLang="pt-BR" sz="2400"/>
              <a:t>(  </a:t>
            </a:r>
            <a:r>
              <a:rPr lang="en-US" altLang="pt-BR" sz="2400" b="1"/>
              <a:t>;</a:t>
            </a:r>
            <a:r>
              <a:rPr lang="en-US" altLang="pt-BR" sz="2400">
                <a:solidFill>
                  <a:schemeClr val="accent2"/>
                </a:solidFill>
              </a:rPr>
              <a:t>exp1</a:t>
            </a:r>
            <a:r>
              <a:rPr lang="en-US" altLang="pt-BR" sz="2400" b="1"/>
              <a:t>;  </a:t>
            </a:r>
            <a:r>
              <a:rPr lang="en-US" altLang="pt-BR" sz="2400"/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/>
              <a:t>    comando1;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/>
              <a:t>    comando2;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/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/>
              <a:t>}</a:t>
            </a:r>
          </a:p>
        </p:txBody>
      </p:sp>
      <p:sp>
        <p:nvSpPr>
          <p:cNvPr id="18438" name="AutoShape 6">
            <a:extLst>
              <a:ext uri="{FF2B5EF4-FFF2-40B4-BE49-F238E27FC236}">
                <a16:creationId xmlns:a16="http://schemas.microsoft.com/office/drawing/2014/main" id="{DB34C322-7FF1-4D93-B2BA-05995296D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2708275"/>
            <a:ext cx="1439863" cy="647700"/>
          </a:xfrm>
          <a:prstGeom prst="leftRightArrow">
            <a:avLst>
              <a:gd name="adj1" fmla="val 50000"/>
              <a:gd name="adj2" fmla="val 444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/>
          </a:p>
        </p:txBody>
      </p:sp>
      <p:sp>
        <p:nvSpPr>
          <p:cNvPr id="18439" name="Text Box 7">
            <a:extLst>
              <a:ext uri="{FF2B5EF4-FFF2-40B4-BE49-F238E27FC236}">
                <a16:creationId xmlns:a16="http://schemas.microsoft.com/office/drawing/2014/main" id="{A96526E1-650F-4556-89AF-90949478C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525963"/>
            <a:ext cx="3311525" cy="1927225"/>
          </a:xfrm>
          <a:prstGeom prst="rect">
            <a:avLst/>
          </a:prstGeom>
          <a:noFill/>
          <a:ln w="9525" cap="rnd">
            <a:solidFill>
              <a:srgbClr val="99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 b="1"/>
              <a:t>do</a:t>
            </a:r>
            <a:r>
              <a:rPr lang="en-US" altLang="pt-BR" sz="240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/>
              <a:t>    comando1;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/>
              <a:t>    comando2;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/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/>
              <a:t>} </a:t>
            </a:r>
            <a:r>
              <a:rPr lang="en-US" altLang="pt-BR" sz="2400" b="1"/>
              <a:t>while</a:t>
            </a:r>
            <a:r>
              <a:rPr lang="en-US" altLang="pt-BR" sz="2400"/>
              <a:t>(</a:t>
            </a:r>
            <a:r>
              <a:rPr lang="en-US" altLang="pt-BR" sz="2400">
                <a:solidFill>
                  <a:schemeClr val="accent2"/>
                </a:solidFill>
              </a:rPr>
              <a:t>exp1</a:t>
            </a:r>
            <a:r>
              <a:rPr lang="en-US" altLang="pt-BR" sz="2400"/>
              <a:t>);</a:t>
            </a:r>
          </a:p>
        </p:txBody>
      </p:sp>
      <p:sp>
        <p:nvSpPr>
          <p:cNvPr id="18440" name="Text Box 8">
            <a:extLst>
              <a:ext uri="{FF2B5EF4-FFF2-40B4-BE49-F238E27FC236}">
                <a16:creationId xmlns:a16="http://schemas.microsoft.com/office/drawing/2014/main" id="{157481DB-B360-490A-8789-7B0AF1FDC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292600"/>
            <a:ext cx="3311525" cy="2292350"/>
          </a:xfrm>
          <a:prstGeom prst="rect">
            <a:avLst/>
          </a:prstGeom>
          <a:noFill/>
          <a:ln w="9525" cap="rnd">
            <a:solidFill>
              <a:srgbClr val="99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 b="1"/>
              <a:t>while</a:t>
            </a:r>
            <a:r>
              <a:rPr lang="en-US" altLang="pt-BR" sz="2400"/>
              <a:t>(</a:t>
            </a:r>
            <a:r>
              <a:rPr lang="en-US" altLang="pt-BR" sz="2400">
                <a:solidFill>
                  <a:srgbClr val="CC0000"/>
                </a:solidFill>
              </a:rPr>
              <a:t>1</a:t>
            </a:r>
            <a:r>
              <a:rPr lang="en-US" altLang="pt-BR" sz="2400"/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/>
              <a:t>    comando1;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/>
              <a:t>    comando2;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/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/>
              <a:t>    </a:t>
            </a:r>
            <a:r>
              <a:rPr lang="en-US" altLang="pt-BR" sz="2400" b="1"/>
              <a:t>if</a:t>
            </a:r>
            <a:r>
              <a:rPr lang="en-US" altLang="pt-BR" sz="2400"/>
              <a:t>(</a:t>
            </a:r>
            <a:r>
              <a:rPr lang="en-US" altLang="pt-BR" sz="2400" b="1"/>
              <a:t>!</a:t>
            </a:r>
            <a:r>
              <a:rPr lang="en-US" altLang="pt-BR" sz="2400">
                <a:solidFill>
                  <a:schemeClr val="accent2"/>
                </a:solidFill>
              </a:rPr>
              <a:t>exp1</a:t>
            </a:r>
            <a:r>
              <a:rPr lang="en-US" altLang="pt-BR" sz="2400"/>
              <a:t>) </a:t>
            </a:r>
            <a:r>
              <a:rPr lang="en-US" altLang="pt-BR" sz="2400" b="1"/>
              <a:t>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/>
              <a:t>}</a:t>
            </a:r>
          </a:p>
        </p:txBody>
      </p:sp>
      <p:sp>
        <p:nvSpPr>
          <p:cNvPr id="18441" name="AutoShape 9">
            <a:extLst>
              <a:ext uri="{FF2B5EF4-FFF2-40B4-BE49-F238E27FC236}">
                <a16:creationId xmlns:a16="http://schemas.microsoft.com/office/drawing/2014/main" id="{7F6098DE-31F9-47E3-A330-A30CD7C58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5084763"/>
            <a:ext cx="1439863" cy="647700"/>
          </a:xfrm>
          <a:prstGeom prst="leftRightArrow">
            <a:avLst>
              <a:gd name="adj1" fmla="val 50000"/>
              <a:gd name="adj2" fmla="val 444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5B5F622-6BC3-42E8-A385-8F074F8C7F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600">
                <a:solidFill>
                  <a:schemeClr val="accent2"/>
                </a:solidFill>
              </a:rPr>
              <a:t>O comando condicional </a:t>
            </a:r>
            <a:r>
              <a:rPr lang="pt-BR" altLang="pt-BR" sz="3600" b="1">
                <a:solidFill>
                  <a:schemeClr val="accent2"/>
                </a:solidFill>
              </a:rPr>
              <a:t>switch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1359F85-AA7B-44C6-BCED-2F9A3E1A43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7493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000"/>
              <a:t>Usado para </a:t>
            </a:r>
            <a:r>
              <a:rPr lang="pt-BR" altLang="pt-BR" sz="2000" u="sng">
                <a:solidFill>
                  <a:schemeClr val="accent2"/>
                </a:solidFill>
              </a:rPr>
              <a:t>evitar</a:t>
            </a:r>
            <a:r>
              <a:rPr lang="pt-BR" altLang="pt-BR" sz="2000" u="sng"/>
              <a:t> </a:t>
            </a:r>
            <a:r>
              <a:rPr lang="pt-BR" altLang="pt-BR" sz="2000" u="sng">
                <a:solidFill>
                  <a:schemeClr val="accent2"/>
                </a:solidFill>
              </a:rPr>
              <a:t>aninhar</a:t>
            </a:r>
            <a:r>
              <a:rPr lang="pt-BR" altLang="pt-BR" sz="2000"/>
              <a:t> vários comandos </a:t>
            </a:r>
            <a:r>
              <a:rPr lang="pt-BR" altLang="pt-BR" sz="2000" b="1">
                <a:solidFill>
                  <a:schemeClr val="accent2"/>
                </a:solidFill>
              </a:rPr>
              <a:t>if</a:t>
            </a:r>
            <a:r>
              <a:rPr lang="pt-BR" altLang="pt-BR" sz="2000"/>
              <a:t> para tratar </a:t>
            </a:r>
            <a:r>
              <a:rPr lang="pt-BR" altLang="pt-BR" sz="2000" u="sng">
                <a:solidFill>
                  <a:schemeClr val="accent2"/>
                </a:solidFill>
              </a:rPr>
              <a:t>múltiplas condições</a:t>
            </a:r>
            <a:r>
              <a:rPr lang="pt-BR" altLang="pt-BR" sz="2000"/>
              <a:t>. Só aceita expressões que resultem em um valor </a:t>
            </a:r>
            <a:r>
              <a:rPr lang="pt-BR" altLang="pt-BR" sz="2000" u="sng">
                <a:solidFill>
                  <a:schemeClr val="accent2"/>
                </a:solidFill>
              </a:rPr>
              <a:t>inteiro</a:t>
            </a:r>
            <a:r>
              <a:rPr lang="pt-BR" altLang="pt-BR" sz="2000"/>
              <a:t>.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BD6A36B3-4A3C-4F22-B530-9AE8338E0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89138"/>
            <a:ext cx="3889375" cy="4791075"/>
          </a:xfrm>
          <a:prstGeom prst="rect">
            <a:avLst/>
          </a:prstGeom>
          <a:noFill/>
          <a:ln w="9525" cap="rnd">
            <a:solidFill>
              <a:srgbClr val="99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 b="1"/>
              <a:t>switch</a:t>
            </a:r>
            <a:r>
              <a:rPr lang="pt-BR" altLang="pt-BR" sz="2200"/>
              <a:t>(</a:t>
            </a:r>
            <a:r>
              <a:rPr lang="pt-BR" altLang="pt-BR" sz="2200">
                <a:solidFill>
                  <a:schemeClr val="accent2"/>
                </a:solidFill>
              </a:rPr>
              <a:t>expressão</a:t>
            </a:r>
            <a:r>
              <a:rPr lang="pt-BR" altLang="pt-BR" sz="2200"/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    case </a:t>
            </a:r>
            <a:r>
              <a:rPr lang="pt-BR" altLang="pt-BR" sz="2200" i="1">
                <a:solidFill>
                  <a:srgbClr val="CC0000"/>
                </a:solidFill>
              </a:rPr>
              <a:t>valor1</a:t>
            </a:r>
            <a:r>
              <a:rPr lang="pt-BR" altLang="pt-BR" sz="2200" b="1"/>
              <a:t>:</a:t>
            </a:r>
            <a:r>
              <a:rPr lang="pt-BR" altLang="pt-BR" sz="2200"/>
              <a:t>  comando1;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                          comando2;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		 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                          </a:t>
            </a:r>
            <a:r>
              <a:rPr lang="pt-BR" altLang="pt-BR" sz="2200" b="1"/>
              <a:t>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    case </a:t>
            </a:r>
            <a:r>
              <a:rPr lang="pt-BR" altLang="pt-BR" sz="2200" i="1">
                <a:solidFill>
                  <a:srgbClr val="CC0000"/>
                </a:solidFill>
              </a:rPr>
              <a:t>valor2</a:t>
            </a:r>
            <a:r>
              <a:rPr lang="pt-BR" altLang="pt-BR" sz="2200" b="1"/>
              <a:t>:</a:t>
            </a:r>
            <a:r>
              <a:rPr lang="pt-BR" altLang="pt-BR" sz="2200"/>
              <a:t>  comando3;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                          comando4;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                         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                          </a:t>
            </a:r>
            <a:r>
              <a:rPr lang="pt-BR" altLang="pt-BR" sz="2200" b="1"/>
              <a:t>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 b="1"/>
              <a:t>    </a:t>
            </a:r>
            <a:r>
              <a:rPr lang="pt-BR" altLang="pt-BR" sz="2200"/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    default</a:t>
            </a:r>
            <a:r>
              <a:rPr lang="pt-BR" altLang="pt-BR" sz="2200" b="1"/>
              <a:t>:</a:t>
            </a:r>
            <a:r>
              <a:rPr lang="pt-BR" altLang="pt-BR" sz="2200"/>
              <a:t>          comando5;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                          comando6;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                         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}</a:t>
            </a: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5E6ED638-53FB-43E0-9BC1-4CA87A3BD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1989138"/>
            <a:ext cx="4032250" cy="4791075"/>
          </a:xfrm>
          <a:prstGeom prst="rect">
            <a:avLst/>
          </a:prstGeom>
          <a:noFill/>
          <a:ln w="9525" cap="rnd">
            <a:solidFill>
              <a:srgbClr val="99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 b="1"/>
              <a:t>if</a:t>
            </a:r>
            <a:r>
              <a:rPr lang="pt-BR" altLang="pt-BR" sz="2200"/>
              <a:t>(</a:t>
            </a:r>
            <a:r>
              <a:rPr lang="pt-BR" altLang="pt-BR" sz="2200">
                <a:solidFill>
                  <a:schemeClr val="accent2"/>
                </a:solidFill>
              </a:rPr>
              <a:t>expressão</a:t>
            </a:r>
            <a:r>
              <a:rPr lang="pt-BR" altLang="pt-BR" sz="2200"/>
              <a:t>== </a:t>
            </a:r>
            <a:r>
              <a:rPr lang="pt-BR" altLang="pt-BR" sz="2200" i="1">
                <a:solidFill>
                  <a:srgbClr val="CC0000"/>
                </a:solidFill>
              </a:rPr>
              <a:t>valor1</a:t>
            </a:r>
            <a:r>
              <a:rPr lang="pt-BR" altLang="pt-BR" sz="2200"/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          comando1;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          comando2;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         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} </a:t>
            </a:r>
            <a:r>
              <a:rPr lang="pt-BR" altLang="pt-BR" sz="2200" b="1"/>
              <a:t>else if</a:t>
            </a:r>
            <a:r>
              <a:rPr lang="pt-BR" altLang="pt-BR" sz="2200"/>
              <a:t>(</a:t>
            </a:r>
            <a:r>
              <a:rPr lang="pt-BR" altLang="pt-BR" sz="2200">
                <a:solidFill>
                  <a:schemeClr val="accent2"/>
                </a:solidFill>
              </a:rPr>
              <a:t>expressão</a:t>
            </a:r>
            <a:r>
              <a:rPr lang="pt-BR" altLang="pt-BR" sz="2200"/>
              <a:t>== </a:t>
            </a:r>
            <a:r>
              <a:rPr lang="pt-BR" altLang="pt-BR" sz="2200" i="1">
                <a:solidFill>
                  <a:srgbClr val="CC0000"/>
                </a:solidFill>
              </a:rPr>
              <a:t>valor2</a:t>
            </a:r>
            <a:r>
              <a:rPr lang="pt-BR" altLang="pt-BR" sz="2200"/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          comando3;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          comando4;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         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 b="1"/>
              <a:t>else</a:t>
            </a:r>
            <a:r>
              <a:rPr lang="pt-BR" altLang="pt-BR" sz="2200"/>
              <a:t>{   comando5;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           comando6;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          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}</a:t>
            </a:r>
          </a:p>
        </p:txBody>
      </p:sp>
      <p:sp>
        <p:nvSpPr>
          <p:cNvPr id="19462" name="AutoShape 6">
            <a:extLst>
              <a:ext uri="{FF2B5EF4-FFF2-40B4-BE49-F238E27FC236}">
                <a16:creationId xmlns:a16="http://schemas.microsoft.com/office/drawing/2014/main" id="{DBA85254-4DEA-4899-93DE-8C18A6DB0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933825"/>
            <a:ext cx="647700" cy="647700"/>
          </a:xfrm>
          <a:prstGeom prst="leftRightArrow">
            <a:avLst>
              <a:gd name="adj1" fmla="val 54898"/>
              <a:gd name="adj2" fmla="val 33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BB8810F-4F58-41D0-93AE-A3BCF682FA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-17463"/>
            <a:ext cx="8362950" cy="1143001"/>
          </a:xfrm>
        </p:spPr>
        <p:txBody>
          <a:bodyPr/>
          <a:lstStyle/>
          <a:p>
            <a:pPr eaLnBrk="1" hangingPunct="1"/>
            <a:r>
              <a:rPr lang="pt-BR" altLang="pt-BR" sz="3600">
                <a:solidFill>
                  <a:schemeClr val="accent2"/>
                </a:solidFill>
              </a:rPr>
              <a:t>Comando </a:t>
            </a:r>
            <a:r>
              <a:rPr lang="pt-BR" altLang="pt-BR" sz="3600" b="1">
                <a:solidFill>
                  <a:schemeClr val="accent2"/>
                </a:solidFill>
              </a:rPr>
              <a:t>switch </a:t>
            </a:r>
            <a:r>
              <a:rPr lang="pt-BR" altLang="pt-BR" sz="3600">
                <a:solidFill>
                  <a:schemeClr val="accent2"/>
                </a:solidFill>
              </a:rPr>
              <a:t>(Exemplo)</a:t>
            </a:r>
          </a:p>
        </p:txBody>
      </p:sp>
      <p:sp>
        <p:nvSpPr>
          <p:cNvPr id="20483" name="Text Box 4">
            <a:extLst>
              <a:ext uri="{FF2B5EF4-FFF2-40B4-BE49-F238E27FC236}">
                <a16:creationId xmlns:a16="http://schemas.microsoft.com/office/drawing/2014/main" id="{7FD7DCCC-E4A0-41B6-BAB5-8CF3BFE26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009650"/>
            <a:ext cx="6911975" cy="5848350"/>
          </a:xfrm>
          <a:prstGeom prst="rect">
            <a:avLst/>
          </a:prstGeom>
          <a:noFill/>
          <a:ln w="9525" cap="rnd">
            <a:solidFill>
              <a:srgbClr val="99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>
                <a:solidFill>
                  <a:srgbClr val="0000FF"/>
                </a:solidFill>
              </a:rPr>
              <a:t>float</a:t>
            </a:r>
            <a:r>
              <a:rPr lang="pt-BR" altLang="pt-BR" sz="2200"/>
              <a:t> num;  </a:t>
            </a:r>
            <a:r>
              <a:rPr lang="pt-BR" altLang="pt-BR" sz="2200">
                <a:solidFill>
                  <a:srgbClr val="0000FF"/>
                </a:solidFill>
              </a:rPr>
              <a:t>int</a:t>
            </a:r>
            <a:r>
              <a:rPr lang="pt-BR" altLang="pt-BR" sz="2200"/>
              <a:t> op;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 b="1"/>
              <a:t>do</a:t>
            </a:r>
            <a:r>
              <a:rPr lang="pt-BR" altLang="pt-BR" sz="220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       printf(</a:t>
            </a:r>
            <a:r>
              <a:rPr lang="pt-BR" altLang="pt-BR" sz="2200">
                <a:solidFill>
                  <a:srgbClr val="006600"/>
                </a:solidFill>
              </a:rPr>
              <a:t>"\nDigite um número: "</a:t>
            </a:r>
            <a:r>
              <a:rPr lang="pt-BR" altLang="pt-BR" sz="220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       scanf(</a:t>
            </a:r>
            <a:r>
              <a:rPr lang="pt-BR" altLang="pt-BR" sz="2200">
                <a:solidFill>
                  <a:srgbClr val="006600"/>
                </a:solidFill>
              </a:rPr>
              <a:t>"%f"</a:t>
            </a:r>
            <a:r>
              <a:rPr lang="pt-BR" altLang="pt-BR" sz="2200"/>
              <a:t>,&amp;num);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       printf(</a:t>
            </a:r>
            <a:r>
              <a:rPr lang="pt-BR" altLang="pt-BR" sz="2200">
                <a:solidFill>
                  <a:srgbClr val="006600"/>
                </a:solidFill>
              </a:rPr>
              <a:t>"1) raiz quadrada.\n"</a:t>
            </a:r>
            <a:r>
              <a:rPr lang="pt-BR" altLang="pt-BR" sz="220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       printf(</a:t>
            </a:r>
            <a:r>
              <a:rPr lang="pt-BR" altLang="pt-BR" sz="2200">
                <a:solidFill>
                  <a:srgbClr val="006600"/>
                </a:solidFill>
              </a:rPr>
              <a:t>"2) log na base 10.\n"</a:t>
            </a:r>
            <a:r>
              <a:rPr lang="pt-BR" altLang="pt-BR" sz="220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       printf(</a:t>
            </a:r>
            <a:r>
              <a:rPr lang="pt-BR" altLang="pt-BR" sz="2200">
                <a:solidFill>
                  <a:srgbClr val="006600"/>
                </a:solidFill>
              </a:rPr>
              <a:t>"3) tangente.\n"</a:t>
            </a:r>
            <a:r>
              <a:rPr lang="pt-BR" altLang="pt-BR" sz="220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       printf(</a:t>
            </a:r>
            <a:r>
              <a:rPr lang="pt-BR" altLang="pt-BR" sz="2200">
                <a:solidFill>
                  <a:srgbClr val="006600"/>
                </a:solidFill>
              </a:rPr>
              <a:t>"4) Sair.\n"</a:t>
            </a:r>
            <a:r>
              <a:rPr lang="pt-BR" altLang="pt-BR" sz="220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       printf(</a:t>
            </a:r>
            <a:r>
              <a:rPr lang="pt-BR" altLang="pt-BR" sz="2200">
                <a:solidFill>
                  <a:srgbClr val="006600"/>
                </a:solidFill>
              </a:rPr>
              <a:t>"Escolha uma operação: "</a:t>
            </a:r>
            <a:r>
              <a:rPr lang="pt-BR" altLang="pt-BR" sz="220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       scanf(</a:t>
            </a:r>
            <a:r>
              <a:rPr lang="pt-BR" altLang="pt-BR" sz="2200">
                <a:solidFill>
                  <a:srgbClr val="006600"/>
                </a:solidFill>
              </a:rPr>
              <a:t>"%d"</a:t>
            </a:r>
            <a:r>
              <a:rPr lang="pt-BR" altLang="pt-BR" sz="2200"/>
              <a:t>,&amp;op);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       </a:t>
            </a:r>
            <a:r>
              <a:rPr lang="pt-BR" altLang="pt-BR" sz="2200" b="1"/>
              <a:t>switch</a:t>
            </a:r>
            <a:r>
              <a:rPr lang="pt-BR" altLang="pt-BR" sz="2200"/>
              <a:t>(op)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   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           case </a:t>
            </a:r>
            <a:r>
              <a:rPr lang="pt-BR" altLang="pt-BR" sz="2200">
                <a:solidFill>
                  <a:srgbClr val="CC0000"/>
                </a:solidFill>
              </a:rPr>
              <a:t>1</a:t>
            </a:r>
            <a:r>
              <a:rPr lang="pt-BR" altLang="pt-BR" sz="2200"/>
              <a:t>: printf(</a:t>
            </a:r>
            <a:r>
              <a:rPr lang="pt-BR" altLang="pt-BR" sz="2200">
                <a:solidFill>
                  <a:srgbClr val="006600"/>
                </a:solidFill>
              </a:rPr>
              <a:t>"res: %f\n"</a:t>
            </a:r>
            <a:r>
              <a:rPr lang="pt-BR" altLang="pt-BR" sz="2200"/>
              <a:t>,sqrtf(num));  </a:t>
            </a:r>
            <a:r>
              <a:rPr lang="pt-BR" altLang="pt-BR" sz="2200" b="1"/>
              <a:t>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           case </a:t>
            </a:r>
            <a:r>
              <a:rPr lang="pt-BR" altLang="pt-BR" sz="2200">
                <a:solidFill>
                  <a:srgbClr val="CC0000"/>
                </a:solidFill>
              </a:rPr>
              <a:t>2</a:t>
            </a:r>
            <a:r>
              <a:rPr lang="pt-BR" altLang="pt-BR" sz="2200"/>
              <a:t>: printf(</a:t>
            </a:r>
            <a:r>
              <a:rPr lang="pt-BR" altLang="pt-BR" sz="2200">
                <a:solidFill>
                  <a:srgbClr val="006600"/>
                </a:solidFill>
              </a:rPr>
              <a:t>"res: %f\n"</a:t>
            </a:r>
            <a:r>
              <a:rPr lang="pt-BR" altLang="pt-BR" sz="2200"/>
              <a:t>,log10f(num));  </a:t>
            </a:r>
            <a:r>
              <a:rPr lang="pt-BR" altLang="pt-BR" sz="2200" b="1"/>
              <a:t>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           case </a:t>
            </a:r>
            <a:r>
              <a:rPr lang="pt-BR" altLang="pt-BR" sz="2200">
                <a:solidFill>
                  <a:srgbClr val="CC0000"/>
                </a:solidFill>
              </a:rPr>
              <a:t>3</a:t>
            </a:r>
            <a:r>
              <a:rPr lang="pt-BR" altLang="pt-BR" sz="2200"/>
              <a:t>: printf(</a:t>
            </a:r>
            <a:r>
              <a:rPr lang="pt-BR" altLang="pt-BR" sz="2200">
                <a:solidFill>
                  <a:srgbClr val="006600"/>
                </a:solidFill>
              </a:rPr>
              <a:t>"res: %f\n"</a:t>
            </a:r>
            <a:r>
              <a:rPr lang="pt-BR" altLang="pt-BR" sz="2200"/>
              <a:t>,tanf(num));   </a:t>
            </a:r>
            <a:r>
              <a:rPr lang="pt-BR" altLang="pt-BR" sz="2200" b="1"/>
              <a:t>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}</a:t>
            </a:r>
            <a:r>
              <a:rPr lang="pt-BR" altLang="pt-BR" sz="2200" b="1"/>
              <a:t>while</a:t>
            </a:r>
            <a:r>
              <a:rPr lang="pt-BR" altLang="pt-BR" sz="2200"/>
              <a:t>(op!=</a:t>
            </a:r>
            <a:r>
              <a:rPr lang="pt-BR" altLang="pt-BR" sz="2200">
                <a:solidFill>
                  <a:srgbClr val="CC0000"/>
                </a:solidFill>
              </a:rPr>
              <a:t>4</a:t>
            </a:r>
            <a:r>
              <a:rPr lang="pt-BR" altLang="pt-BR" sz="2200"/>
              <a:t>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15AD662-6DB4-4E4E-B5F7-1EC299011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600">
                <a:solidFill>
                  <a:schemeClr val="accent2"/>
                </a:solidFill>
              </a:rPr>
              <a:t>Comandos Repetitivos (laços)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CAB4CB2-2EAC-4575-9549-9D511520A4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400" b="1">
                <a:solidFill>
                  <a:schemeClr val="accent2"/>
                </a:solidFill>
              </a:rPr>
              <a:t>Motivação:</a:t>
            </a:r>
          </a:p>
          <a:p>
            <a:pPr lvl="1" eaLnBrk="1" hangingPunct="1"/>
            <a:r>
              <a:rPr lang="pt-BR" altLang="pt-BR" sz="2400"/>
              <a:t>Na aula anterior foi mostrado um programa que encontra o maior valor entre três valores digitados.</a:t>
            </a:r>
          </a:p>
          <a:p>
            <a:pPr lvl="1" eaLnBrk="1" hangingPunct="1"/>
            <a:r>
              <a:rPr lang="pt-BR" altLang="pt-BR" sz="2400"/>
              <a:t>Como </a:t>
            </a:r>
            <a:r>
              <a:rPr lang="pt-BR" altLang="pt-BR" sz="2400" u="sng">
                <a:solidFill>
                  <a:schemeClr val="accent2"/>
                </a:solidFill>
              </a:rPr>
              <a:t>generalizar</a:t>
            </a:r>
            <a:r>
              <a:rPr lang="pt-BR" altLang="pt-BR" sz="2400"/>
              <a:t> o programa para o caso de um número arbitrário de valores?</a:t>
            </a:r>
          </a:p>
          <a:p>
            <a:pPr lvl="1" eaLnBrk="1" hangingPunct="1"/>
            <a:r>
              <a:rPr lang="pt-BR" altLang="pt-BR" sz="2400"/>
              <a:t>Como resolver esse problema de forma </a:t>
            </a:r>
            <a:r>
              <a:rPr lang="pt-BR" altLang="pt-BR" sz="2400" u="sng">
                <a:solidFill>
                  <a:schemeClr val="accent2"/>
                </a:solidFill>
              </a:rPr>
              <a:t>compacta</a:t>
            </a:r>
            <a:r>
              <a:rPr lang="pt-BR" altLang="pt-BR" sz="2400"/>
              <a:t>, com o mínimo de esforço por parte do programador?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C5F37C5-C0A3-423E-91BE-DCD1B80DC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600">
                <a:solidFill>
                  <a:schemeClr val="accent2"/>
                </a:solidFill>
              </a:rPr>
              <a:t>Laços aninhados</a:t>
            </a:r>
          </a:p>
        </p:txBody>
      </p:sp>
      <p:sp>
        <p:nvSpPr>
          <p:cNvPr id="21507" name="Text Box 4">
            <a:extLst>
              <a:ext uri="{FF2B5EF4-FFF2-40B4-BE49-F238E27FC236}">
                <a16:creationId xmlns:a16="http://schemas.microsoft.com/office/drawing/2014/main" id="{641E0823-55A4-4D0C-BB8E-4D99220F8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1412875"/>
            <a:ext cx="4249737" cy="5213350"/>
          </a:xfrm>
          <a:prstGeom prst="rect">
            <a:avLst/>
          </a:prstGeom>
          <a:noFill/>
          <a:ln w="9525" cap="rnd">
            <a:solidFill>
              <a:srgbClr val="99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</a:t>
            </a:r>
            <a:r>
              <a:rPr lang="pt-PT" altLang="pt-BR" sz="2400">
                <a:solidFill>
                  <a:srgbClr val="0000FF"/>
                </a:solidFill>
              </a:rPr>
              <a:t>int</a:t>
            </a:r>
            <a:r>
              <a:rPr lang="pt-PT" altLang="pt-BR" sz="2400"/>
              <a:t> i,j,m,n;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</a:t>
            </a:r>
            <a:r>
              <a:rPr lang="pt-PT" altLang="pt-BR" sz="2400">
                <a:solidFill>
                  <a:srgbClr val="0000FF"/>
                </a:solidFill>
              </a:rPr>
              <a:t>float</a:t>
            </a:r>
            <a:r>
              <a:rPr lang="pt-PT" altLang="pt-BR" sz="2400"/>
              <a:t> S=</a:t>
            </a:r>
            <a:r>
              <a:rPr lang="pt-PT" altLang="pt-BR" sz="2400">
                <a:solidFill>
                  <a:srgbClr val="CC0000"/>
                </a:solidFill>
              </a:rPr>
              <a:t>0.0</a:t>
            </a:r>
            <a:r>
              <a:rPr lang="pt-PT" altLang="pt-BR" sz="2400"/>
              <a:t>,pi,pj,v;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BR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scanf(</a:t>
            </a:r>
            <a:r>
              <a:rPr lang="pt-PT" altLang="pt-BR" sz="2400">
                <a:solidFill>
                  <a:srgbClr val="006600"/>
                </a:solidFill>
              </a:rPr>
              <a:t>"%d %d"</a:t>
            </a:r>
            <a:r>
              <a:rPr lang="pt-PT" altLang="pt-BR" sz="2400"/>
              <a:t>,&amp;n,&amp;m);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</a:t>
            </a:r>
            <a:r>
              <a:rPr lang="pt-PT" altLang="pt-BR" sz="2400" b="1"/>
              <a:t>for</a:t>
            </a:r>
            <a:r>
              <a:rPr lang="pt-PT" altLang="pt-BR" sz="2400"/>
              <a:t>(i=</a:t>
            </a:r>
            <a:r>
              <a:rPr lang="pt-PT" altLang="pt-BR" sz="2400">
                <a:solidFill>
                  <a:srgbClr val="CC0000"/>
                </a:solidFill>
              </a:rPr>
              <a:t>1</a:t>
            </a:r>
            <a:r>
              <a:rPr lang="pt-PT" altLang="pt-BR" sz="2400" b="1"/>
              <a:t>;</a:t>
            </a:r>
            <a:r>
              <a:rPr lang="pt-PT" altLang="pt-BR" sz="2400"/>
              <a:t>  i&lt;=n</a:t>
            </a:r>
            <a:r>
              <a:rPr lang="pt-PT" altLang="pt-BR" sz="2400" b="1"/>
              <a:t>;</a:t>
            </a:r>
            <a:r>
              <a:rPr lang="pt-PT" altLang="pt-BR" sz="2400"/>
              <a:t>  i++){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  </a:t>
            </a:r>
            <a:r>
              <a:rPr lang="pt-PT" altLang="pt-BR" sz="2400" b="1"/>
              <a:t>for</a:t>
            </a:r>
            <a:r>
              <a:rPr lang="pt-PT" altLang="pt-BR" sz="2400"/>
              <a:t>(j=</a:t>
            </a:r>
            <a:r>
              <a:rPr lang="pt-PT" altLang="pt-BR" sz="2400">
                <a:solidFill>
                  <a:srgbClr val="CC0000"/>
                </a:solidFill>
              </a:rPr>
              <a:t>1</a:t>
            </a:r>
            <a:r>
              <a:rPr lang="pt-PT" altLang="pt-BR" sz="2400" b="1"/>
              <a:t>;</a:t>
            </a:r>
            <a:r>
              <a:rPr lang="pt-PT" altLang="pt-BR" sz="2400"/>
              <a:t>  j&lt;=m</a:t>
            </a:r>
            <a:r>
              <a:rPr lang="pt-PT" altLang="pt-BR" sz="2400" b="1"/>
              <a:t>;</a:t>
            </a:r>
            <a:r>
              <a:rPr lang="pt-PT" altLang="pt-BR" sz="2400"/>
              <a:t>  j++){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     pi = powf(</a:t>
            </a:r>
            <a:r>
              <a:rPr lang="pt-PT" altLang="pt-BR" sz="2400">
                <a:solidFill>
                  <a:srgbClr val="CC0000"/>
                </a:solidFill>
              </a:rPr>
              <a:t>3.0</a:t>
            </a:r>
            <a:r>
              <a:rPr lang="pt-PT" altLang="pt-BR" sz="2400"/>
              <a:t>,  i);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     pj = powf(</a:t>
            </a:r>
            <a:r>
              <a:rPr lang="pt-PT" altLang="pt-BR" sz="2400">
                <a:solidFill>
                  <a:srgbClr val="CC0000"/>
                </a:solidFill>
              </a:rPr>
              <a:t>3.0</a:t>
            </a:r>
            <a:r>
              <a:rPr lang="pt-PT" altLang="pt-BR" sz="2400"/>
              <a:t>,  j);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     v = </a:t>
            </a:r>
            <a:r>
              <a:rPr lang="pt-PT" altLang="pt-BR" sz="2400">
                <a:solidFill>
                  <a:srgbClr val="0000FF"/>
                </a:solidFill>
              </a:rPr>
              <a:t>(float) </a:t>
            </a:r>
            <a:r>
              <a:rPr lang="pt-PT" altLang="pt-BR" sz="2400"/>
              <a:t>i * i * 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     v /= pi*(j*pi + i*pj);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     S += v;      </a:t>
            </a:r>
            <a:r>
              <a:rPr lang="pt-PT" altLang="pt-BR" sz="2400">
                <a:solidFill>
                  <a:schemeClr val="hlink"/>
                </a:solidFill>
              </a:rPr>
              <a:t>// S = S + 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printf(</a:t>
            </a:r>
            <a:r>
              <a:rPr lang="pt-PT" altLang="pt-BR" sz="2400">
                <a:solidFill>
                  <a:srgbClr val="006600"/>
                </a:solidFill>
              </a:rPr>
              <a:t>"Soma: %f\n"</a:t>
            </a:r>
            <a:r>
              <a:rPr lang="pt-PT" altLang="pt-BR" sz="2400"/>
              <a:t>,S);</a:t>
            </a:r>
          </a:p>
        </p:txBody>
      </p:sp>
      <p:pic>
        <p:nvPicPr>
          <p:cNvPr id="21508" name="Picture 5" descr="eq1">
            <a:extLst>
              <a:ext uri="{FF2B5EF4-FFF2-40B4-BE49-F238E27FC236}">
                <a16:creationId xmlns:a16="http://schemas.microsoft.com/office/drawing/2014/main" id="{E517EFC6-AF4D-4B8F-956D-1AF0EC021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2708275"/>
            <a:ext cx="4445000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D7798ED-3725-4CD8-834B-B5A6321815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600">
                <a:solidFill>
                  <a:schemeClr val="accent2"/>
                </a:solidFill>
              </a:rPr>
              <a:t>Laços aninhados</a:t>
            </a:r>
          </a:p>
        </p:txBody>
      </p:sp>
      <p:sp>
        <p:nvSpPr>
          <p:cNvPr id="22531" name="Text Box 4">
            <a:extLst>
              <a:ext uri="{FF2B5EF4-FFF2-40B4-BE49-F238E27FC236}">
                <a16:creationId xmlns:a16="http://schemas.microsoft.com/office/drawing/2014/main" id="{D5510601-6976-4289-9D32-454AE2FA8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1412875"/>
            <a:ext cx="4249737" cy="5213350"/>
          </a:xfrm>
          <a:prstGeom prst="rect">
            <a:avLst/>
          </a:prstGeom>
          <a:noFill/>
          <a:ln w="9525" cap="rnd">
            <a:solidFill>
              <a:srgbClr val="99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</a:t>
            </a:r>
            <a:r>
              <a:rPr lang="pt-PT" altLang="pt-BR" sz="2400">
                <a:solidFill>
                  <a:srgbClr val="0000FF"/>
                </a:solidFill>
              </a:rPr>
              <a:t>int</a:t>
            </a:r>
            <a:r>
              <a:rPr lang="pt-PT" altLang="pt-BR" sz="2400"/>
              <a:t> i,j,m,n;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</a:t>
            </a:r>
            <a:r>
              <a:rPr lang="pt-PT" altLang="pt-BR" sz="2400">
                <a:solidFill>
                  <a:srgbClr val="0000FF"/>
                </a:solidFill>
              </a:rPr>
              <a:t>float</a:t>
            </a:r>
            <a:r>
              <a:rPr lang="pt-PT" altLang="pt-BR" sz="2400"/>
              <a:t> S=</a:t>
            </a:r>
            <a:r>
              <a:rPr lang="pt-PT" altLang="pt-BR" sz="2400">
                <a:solidFill>
                  <a:srgbClr val="CC0000"/>
                </a:solidFill>
              </a:rPr>
              <a:t>0.0</a:t>
            </a:r>
            <a:r>
              <a:rPr lang="pt-PT" altLang="pt-BR" sz="2400"/>
              <a:t>,Si,pi,pj,v;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BR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scanf(</a:t>
            </a:r>
            <a:r>
              <a:rPr lang="pt-PT" altLang="pt-BR" sz="2400">
                <a:solidFill>
                  <a:srgbClr val="006600"/>
                </a:solidFill>
              </a:rPr>
              <a:t>"%d %d"</a:t>
            </a:r>
            <a:r>
              <a:rPr lang="pt-PT" altLang="pt-BR" sz="2400"/>
              <a:t>,&amp;n,&amp;m);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</a:t>
            </a:r>
            <a:r>
              <a:rPr lang="pt-PT" altLang="pt-BR" sz="2400" b="1"/>
              <a:t>for</a:t>
            </a:r>
            <a:r>
              <a:rPr lang="pt-PT" altLang="pt-BR" sz="2400"/>
              <a:t>(i=</a:t>
            </a:r>
            <a:r>
              <a:rPr lang="pt-PT" altLang="pt-BR" sz="2400">
                <a:solidFill>
                  <a:srgbClr val="CC0000"/>
                </a:solidFill>
              </a:rPr>
              <a:t>1</a:t>
            </a:r>
            <a:r>
              <a:rPr lang="pt-PT" altLang="pt-BR" sz="2400" b="1"/>
              <a:t>;</a:t>
            </a:r>
            <a:r>
              <a:rPr lang="pt-PT" altLang="pt-BR" sz="2400"/>
              <a:t>  i&lt;=n</a:t>
            </a:r>
            <a:r>
              <a:rPr lang="pt-PT" altLang="pt-BR" sz="2400" b="1"/>
              <a:t>;</a:t>
            </a:r>
            <a:r>
              <a:rPr lang="pt-PT" altLang="pt-BR" sz="2400"/>
              <a:t>  i++){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  Si = </a:t>
            </a:r>
            <a:r>
              <a:rPr lang="pt-PT" altLang="pt-BR" sz="2400">
                <a:solidFill>
                  <a:srgbClr val="CC0000"/>
                </a:solidFill>
              </a:rPr>
              <a:t>0.0</a:t>
            </a:r>
            <a:r>
              <a:rPr lang="pt-PT" altLang="pt-BR" sz="24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  pi = powf(</a:t>
            </a:r>
            <a:r>
              <a:rPr lang="pt-PT" altLang="pt-BR" sz="2400">
                <a:solidFill>
                  <a:srgbClr val="CC0000"/>
                </a:solidFill>
              </a:rPr>
              <a:t>3.0</a:t>
            </a:r>
            <a:r>
              <a:rPr lang="pt-PT" altLang="pt-BR" sz="2400"/>
              <a:t>,  i);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  </a:t>
            </a:r>
            <a:r>
              <a:rPr lang="pt-PT" altLang="pt-BR" sz="2400" b="1"/>
              <a:t>for</a:t>
            </a:r>
            <a:r>
              <a:rPr lang="pt-PT" altLang="pt-BR" sz="2400"/>
              <a:t>(j=</a:t>
            </a:r>
            <a:r>
              <a:rPr lang="pt-PT" altLang="pt-BR" sz="2400">
                <a:solidFill>
                  <a:srgbClr val="CC0000"/>
                </a:solidFill>
              </a:rPr>
              <a:t>1</a:t>
            </a:r>
            <a:r>
              <a:rPr lang="pt-PT" altLang="pt-BR" sz="2400" b="1"/>
              <a:t>;</a:t>
            </a:r>
            <a:r>
              <a:rPr lang="pt-PT" altLang="pt-BR" sz="2400"/>
              <a:t>  j&lt;=m</a:t>
            </a:r>
            <a:r>
              <a:rPr lang="pt-PT" altLang="pt-BR" sz="2400" b="1"/>
              <a:t>;</a:t>
            </a:r>
            <a:r>
              <a:rPr lang="pt-PT" altLang="pt-BR" sz="2400"/>
              <a:t>  j++){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     pj = powf(</a:t>
            </a:r>
            <a:r>
              <a:rPr lang="pt-PT" altLang="pt-BR" sz="2400">
                <a:solidFill>
                  <a:srgbClr val="CC0000"/>
                </a:solidFill>
              </a:rPr>
              <a:t>3.0</a:t>
            </a:r>
            <a:r>
              <a:rPr lang="pt-PT" altLang="pt-BR" sz="2400"/>
              <a:t>,  j);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     Si += j</a:t>
            </a:r>
            <a:r>
              <a:rPr lang="pt-PT" altLang="pt-BR" sz="1400"/>
              <a:t> </a:t>
            </a:r>
            <a:r>
              <a:rPr lang="pt-PT" altLang="pt-BR" sz="2400"/>
              <a:t>/</a:t>
            </a:r>
            <a:r>
              <a:rPr lang="pt-PT" altLang="pt-BR" sz="1400"/>
              <a:t> </a:t>
            </a:r>
            <a:r>
              <a:rPr lang="pt-PT" altLang="pt-BR" sz="2400"/>
              <a:t>(j*pi + i*pj);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  S += (Si*i*i)</a:t>
            </a:r>
            <a:r>
              <a:rPr lang="pt-PT" altLang="pt-BR" sz="1400"/>
              <a:t> </a:t>
            </a:r>
            <a:r>
              <a:rPr lang="pt-PT" altLang="pt-BR" sz="2400"/>
              <a:t>/</a:t>
            </a:r>
            <a:r>
              <a:rPr lang="pt-PT" altLang="pt-BR" sz="1400"/>
              <a:t> </a:t>
            </a:r>
            <a:r>
              <a:rPr lang="pt-PT" altLang="pt-BR" sz="2400"/>
              <a:t>pi;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printf(</a:t>
            </a:r>
            <a:r>
              <a:rPr lang="pt-PT" altLang="pt-BR" sz="2400">
                <a:solidFill>
                  <a:srgbClr val="006600"/>
                </a:solidFill>
              </a:rPr>
              <a:t>"Soma: %f\n"</a:t>
            </a:r>
            <a:r>
              <a:rPr lang="pt-PT" altLang="pt-BR" sz="2400"/>
              <a:t>,S);</a:t>
            </a:r>
          </a:p>
        </p:txBody>
      </p:sp>
      <p:pic>
        <p:nvPicPr>
          <p:cNvPr id="22532" name="Picture 8" descr="eq2">
            <a:extLst>
              <a:ext uri="{FF2B5EF4-FFF2-40B4-BE49-F238E27FC236}">
                <a16:creationId xmlns:a16="http://schemas.microsoft.com/office/drawing/2014/main" id="{F679EC4F-464A-464A-8325-FB1A0EE5E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4398963"/>
            <a:ext cx="45053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12" descr="eq1">
            <a:extLst>
              <a:ext uri="{FF2B5EF4-FFF2-40B4-BE49-F238E27FC236}">
                <a16:creationId xmlns:a16="http://schemas.microsoft.com/office/drawing/2014/main" id="{65A85C6F-D3A4-46CC-B658-CFA73C1DE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2708275"/>
            <a:ext cx="4445000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AutoShape 13">
            <a:extLst>
              <a:ext uri="{FF2B5EF4-FFF2-40B4-BE49-F238E27FC236}">
                <a16:creationId xmlns:a16="http://schemas.microsoft.com/office/drawing/2014/main" id="{BA4F2F3A-9A0F-405D-B152-23C243B50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3789363"/>
            <a:ext cx="792163" cy="647700"/>
          </a:xfrm>
          <a:prstGeom prst="downArrow">
            <a:avLst>
              <a:gd name="adj1" fmla="val 45889"/>
              <a:gd name="adj2" fmla="val 40685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439C376-8CA2-4194-AF1F-DDCDA7F7A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600">
                <a:solidFill>
                  <a:schemeClr val="accent2"/>
                </a:solidFill>
              </a:rPr>
              <a:t>Laços aninhados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8BD2B96-8915-4AAA-B887-64AECB862A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1757362"/>
          </a:xfrm>
        </p:spPr>
        <p:txBody>
          <a:bodyPr/>
          <a:lstStyle/>
          <a:p>
            <a:pPr eaLnBrk="1" hangingPunct="1"/>
            <a:r>
              <a:rPr lang="pt-BR" altLang="pt-BR" sz="2400" b="1"/>
              <a:t>Problema:</a:t>
            </a:r>
          </a:p>
          <a:p>
            <a:pPr lvl="1" eaLnBrk="1" hangingPunct="1"/>
            <a:r>
              <a:rPr lang="pt-BR" altLang="pt-BR" sz="2400"/>
              <a:t>Use o comando </a:t>
            </a:r>
            <a:r>
              <a:rPr lang="pt-BR" altLang="pt-BR" sz="2400" b="1">
                <a:solidFill>
                  <a:schemeClr val="accent2"/>
                </a:solidFill>
              </a:rPr>
              <a:t>for</a:t>
            </a:r>
            <a:r>
              <a:rPr lang="pt-BR" altLang="pt-BR" sz="2400"/>
              <a:t> para mostrar uma </a:t>
            </a:r>
            <a:r>
              <a:rPr lang="pt-BR" altLang="pt-BR" sz="2400" u="sng">
                <a:solidFill>
                  <a:schemeClr val="accent2"/>
                </a:solidFill>
              </a:rPr>
              <a:t>pirâmide</a:t>
            </a:r>
            <a:r>
              <a:rPr lang="pt-BR" altLang="pt-BR" sz="2400"/>
              <a:t> semelhante a abaixo, sendo que o maior valor da pirâmide é definido pelo usuário. Ex: n=</a:t>
            </a:r>
            <a:r>
              <a:rPr lang="pt-BR" altLang="pt-BR" sz="2400">
                <a:solidFill>
                  <a:srgbClr val="CC0000"/>
                </a:solidFill>
              </a:rPr>
              <a:t>9</a:t>
            </a:r>
          </a:p>
          <a:p>
            <a:pPr lvl="1" eaLnBrk="1" hangingPunct="1">
              <a:buFontTx/>
              <a:buNone/>
            </a:pPr>
            <a:endParaRPr lang="pt-BR" altLang="pt-BR" sz="2400"/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2531F75F-1067-4919-B78C-2FA2CB168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997200"/>
            <a:ext cx="4105275" cy="366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800" b="1">
                <a:solidFill>
                  <a:schemeClr val="accent2"/>
                </a:solidFill>
                <a:latin typeface="Courier New" panose="02070309020205020404" pitchFamily="49" charset="0"/>
              </a:rPr>
              <a:t>9  8  7  6  5  4  3  2  1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800" b="1">
                <a:solidFill>
                  <a:schemeClr val="accent2"/>
                </a:solidFill>
                <a:latin typeface="Courier New" panose="02070309020205020404" pitchFamily="49" charset="0"/>
              </a:rPr>
              <a:t>8  7  6  5  4  3  2  1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800" b="1">
                <a:solidFill>
                  <a:schemeClr val="accent2"/>
                </a:solidFill>
                <a:latin typeface="Courier New" panose="02070309020205020404" pitchFamily="49" charset="0"/>
              </a:rPr>
              <a:t>7  6  5  4  3  2  1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800" b="1">
                <a:solidFill>
                  <a:schemeClr val="accent2"/>
                </a:solidFill>
                <a:latin typeface="Courier New" panose="02070309020205020404" pitchFamily="49" charset="0"/>
              </a:rPr>
              <a:t>6  5  4  3  2  1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800" b="1">
                <a:solidFill>
                  <a:schemeClr val="accent2"/>
                </a:solidFill>
                <a:latin typeface="Courier New" panose="02070309020205020404" pitchFamily="49" charset="0"/>
              </a:rPr>
              <a:t>5  4  3  2  1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800" b="1">
                <a:solidFill>
                  <a:schemeClr val="accent2"/>
                </a:solidFill>
                <a:latin typeface="Courier New" panose="02070309020205020404" pitchFamily="49" charset="0"/>
              </a:rPr>
              <a:t>4  3  2  1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800" b="1">
                <a:solidFill>
                  <a:schemeClr val="accent2"/>
                </a:solidFill>
                <a:latin typeface="Courier New" panose="02070309020205020404" pitchFamily="49" charset="0"/>
              </a:rPr>
              <a:t>3  2  1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800" b="1">
                <a:solidFill>
                  <a:schemeClr val="accent2"/>
                </a:solidFill>
                <a:latin typeface="Courier New" panose="02070309020205020404" pitchFamily="49" charset="0"/>
              </a:rPr>
              <a:t>2  1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800" b="1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3C5E95A-965F-4A23-9784-3F71A3719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600">
                <a:solidFill>
                  <a:schemeClr val="accent2"/>
                </a:solidFill>
              </a:rPr>
              <a:t>Laços aninhados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3F89EC6-5CE7-4A3A-A64F-DDCADA8296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92175"/>
          </a:xfrm>
        </p:spPr>
        <p:txBody>
          <a:bodyPr/>
          <a:lstStyle/>
          <a:p>
            <a:pPr eaLnBrk="1" hangingPunct="1"/>
            <a:r>
              <a:rPr lang="pt-BR" altLang="pt-BR" sz="2400" b="1"/>
              <a:t>Problema: </a:t>
            </a:r>
            <a:r>
              <a:rPr lang="pt-BR" altLang="pt-BR" sz="2400"/>
              <a:t>pirâmide</a:t>
            </a:r>
            <a:endParaRPr lang="pt-BR" altLang="pt-BR" sz="2400" b="1"/>
          </a:p>
          <a:p>
            <a:pPr eaLnBrk="1" hangingPunct="1"/>
            <a:endParaRPr lang="pt-BR" altLang="pt-BR"/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899DDE86-1420-412D-84D7-E6F275BC9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100" y="2114550"/>
            <a:ext cx="4967288" cy="4483100"/>
          </a:xfrm>
          <a:prstGeom prst="rect">
            <a:avLst/>
          </a:prstGeom>
          <a:noFill/>
          <a:ln w="9525" cap="rnd">
            <a:solidFill>
              <a:srgbClr val="99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>
                <a:solidFill>
                  <a:srgbClr val="006600"/>
                </a:solidFill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BR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>
                <a:solidFill>
                  <a:srgbClr val="0000FF"/>
                </a:solidFill>
              </a:rPr>
              <a:t>int</a:t>
            </a:r>
            <a:r>
              <a:rPr lang="pt-PT" altLang="pt-BR" sz="2400"/>
              <a:t> main(){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</a:t>
            </a:r>
            <a:r>
              <a:rPr lang="pt-PT" altLang="pt-BR" sz="2400">
                <a:solidFill>
                  <a:srgbClr val="0000FF"/>
                </a:solidFill>
              </a:rPr>
              <a:t>int</a:t>
            </a:r>
            <a:r>
              <a:rPr lang="pt-PT" altLang="pt-BR" sz="2400"/>
              <a:t> n,i,j;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scanf(</a:t>
            </a:r>
            <a:r>
              <a:rPr lang="pt-PT" altLang="pt-BR" sz="2400">
                <a:solidFill>
                  <a:srgbClr val="006600"/>
                </a:solidFill>
              </a:rPr>
              <a:t>"%d"</a:t>
            </a:r>
            <a:r>
              <a:rPr lang="pt-PT" altLang="pt-BR" sz="2400"/>
              <a:t>,&amp;n);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</a:t>
            </a:r>
            <a:r>
              <a:rPr lang="pt-PT" altLang="pt-BR" sz="2400" b="1"/>
              <a:t>for</a:t>
            </a:r>
            <a:r>
              <a:rPr lang="pt-PT" altLang="pt-BR" sz="2400"/>
              <a:t>(i=n</a:t>
            </a:r>
            <a:r>
              <a:rPr lang="pt-PT" altLang="pt-BR" sz="2400" b="1"/>
              <a:t>;</a:t>
            </a:r>
            <a:r>
              <a:rPr lang="pt-PT" altLang="pt-BR" sz="2400"/>
              <a:t>  i&gt;</a:t>
            </a:r>
            <a:r>
              <a:rPr lang="pt-PT" altLang="pt-BR" sz="2400">
                <a:solidFill>
                  <a:srgbClr val="CC0000"/>
                </a:solidFill>
              </a:rPr>
              <a:t>0</a:t>
            </a:r>
            <a:r>
              <a:rPr lang="pt-PT" altLang="pt-BR" sz="2400" b="1"/>
              <a:t>;</a:t>
            </a:r>
            <a:r>
              <a:rPr lang="pt-PT" altLang="pt-BR" sz="2400"/>
              <a:t>  i--){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   </a:t>
            </a:r>
            <a:r>
              <a:rPr lang="pt-PT" altLang="pt-BR" sz="2400" b="1"/>
              <a:t>for</a:t>
            </a:r>
            <a:r>
              <a:rPr lang="pt-PT" altLang="pt-BR" sz="2400"/>
              <a:t>(j=i</a:t>
            </a:r>
            <a:r>
              <a:rPr lang="pt-PT" altLang="pt-BR" sz="2400" b="1"/>
              <a:t>;</a:t>
            </a:r>
            <a:r>
              <a:rPr lang="pt-PT" altLang="pt-BR" sz="2400"/>
              <a:t>  j&gt;</a:t>
            </a:r>
            <a:r>
              <a:rPr lang="pt-PT" altLang="pt-BR" sz="2400">
                <a:solidFill>
                  <a:srgbClr val="CC0000"/>
                </a:solidFill>
              </a:rPr>
              <a:t>0</a:t>
            </a:r>
            <a:r>
              <a:rPr lang="pt-PT" altLang="pt-BR" sz="2400" b="1"/>
              <a:t>;</a:t>
            </a:r>
            <a:r>
              <a:rPr lang="pt-PT" altLang="pt-BR" sz="2400"/>
              <a:t>  j--)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      printf(</a:t>
            </a:r>
            <a:r>
              <a:rPr lang="pt-PT" altLang="pt-BR" sz="2400">
                <a:solidFill>
                  <a:srgbClr val="006600"/>
                </a:solidFill>
              </a:rPr>
              <a:t>" %d "</a:t>
            </a:r>
            <a:r>
              <a:rPr lang="pt-PT" altLang="pt-BR" sz="2400"/>
              <a:t>, j);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   printf(</a:t>
            </a:r>
            <a:r>
              <a:rPr lang="pt-PT" altLang="pt-BR" sz="2400">
                <a:solidFill>
                  <a:srgbClr val="006600"/>
                </a:solidFill>
              </a:rPr>
              <a:t>"\n"</a:t>
            </a:r>
            <a:r>
              <a:rPr lang="pt-PT" altLang="pt-BR" sz="240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return </a:t>
            </a:r>
            <a:r>
              <a:rPr lang="pt-PT" altLang="pt-BR" sz="2400">
                <a:solidFill>
                  <a:srgbClr val="CC0000"/>
                </a:solidFill>
              </a:rPr>
              <a:t>0</a:t>
            </a:r>
            <a:r>
              <a:rPr lang="pt-PT" altLang="pt-BR" sz="24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55AC05A-684E-4D9A-88FE-2001410E56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600">
                <a:solidFill>
                  <a:schemeClr val="accent2"/>
                </a:solidFill>
              </a:rPr>
              <a:t>Laços aninhados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79D16E3-FCA1-4491-B124-08689A50D9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49300"/>
          </a:xfrm>
        </p:spPr>
        <p:txBody>
          <a:bodyPr/>
          <a:lstStyle/>
          <a:p>
            <a:pPr eaLnBrk="1" hangingPunct="1"/>
            <a:r>
              <a:rPr lang="pt-BR" altLang="pt-BR" sz="2400" b="1"/>
              <a:t>Outro exemplo: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07328258-FDB7-4BF9-BE21-8B7284F98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2114550"/>
            <a:ext cx="6121400" cy="4483100"/>
          </a:xfrm>
          <a:prstGeom prst="rect">
            <a:avLst/>
          </a:prstGeom>
          <a:noFill/>
          <a:ln w="9525" cap="rnd">
            <a:solidFill>
              <a:srgbClr val="99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</a:t>
            </a:r>
            <a:r>
              <a:rPr lang="pt-PT" altLang="pt-BR" sz="2400">
                <a:solidFill>
                  <a:srgbClr val="0000FF"/>
                </a:solidFill>
              </a:rPr>
              <a:t>int</a:t>
            </a:r>
            <a:r>
              <a:rPr lang="pt-PT" altLang="pt-BR" sz="2400"/>
              <a:t> i,j,k;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</a:t>
            </a:r>
            <a:r>
              <a:rPr lang="pt-PT" altLang="pt-BR" sz="2400" b="1"/>
              <a:t>for</a:t>
            </a:r>
            <a:r>
              <a:rPr lang="pt-PT" altLang="pt-BR" sz="2400"/>
              <a:t>(k=</a:t>
            </a:r>
            <a:r>
              <a:rPr lang="pt-PT" altLang="pt-BR" sz="2400">
                <a:solidFill>
                  <a:srgbClr val="CC0000"/>
                </a:solidFill>
              </a:rPr>
              <a:t>0</a:t>
            </a:r>
            <a:r>
              <a:rPr lang="pt-PT" altLang="pt-BR" sz="2400" b="1"/>
              <a:t>;</a:t>
            </a:r>
            <a:r>
              <a:rPr lang="pt-PT" altLang="pt-BR" sz="2400"/>
              <a:t>  k&lt;=</a:t>
            </a:r>
            <a:r>
              <a:rPr lang="pt-PT" altLang="pt-BR" sz="2400">
                <a:solidFill>
                  <a:srgbClr val="CC0000"/>
                </a:solidFill>
              </a:rPr>
              <a:t>1</a:t>
            </a:r>
            <a:r>
              <a:rPr lang="pt-PT" altLang="pt-BR" sz="2400" b="1"/>
              <a:t>;</a:t>
            </a:r>
            <a:r>
              <a:rPr lang="pt-PT" altLang="pt-BR" sz="2400"/>
              <a:t>  k++){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  printf(</a:t>
            </a:r>
            <a:r>
              <a:rPr lang="pt-PT" altLang="pt-BR" sz="2400">
                <a:solidFill>
                  <a:srgbClr val="006600"/>
                </a:solidFill>
              </a:rPr>
              <a:t>"\n"</a:t>
            </a:r>
            <a:r>
              <a:rPr lang="pt-PT" altLang="pt-BR" sz="240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  </a:t>
            </a:r>
            <a:r>
              <a:rPr lang="pt-PT" altLang="pt-BR" sz="2400" b="1"/>
              <a:t>for</a:t>
            </a:r>
            <a:r>
              <a:rPr lang="pt-PT" altLang="pt-BR" sz="2400"/>
              <a:t>(i=</a:t>
            </a:r>
            <a:r>
              <a:rPr lang="pt-PT" altLang="pt-BR" sz="2400">
                <a:solidFill>
                  <a:srgbClr val="CC0000"/>
                </a:solidFill>
              </a:rPr>
              <a:t>1</a:t>
            </a:r>
            <a:r>
              <a:rPr lang="pt-PT" altLang="pt-BR" sz="2400" b="1"/>
              <a:t>;</a:t>
            </a:r>
            <a:r>
              <a:rPr lang="pt-PT" altLang="pt-BR" sz="2400"/>
              <a:t>  i&lt;</a:t>
            </a:r>
            <a:r>
              <a:rPr lang="pt-PT" altLang="pt-BR" sz="2400">
                <a:solidFill>
                  <a:srgbClr val="CC0000"/>
                </a:solidFill>
              </a:rPr>
              <a:t>5</a:t>
            </a:r>
            <a:r>
              <a:rPr lang="pt-PT" altLang="pt-BR" sz="2400" b="1"/>
              <a:t>;</a:t>
            </a:r>
            <a:r>
              <a:rPr lang="pt-PT" altLang="pt-BR" sz="2400"/>
              <a:t> 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     printf(</a:t>
            </a:r>
            <a:r>
              <a:rPr lang="pt-PT" altLang="pt-BR" sz="2400">
                <a:solidFill>
                  <a:srgbClr val="006600"/>
                </a:solidFill>
              </a:rPr>
              <a:t>" TABUADA DO %d "</a:t>
            </a:r>
            <a:r>
              <a:rPr lang="pt-PT" altLang="pt-BR" sz="2400"/>
              <a:t>,i+</a:t>
            </a:r>
            <a:r>
              <a:rPr lang="pt-PT" altLang="pt-BR" sz="2400">
                <a:solidFill>
                  <a:srgbClr val="CC0000"/>
                </a:solidFill>
              </a:rPr>
              <a:t>4</a:t>
            </a:r>
            <a:r>
              <a:rPr lang="pt-PT" altLang="pt-BR" sz="2400"/>
              <a:t>*k+</a:t>
            </a:r>
            <a:r>
              <a:rPr lang="pt-PT" altLang="pt-BR" sz="2400">
                <a:solidFill>
                  <a:srgbClr val="CC0000"/>
                </a:solidFill>
              </a:rPr>
              <a:t>1</a:t>
            </a:r>
            <a:r>
              <a:rPr lang="pt-PT" altLang="pt-BR" sz="240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  printf(</a:t>
            </a:r>
            <a:r>
              <a:rPr lang="pt-PT" altLang="pt-BR" sz="2400">
                <a:solidFill>
                  <a:srgbClr val="006600"/>
                </a:solidFill>
              </a:rPr>
              <a:t>"\n"</a:t>
            </a:r>
            <a:r>
              <a:rPr lang="pt-PT" altLang="pt-BR" sz="240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  </a:t>
            </a:r>
            <a:r>
              <a:rPr lang="pt-PT" altLang="pt-BR" sz="2400" b="1"/>
              <a:t>for</a:t>
            </a:r>
            <a:r>
              <a:rPr lang="pt-PT" altLang="pt-BR" sz="2400"/>
              <a:t>(i=</a:t>
            </a:r>
            <a:r>
              <a:rPr lang="pt-PT" altLang="pt-BR" sz="2400">
                <a:solidFill>
                  <a:srgbClr val="CC0000"/>
                </a:solidFill>
              </a:rPr>
              <a:t>1</a:t>
            </a:r>
            <a:r>
              <a:rPr lang="pt-PT" altLang="pt-BR" sz="2400" b="1"/>
              <a:t>;</a:t>
            </a:r>
            <a:r>
              <a:rPr lang="pt-PT" altLang="pt-BR" sz="2400"/>
              <a:t>  i&lt;=</a:t>
            </a:r>
            <a:r>
              <a:rPr lang="pt-PT" altLang="pt-BR" sz="2400">
                <a:solidFill>
                  <a:srgbClr val="CC0000"/>
                </a:solidFill>
              </a:rPr>
              <a:t>9</a:t>
            </a:r>
            <a:r>
              <a:rPr lang="pt-PT" altLang="pt-BR" sz="2400" b="1"/>
              <a:t>;</a:t>
            </a:r>
            <a:r>
              <a:rPr lang="pt-PT" altLang="pt-BR" sz="2400"/>
              <a:t>  i++){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     </a:t>
            </a:r>
            <a:r>
              <a:rPr lang="pt-PT" altLang="pt-BR" sz="2400" b="1"/>
              <a:t>for</a:t>
            </a:r>
            <a:r>
              <a:rPr lang="pt-PT" altLang="pt-BR" sz="2400"/>
              <a:t>(j=</a:t>
            </a:r>
            <a:r>
              <a:rPr lang="pt-PT" altLang="pt-BR" sz="2400">
                <a:solidFill>
                  <a:srgbClr val="CC0000"/>
                </a:solidFill>
              </a:rPr>
              <a:t>2</a:t>
            </a:r>
            <a:r>
              <a:rPr lang="pt-PT" altLang="pt-BR" sz="2400"/>
              <a:t>+</a:t>
            </a:r>
            <a:r>
              <a:rPr lang="pt-PT" altLang="pt-BR" sz="2400">
                <a:solidFill>
                  <a:srgbClr val="CC0000"/>
                </a:solidFill>
              </a:rPr>
              <a:t>4</a:t>
            </a:r>
            <a:r>
              <a:rPr lang="pt-PT" altLang="pt-BR" sz="2400"/>
              <a:t>*k</a:t>
            </a:r>
            <a:r>
              <a:rPr lang="pt-PT" altLang="pt-BR" sz="2400" b="1"/>
              <a:t>;</a:t>
            </a:r>
            <a:r>
              <a:rPr lang="pt-PT" altLang="pt-BR" sz="2400"/>
              <a:t>  j&lt;=</a:t>
            </a:r>
            <a:r>
              <a:rPr lang="pt-PT" altLang="pt-BR" sz="2400">
                <a:solidFill>
                  <a:srgbClr val="CC0000"/>
                </a:solidFill>
              </a:rPr>
              <a:t>5</a:t>
            </a:r>
            <a:r>
              <a:rPr lang="pt-PT" altLang="pt-BR" sz="2400"/>
              <a:t>+</a:t>
            </a:r>
            <a:r>
              <a:rPr lang="pt-PT" altLang="pt-BR" sz="2400">
                <a:solidFill>
                  <a:srgbClr val="CC0000"/>
                </a:solidFill>
              </a:rPr>
              <a:t>4</a:t>
            </a:r>
            <a:r>
              <a:rPr lang="pt-PT" altLang="pt-BR" sz="2400"/>
              <a:t>*k</a:t>
            </a:r>
            <a:r>
              <a:rPr lang="pt-PT" altLang="pt-BR" sz="2400" b="1"/>
              <a:t>;</a:t>
            </a:r>
            <a:r>
              <a:rPr lang="pt-PT" altLang="pt-BR" sz="2400"/>
              <a:t>  j++)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         printf(</a:t>
            </a:r>
            <a:r>
              <a:rPr lang="pt-PT" altLang="pt-BR" sz="2400">
                <a:solidFill>
                  <a:srgbClr val="006600"/>
                </a:solidFill>
              </a:rPr>
              <a:t>"  %d x %d = %2d  "</a:t>
            </a:r>
            <a:r>
              <a:rPr lang="pt-PT" altLang="pt-BR" sz="2400"/>
              <a:t>, j, i, j*i);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     printf(</a:t>
            </a:r>
            <a:r>
              <a:rPr lang="pt-PT" altLang="pt-BR" sz="2400">
                <a:solidFill>
                  <a:srgbClr val="006600"/>
                </a:solidFill>
              </a:rPr>
              <a:t>"\n"</a:t>
            </a:r>
            <a:r>
              <a:rPr lang="pt-PT" altLang="pt-BR" sz="240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3536F4E-B953-4297-B178-2044DBC860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600">
                <a:solidFill>
                  <a:schemeClr val="accent2"/>
                </a:solidFill>
              </a:rPr>
              <a:t>Laços aninhados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62788A1-34D7-4F0B-90ED-6ACBD6B16A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96963"/>
            <a:ext cx="8229600" cy="892175"/>
          </a:xfrm>
        </p:spPr>
        <p:txBody>
          <a:bodyPr/>
          <a:lstStyle/>
          <a:p>
            <a:pPr eaLnBrk="1" hangingPunct="1"/>
            <a:r>
              <a:rPr lang="pt-BR" altLang="pt-BR" sz="2000" b="1"/>
              <a:t>Saída do programa: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7701FB95-8991-4125-8D87-6BCAE3D60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433513"/>
            <a:ext cx="7561263" cy="5235575"/>
          </a:xfrm>
          <a:prstGeom prst="rect">
            <a:avLst/>
          </a:prstGeom>
          <a:noFill/>
          <a:ln w="9525" cap="rnd">
            <a:solidFill>
              <a:srgbClr val="99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1600" b="1">
                <a:latin typeface="Courier New" panose="02070309020205020404" pitchFamily="49" charset="0"/>
              </a:rPr>
              <a:t> TABUADA DO 2  TABUADA DO 3  TABUADA DO 4  TABUADA DO 5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1600" b="1">
                <a:latin typeface="Courier New" panose="02070309020205020404" pitchFamily="49" charset="0"/>
              </a:rPr>
              <a:t>  2 x 1 =  2    3 x 1 =  3    4 x 1 =  4    5 x 1 =  5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1600" b="1">
                <a:latin typeface="Courier New" panose="02070309020205020404" pitchFamily="49" charset="0"/>
              </a:rPr>
              <a:t>  2 x 2 =  4    3 x 2 =  6    4 x 2 =  8    5 x 2 = 10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1600" b="1">
                <a:latin typeface="Courier New" panose="02070309020205020404" pitchFamily="49" charset="0"/>
              </a:rPr>
              <a:t>  2 x 3 =  6    3 x 3 =  9    4 x 3 = 12    5 x 3 = 15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1600" b="1">
                <a:latin typeface="Courier New" panose="02070309020205020404" pitchFamily="49" charset="0"/>
              </a:rPr>
              <a:t>  2 x 4 =  8    3 x 4 = 12    4 x 4 = 16    5 x 4 = 20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1600" b="1">
                <a:latin typeface="Courier New" panose="02070309020205020404" pitchFamily="49" charset="0"/>
              </a:rPr>
              <a:t>  2 x 5 = 10    3 x 5 = 15    4 x 5 = 20    5 x 5 = 25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1600" b="1">
                <a:latin typeface="Courier New" panose="02070309020205020404" pitchFamily="49" charset="0"/>
              </a:rPr>
              <a:t>  2 x 6 = 12    3 x 6 = 18    4 x 6 = 24    5 x 6 = 30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1600" b="1">
                <a:latin typeface="Courier New" panose="02070309020205020404" pitchFamily="49" charset="0"/>
              </a:rPr>
              <a:t>  2 x 7 = 14    3 x 7 = 21    4 x 7 = 28    5 x 7 = 35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1600" b="1">
                <a:latin typeface="Courier New" panose="02070309020205020404" pitchFamily="49" charset="0"/>
              </a:rPr>
              <a:t>  2 x 8 = 16    3 x 8 = 24    4 x 8 = 32    5 x 8 = 40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1600" b="1">
                <a:latin typeface="Courier New" panose="02070309020205020404" pitchFamily="49" charset="0"/>
              </a:rPr>
              <a:t>  2 x 9 = 18    3 x 9 = 27    4 x 9 = 36    5 x 9 = 45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BR" sz="16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1600" b="1">
                <a:latin typeface="Courier New" panose="02070309020205020404" pitchFamily="49" charset="0"/>
              </a:rPr>
              <a:t> TABUADA DO 6  TABUADA DO 7  TABUADA DO 8  TABUADA DO 9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1600" b="1">
                <a:latin typeface="Courier New" panose="02070309020205020404" pitchFamily="49" charset="0"/>
              </a:rPr>
              <a:t>  6 x 1 =  6    7 x 1 =  7    8 x 1 =  8    9 x 1 =  9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1600" b="1">
                <a:latin typeface="Courier New" panose="02070309020205020404" pitchFamily="49" charset="0"/>
              </a:rPr>
              <a:t>  6 x 2 = 12    7 x 2 = 14    8 x 2 = 16    9 x 2 = 18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1600" b="1">
                <a:latin typeface="Courier New" panose="02070309020205020404" pitchFamily="49" charset="0"/>
              </a:rPr>
              <a:t>  6 x 3 = 18    7 x 3 = 21    8 x 3 = 24    9 x 3 = 27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1600" b="1">
                <a:latin typeface="Courier New" panose="02070309020205020404" pitchFamily="49" charset="0"/>
              </a:rPr>
              <a:t>  6 x 4 = 24    7 x 4 = 28    8 x 4 = 32    9 x 4 = 36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1600" b="1">
                <a:latin typeface="Courier New" panose="02070309020205020404" pitchFamily="49" charset="0"/>
              </a:rPr>
              <a:t>  6 x 5 = 30    7 x 5 = 35    8 x 5 = 40    9 x 5 = 45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1600" b="1">
                <a:latin typeface="Courier New" panose="02070309020205020404" pitchFamily="49" charset="0"/>
              </a:rPr>
              <a:t>  6 x 6 = 36    7 x 6 = 42    8 x 6 = 48    9 x 6 = 54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1600" b="1">
                <a:latin typeface="Courier New" panose="02070309020205020404" pitchFamily="49" charset="0"/>
              </a:rPr>
              <a:t>  6 x 7 = 42    7 x 7 = 49    8 x 7 = 56    9 x 7 = 63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1600" b="1">
                <a:latin typeface="Courier New" panose="02070309020205020404" pitchFamily="49" charset="0"/>
              </a:rPr>
              <a:t>  6 x 8 = 48    7 x 8 = 56    8 x 8 = 64    9 x 8 = 72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1600" b="1">
                <a:latin typeface="Courier New" panose="02070309020205020404" pitchFamily="49" charset="0"/>
              </a:rPr>
              <a:t>  6 x 9 = 54    7 x 9 = 63    8 x 9 = 72    9 x 9 = 81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29864E2-778A-4BED-A847-1C8D4F0CD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600">
                <a:solidFill>
                  <a:schemeClr val="accent2"/>
                </a:solidFill>
              </a:rPr>
              <a:t>Laços aninhados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927B523-733A-4B17-864C-37EA5470BD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820737"/>
          </a:xfrm>
        </p:spPr>
        <p:txBody>
          <a:bodyPr/>
          <a:lstStyle/>
          <a:p>
            <a:pPr eaLnBrk="1" hangingPunct="1"/>
            <a:r>
              <a:rPr lang="pt-BR" altLang="pt-BR" sz="2400" b="1"/>
              <a:t>Exemplo:</a:t>
            </a:r>
            <a:r>
              <a:rPr lang="pt-BR" altLang="pt-BR" sz="2400"/>
              <a:t> Imprimir expressões lógicas de pontos 2D.</a:t>
            </a:r>
          </a:p>
          <a:p>
            <a:pPr eaLnBrk="1" hangingPunct="1"/>
            <a:endParaRPr lang="pt-BR" altLang="pt-BR"/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3EBBC564-83A0-4F97-8A08-DFFFF6167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114550"/>
            <a:ext cx="6696075" cy="4483100"/>
          </a:xfrm>
          <a:prstGeom prst="rect">
            <a:avLst/>
          </a:prstGeom>
          <a:noFill/>
          <a:ln w="9525" cap="rnd">
            <a:solidFill>
              <a:srgbClr val="99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solidFill>
                  <a:srgbClr val="0000FF"/>
                </a:solidFill>
              </a:rPr>
              <a:t>int</a:t>
            </a:r>
            <a:r>
              <a:rPr lang="en-US" altLang="pt-BR" sz="2400"/>
              <a:t> x,y,expr;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 b="1"/>
              <a:t>for</a:t>
            </a:r>
            <a:r>
              <a:rPr lang="en-US" altLang="pt-BR" sz="2400"/>
              <a:t>(y=</a:t>
            </a:r>
            <a:r>
              <a:rPr lang="en-US" altLang="pt-BR" sz="2400">
                <a:solidFill>
                  <a:srgbClr val="CC0000"/>
                </a:solidFill>
              </a:rPr>
              <a:t>10</a:t>
            </a:r>
            <a:r>
              <a:rPr lang="en-US" altLang="pt-BR" sz="2400" b="1"/>
              <a:t>; </a:t>
            </a:r>
            <a:r>
              <a:rPr lang="en-US" altLang="pt-BR" sz="2400"/>
              <a:t> y&gt;=</a:t>
            </a:r>
            <a:r>
              <a:rPr lang="en-US" altLang="pt-BR" sz="2400">
                <a:solidFill>
                  <a:srgbClr val="CC0000"/>
                </a:solidFill>
              </a:rPr>
              <a:t>0</a:t>
            </a:r>
            <a:r>
              <a:rPr lang="en-US" altLang="pt-BR" sz="2400" b="1"/>
              <a:t>;</a:t>
            </a:r>
            <a:r>
              <a:rPr lang="en-US" altLang="pt-BR" sz="2400"/>
              <a:t>  y--){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/>
              <a:t>   </a:t>
            </a:r>
            <a:r>
              <a:rPr lang="en-US" altLang="pt-BR" sz="2400" b="1"/>
              <a:t>for</a:t>
            </a:r>
            <a:r>
              <a:rPr lang="en-US" altLang="pt-BR" sz="2400"/>
              <a:t>(x=</a:t>
            </a:r>
            <a:r>
              <a:rPr lang="en-US" altLang="pt-BR" sz="2400">
                <a:solidFill>
                  <a:srgbClr val="CC0000"/>
                </a:solidFill>
              </a:rPr>
              <a:t>0</a:t>
            </a:r>
            <a:r>
              <a:rPr lang="en-US" altLang="pt-BR" sz="2400" b="1"/>
              <a:t>; </a:t>
            </a:r>
            <a:r>
              <a:rPr lang="en-US" altLang="pt-BR" sz="2400"/>
              <a:t> x&lt;=</a:t>
            </a:r>
            <a:r>
              <a:rPr lang="en-US" altLang="pt-BR" sz="2400">
                <a:solidFill>
                  <a:srgbClr val="CC0000"/>
                </a:solidFill>
              </a:rPr>
              <a:t>10</a:t>
            </a:r>
            <a:r>
              <a:rPr lang="en-US" altLang="pt-BR" sz="2400" b="1"/>
              <a:t>; </a:t>
            </a:r>
            <a:r>
              <a:rPr lang="en-US" altLang="pt-BR" sz="2400"/>
              <a:t> x++){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/>
              <a:t>      expr = ((x&gt;y &amp;&amp; x&lt;</a:t>
            </a:r>
            <a:r>
              <a:rPr lang="en-US" altLang="pt-BR" sz="2400">
                <a:solidFill>
                  <a:srgbClr val="CC0000"/>
                </a:solidFill>
              </a:rPr>
              <a:t>7</a:t>
            </a:r>
            <a:r>
              <a:rPr lang="en-US" altLang="pt-BR" sz="2400"/>
              <a:t>) || y&lt;</a:t>
            </a:r>
            <a:r>
              <a:rPr lang="en-US" altLang="pt-BR" sz="2400">
                <a:solidFill>
                  <a:srgbClr val="CC0000"/>
                </a:solidFill>
              </a:rPr>
              <a:t>2</a:t>
            </a:r>
            <a:r>
              <a:rPr lang="en-US" altLang="pt-BR" sz="240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/>
              <a:t>      </a:t>
            </a:r>
            <a:r>
              <a:rPr lang="en-US" altLang="pt-BR" sz="2400" b="1"/>
              <a:t>if</a:t>
            </a:r>
            <a:r>
              <a:rPr lang="en-US" altLang="pt-BR" sz="2400"/>
              <a:t>(expr)   </a:t>
            </a:r>
            <a:r>
              <a:rPr lang="en-US" altLang="pt-BR" sz="2400">
                <a:solidFill>
                  <a:schemeClr val="hlink"/>
                </a:solidFill>
              </a:rPr>
              <a:t>// expr==1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/>
              <a:t>	printf(</a:t>
            </a:r>
            <a:r>
              <a:rPr lang="en-US" altLang="pt-BR" sz="2400">
                <a:solidFill>
                  <a:srgbClr val="006600"/>
                </a:solidFill>
              </a:rPr>
              <a:t>" # "</a:t>
            </a:r>
            <a:r>
              <a:rPr lang="en-US" altLang="pt-BR" sz="240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/>
              <a:t>      </a:t>
            </a:r>
            <a:r>
              <a:rPr lang="en-US" altLang="pt-BR" sz="2400" b="1"/>
              <a:t>else</a:t>
            </a:r>
            <a:r>
              <a:rPr lang="en-US" altLang="pt-BR" sz="2400"/>
              <a:t>       </a:t>
            </a:r>
            <a:r>
              <a:rPr lang="en-US" altLang="pt-BR" sz="2400">
                <a:solidFill>
                  <a:schemeClr val="hlink"/>
                </a:solidFill>
              </a:rPr>
              <a:t>// expr==0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/>
              <a:t>	printf(</a:t>
            </a:r>
            <a:r>
              <a:rPr lang="en-US" altLang="pt-BR" sz="2400">
                <a:solidFill>
                  <a:srgbClr val="006600"/>
                </a:solidFill>
              </a:rPr>
              <a:t>" . "</a:t>
            </a:r>
            <a:r>
              <a:rPr lang="en-US" altLang="pt-BR" sz="2400"/>
              <a:t>);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/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/>
              <a:t>   printf(</a:t>
            </a:r>
            <a:r>
              <a:rPr lang="en-US" altLang="pt-BR" sz="2400">
                <a:solidFill>
                  <a:srgbClr val="006600"/>
                </a:solidFill>
              </a:rPr>
              <a:t>"\n"</a:t>
            </a:r>
            <a:r>
              <a:rPr lang="en-US" altLang="pt-BR" sz="240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/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E91C54B-5AD2-4B19-92A9-91653B3A83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600">
                <a:solidFill>
                  <a:schemeClr val="accent2"/>
                </a:solidFill>
              </a:rPr>
              <a:t>Laços aninhados</a:t>
            </a:r>
          </a:p>
        </p:txBody>
      </p:sp>
      <p:sp>
        <p:nvSpPr>
          <p:cNvPr id="28675" name="Text Box 4">
            <a:extLst>
              <a:ext uri="{FF2B5EF4-FFF2-40B4-BE49-F238E27FC236}">
                <a16:creationId xmlns:a16="http://schemas.microsoft.com/office/drawing/2014/main" id="{98231E53-21AD-4347-8D5D-E30C610FC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114550"/>
            <a:ext cx="6696075" cy="4483100"/>
          </a:xfrm>
          <a:prstGeom prst="rect">
            <a:avLst/>
          </a:prstGeom>
          <a:noFill/>
          <a:ln w="9525" cap="rnd">
            <a:solidFill>
              <a:srgbClr val="99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solidFill>
                  <a:srgbClr val="0000FF"/>
                </a:solidFill>
              </a:rPr>
              <a:t>int</a:t>
            </a:r>
            <a:r>
              <a:rPr lang="en-US" altLang="pt-BR" sz="2400"/>
              <a:t> x,y,expr;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 b="1"/>
              <a:t>for</a:t>
            </a:r>
            <a:r>
              <a:rPr lang="en-US" altLang="pt-BR" sz="2400"/>
              <a:t>(y=</a:t>
            </a:r>
            <a:r>
              <a:rPr lang="en-US" altLang="pt-BR" sz="2400">
                <a:solidFill>
                  <a:srgbClr val="CC0000"/>
                </a:solidFill>
              </a:rPr>
              <a:t>10</a:t>
            </a:r>
            <a:r>
              <a:rPr lang="en-US" altLang="pt-BR" sz="2400" b="1"/>
              <a:t>; </a:t>
            </a:r>
            <a:r>
              <a:rPr lang="en-US" altLang="pt-BR" sz="2400"/>
              <a:t> y&gt;=</a:t>
            </a:r>
            <a:r>
              <a:rPr lang="en-US" altLang="pt-BR" sz="2400">
                <a:solidFill>
                  <a:srgbClr val="CC0000"/>
                </a:solidFill>
              </a:rPr>
              <a:t>0</a:t>
            </a:r>
            <a:r>
              <a:rPr lang="en-US" altLang="pt-BR" sz="2400" b="1"/>
              <a:t>;</a:t>
            </a:r>
            <a:r>
              <a:rPr lang="en-US" altLang="pt-BR" sz="2400"/>
              <a:t>  y--){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/>
              <a:t>   </a:t>
            </a:r>
            <a:r>
              <a:rPr lang="en-US" altLang="pt-BR" sz="2400" b="1"/>
              <a:t>for</a:t>
            </a:r>
            <a:r>
              <a:rPr lang="en-US" altLang="pt-BR" sz="2400"/>
              <a:t>(x=</a:t>
            </a:r>
            <a:r>
              <a:rPr lang="en-US" altLang="pt-BR" sz="2400">
                <a:solidFill>
                  <a:srgbClr val="CC0000"/>
                </a:solidFill>
              </a:rPr>
              <a:t>0</a:t>
            </a:r>
            <a:r>
              <a:rPr lang="en-US" altLang="pt-BR" sz="2400" b="1"/>
              <a:t>; </a:t>
            </a:r>
            <a:r>
              <a:rPr lang="en-US" altLang="pt-BR" sz="2400"/>
              <a:t> x&lt;=</a:t>
            </a:r>
            <a:r>
              <a:rPr lang="en-US" altLang="pt-BR" sz="2400">
                <a:solidFill>
                  <a:srgbClr val="CC0000"/>
                </a:solidFill>
              </a:rPr>
              <a:t>10</a:t>
            </a:r>
            <a:r>
              <a:rPr lang="en-US" altLang="pt-BR" sz="2400" b="1"/>
              <a:t>; </a:t>
            </a:r>
            <a:r>
              <a:rPr lang="en-US" altLang="pt-BR" sz="2400"/>
              <a:t> x++){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/>
              <a:t>         </a:t>
            </a:r>
            <a:r>
              <a:rPr lang="es-ES" altLang="pt-BR" sz="2400"/>
              <a:t>expr = (x&lt;y &amp;&amp; y&gt;</a:t>
            </a:r>
            <a:r>
              <a:rPr lang="es-ES" altLang="pt-BR" sz="2400">
                <a:solidFill>
                  <a:srgbClr val="CC0000"/>
                </a:solidFill>
              </a:rPr>
              <a:t>10</a:t>
            </a:r>
            <a:r>
              <a:rPr lang="es-ES" altLang="pt-BR" sz="2400"/>
              <a:t>-x) || (x&gt;y &amp;&amp; y&lt;</a:t>
            </a:r>
            <a:r>
              <a:rPr lang="es-ES" altLang="pt-BR" sz="2400">
                <a:solidFill>
                  <a:srgbClr val="CC0000"/>
                </a:solidFill>
              </a:rPr>
              <a:t>10</a:t>
            </a:r>
            <a:r>
              <a:rPr lang="es-ES" altLang="pt-BR" sz="2400"/>
              <a:t>-x);</a:t>
            </a:r>
            <a:endParaRPr lang="en-US" altLang="pt-BR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/>
              <a:t>   </a:t>
            </a:r>
            <a:r>
              <a:rPr lang="en-US" altLang="pt-BR" sz="2400" b="1"/>
              <a:t>if</a:t>
            </a:r>
            <a:r>
              <a:rPr lang="en-US" altLang="pt-BR" sz="2400"/>
              <a:t>(expr)   </a:t>
            </a:r>
            <a:r>
              <a:rPr lang="en-US" altLang="pt-BR" sz="2400">
                <a:solidFill>
                  <a:schemeClr val="hlink"/>
                </a:solidFill>
              </a:rPr>
              <a:t>// expr==1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/>
              <a:t>	printf(</a:t>
            </a:r>
            <a:r>
              <a:rPr lang="en-US" altLang="pt-BR" sz="2400">
                <a:solidFill>
                  <a:srgbClr val="006600"/>
                </a:solidFill>
              </a:rPr>
              <a:t>" # "</a:t>
            </a:r>
            <a:r>
              <a:rPr lang="en-US" altLang="pt-BR" sz="240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/>
              <a:t>   </a:t>
            </a:r>
            <a:r>
              <a:rPr lang="en-US" altLang="pt-BR" sz="2400" b="1"/>
              <a:t>else</a:t>
            </a:r>
            <a:r>
              <a:rPr lang="en-US" altLang="pt-BR" sz="2400"/>
              <a:t>       </a:t>
            </a:r>
            <a:r>
              <a:rPr lang="en-US" altLang="pt-BR" sz="2400">
                <a:solidFill>
                  <a:schemeClr val="hlink"/>
                </a:solidFill>
              </a:rPr>
              <a:t>// expr==0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/>
              <a:t>	printf(</a:t>
            </a:r>
            <a:r>
              <a:rPr lang="en-US" altLang="pt-BR" sz="2400">
                <a:solidFill>
                  <a:srgbClr val="006600"/>
                </a:solidFill>
              </a:rPr>
              <a:t>" . "</a:t>
            </a:r>
            <a:r>
              <a:rPr lang="en-US" altLang="pt-BR" sz="2400"/>
              <a:t>);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/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/>
              <a:t>   printf(</a:t>
            </a:r>
            <a:r>
              <a:rPr lang="en-US" altLang="pt-BR" sz="2400">
                <a:solidFill>
                  <a:srgbClr val="006600"/>
                </a:solidFill>
              </a:rPr>
              <a:t>"\n"</a:t>
            </a:r>
            <a:r>
              <a:rPr lang="en-US" altLang="pt-BR" sz="240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/>
              <a:t>}</a:t>
            </a:r>
          </a:p>
        </p:txBody>
      </p:sp>
      <p:sp>
        <p:nvSpPr>
          <p:cNvPr id="28676" name="Rectangle 6">
            <a:extLst>
              <a:ext uri="{FF2B5EF4-FFF2-40B4-BE49-F238E27FC236}">
                <a16:creationId xmlns:a16="http://schemas.microsoft.com/office/drawing/2014/main" id="{7E46C31C-2DF7-47D3-BBF9-EA4BEFC7C0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820737"/>
          </a:xfrm>
          <a:noFill/>
        </p:spPr>
        <p:txBody>
          <a:bodyPr/>
          <a:lstStyle/>
          <a:p>
            <a:pPr eaLnBrk="1" hangingPunct="1"/>
            <a:r>
              <a:rPr lang="pt-BR" altLang="pt-BR" sz="2400" b="1"/>
              <a:t>Exemplo:</a:t>
            </a:r>
            <a:r>
              <a:rPr lang="pt-BR" altLang="pt-BR" sz="2400"/>
              <a:t> Imprimir expressões lógicas de pontos 2D.</a:t>
            </a:r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02CB033-D5AF-4755-93C0-3C6BABF009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600">
                <a:solidFill>
                  <a:schemeClr val="accent2"/>
                </a:solidFill>
              </a:rPr>
              <a:t>Comandos Repetitivos (laços)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1145D34-08C2-44E7-B445-A38AE7857A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400"/>
              <a:t>Desejamos que um </a:t>
            </a:r>
            <a:r>
              <a:rPr lang="pt-BR" altLang="pt-BR" sz="2400" u="sng">
                <a:solidFill>
                  <a:schemeClr val="accent2"/>
                </a:solidFill>
              </a:rPr>
              <a:t>bloco de comandos</a:t>
            </a:r>
            <a:r>
              <a:rPr lang="pt-BR" altLang="pt-BR" sz="2400"/>
              <a:t> seja executado repetidamente até que determinada </a:t>
            </a:r>
            <a:r>
              <a:rPr lang="pt-BR" altLang="pt-BR" sz="2400" u="sng">
                <a:solidFill>
                  <a:schemeClr val="accent2"/>
                </a:solidFill>
              </a:rPr>
              <a:t>condição</a:t>
            </a:r>
            <a:r>
              <a:rPr lang="pt-BR" altLang="pt-BR" sz="2400"/>
              <a:t> não seja satisfeita.</a:t>
            </a:r>
          </a:p>
          <a:p>
            <a:pPr eaLnBrk="1" hangingPunct="1"/>
            <a:r>
              <a:rPr lang="pt-BR" altLang="pt-BR" sz="2400"/>
              <a:t>Em C existem 3 tipos principais de laços:</a:t>
            </a:r>
          </a:p>
          <a:p>
            <a:pPr lvl="1" eaLnBrk="1" hangingPunct="1"/>
            <a:r>
              <a:rPr lang="pt-BR" altLang="pt-BR" sz="2400"/>
              <a:t>Laço </a:t>
            </a:r>
            <a:r>
              <a:rPr lang="pt-BR" altLang="pt-BR" sz="2400" b="1">
                <a:solidFill>
                  <a:schemeClr val="accent2"/>
                </a:solidFill>
              </a:rPr>
              <a:t>do-while</a:t>
            </a:r>
          </a:p>
          <a:p>
            <a:pPr lvl="1" eaLnBrk="1" hangingPunct="1"/>
            <a:r>
              <a:rPr lang="pt-BR" altLang="pt-BR" sz="2400"/>
              <a:t>Laço </a:t>
            </a:r>
            <a:r>
              <a:rPr lang="pt-BR" altLang="pt-BR" sz="2400" b="1">
                <a:solidFill>
                  <a:schemeClr val="accent2"/>
                </a:solidFill>
              </a:rPr>
              <a:t>while</a:t>
            </a:r>
          </a:p>
          <a:p>
            <a:pPr lvl="1" eaLnBrk="1" hangingPunct="1"/>
            <a:r>
              <a:rPr lang="pt-BR" altLang="pt-BR" sz="2400"/>
              <a:t>Laço </a:t>
            </a:r>
            <a:r>
              <a:rPr lang="pt-BR" altLang="pt-BR" sz="2400" b="1">
                <a:solidFill>
                  <a:schemeClr val="accent2"/>
                </a:solidFill>
              </a:rPr>
              <a:t>for</a:t>
            </a:r>
          </a:p>
          <a:p>
            <a:pPr lvl="1" eaLnBrk="1" hangingPunct="1"/>
            <a:endParaRPr lang="pt-BR" altLang="pt-BR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EC6DBC9-47BD-47B7-9AD8-110F2962D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600">
                <a:solidFill>
                  <a:schemeClr val="accent2"/>
                </a:solidFill>
              </a:rPr>
              <a:t>Laço “</a:t>
            </a:r>
            <a:r>
              <a:rPr lang="pt-BR" altLang="pt-BR" sz="3600" b="1">
                <a:solidFill>
                  <a:schemeClr val="accent2"/>
                </a:solidFill>
              </a:rPr>
              <a:t>do-while”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9A97F55-4363-4681-B5AA-22607550B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1468438"/>
          </a:xfrm>
        </p:spPr>
        <p:txBody>
          <a:bodyPr/>
          <a:lstStyle/>
          <a:p>
            <a:pPr eaLnBrk="1" hangingPunct="1"/>
            <a:r>
              <a:rPr lang="pt-BR" altLang="pt-BR" sz="2000"/>
              <a:t>É uma instrução de repetição, onde a </a:t>
            </a:r>
            <a:r>
              <a:rPr lang="pt-BR" altLang="pt-BR" sz="2000" u="sng">
                <a:solidFill>
                  <a:schemeClr val="accent2"/>
                </a:solidFill>
              </a:rPr>
              <a:t>condição de interrupção</a:t>
            </a:r>
            <a:r>
              <a:rPr lang="pt-BR" altLang="pt-BR" sz="2000"/>
              <a:t> </a:t>
            </a:r>
            <a:r>
              <a:rPr lang="pt-BR" altLang="pt-BR" sz="2000">
                <a:solidFill>
                  <a:schemeClr val="accent2"/>
                </a:solidFill>
              </a:rPr>
              <a:t>(expressão lógica)</a:t>
            </a:r>
            <a:r>
              <a:rPr lang="pt-BR" altLang="pt-BR" sz="2000"/>
              <a:t> é testada </a:t>
            </a:r>
            <a:r>
              <a:rPr lang="pt-BR" altLang="pt-BR" sz="2000" u="sng">
                <a:solidFill>
                  <a:schemeClr val="accent2"/>
                </a:solidFill>
              </a:rPr>
              <a:t>após</a:t>
            </a:r>
            <a:r>
              <a:rPr lang="pt-BR" altLang="pt-BR" sz="2000"/>
              <a:t> executar o </a:t>
            </a:r>
            <a:r>
              <a:rPr lang="pt-BR" altLang="pt-BR" sz="2000" u="sng">
                <a:solidFill>
                  <a:schemeClr val="accent2"/>
                </a:solidFill>
              </a:rPr>
              <a:t>bloco de comandos</a:t>
            </a:r>
            <a:r>
              <a:rPr lang="pt-BR" altLang="pt-BR" sz="2000"/>
              <a:t>.</a:t>
            </a:r>
          </a:p>
        </p:txBody>
      </p:sp>
      <p:sp>
        <p:nvSpPr>
          <p:cNvPr id="5124" name="AutoShape 5">
            <a:extLst>
              <a:ext uri="{FF2B5EF4-FFF2-40B4-BE49-F238E27FC236}">
                <a16:creationId xmlns:a16="http://schemas.microsoft.com/office/drawing/2014/main" id="{FD597F8B-BD9C-4EAD-8013-041FCCA7E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133600"/>
            <a:ext cx="1728788" cy="358775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comando1;</a:t>
            </a:r>
          </a:p>
        </p:txBody>
      </p:sp>
      <p:sp>
        <p:nvSpPr>
          <p:cNvPr id="5125" name="AutoShape 6">
            <a:extLst>
              <a:ext uri="{FF2B5EF4-FFF2-40B4-BE49-F238E27FC236}">
                <a16:creationId xmlns:a16="http://schemas.microsoft.com/office/drawing/2014/main" id="{22B02A03-14FD-4616-9ECE-73E414A9F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997200"/>
            <a:ext cx="1727200" cy="360363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comando2;</a:t>
            </a:r>
          </a:p>
        </p:txBody>
      </p:sp>
      <p:sp>
        <p:nvSpPr>
          <p:cNvPr id="5126" name="Line 7">
            <a:extLst>
              <a:ext uri="{FF2B5EF4-FFF2-40B4-BE49-F238E27FC236}">
                <a16:creationId xmlns:a16="http://schemas.microsoft.com/office/drawing/2014/main" id="{1412FF07-0F52-4D9D-9380-341C7FC3E0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24923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27" name="Line 8">
            <a:extLst>
              <a:ext uri="{FF2B5EF4-FFF2-40B4-BE49-F238E27FC236}">
                <a16:creationId xmlns:a16="http://schemas.microsoft.com/office/drawing/2014/main" id="{10795987-544A-401F-8B33-F0DC32D670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16013" y="515778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28" name="Line 9">
            <a:extLst>
              <a:ext uri="{FF2B5EF4-FFF2-40B4-BE49-F238E27FC236}">
                <a16:creationId xmlns:a16="http://schemas.microsoft.com/office/drawing/2014/main" id="{6EF7C67C-74C6-4871-89A9-652A23510F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5519738"/>
            <a:ext cx="0" cy="430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29" name="Line 10">
            <a:extLst>
              <a:ext uri="{FF2B5EF4-FFF2-40B4-BE49-F238E27FC236}">
                <a16:creationId xmlns:a16="http://schemas.microsoft.com/office/drawing/2014/main" id="{5B16F574-657F-401D-AAC0-74C6E2B37B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4438" y="33575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30" name="AutoShape 14">
            <a:extLst>
              <a:ext uri="{FF2B5EF4-FFF2-40B4-BE49-F238E27FC236}">
                <a16:creationId xmlns:a16="http://schemas.microsoft.com/office/drawing/2014/main" id="{215FBAF4-E676-4943-BE5F-F9DDB2675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789363"/>
            <a:ext cx="1727200" cy="360362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comando3;</a:t>
            </a:r>
          </a:p>
        </p:txBody>
      </p:sp>
      <p:sp>
        <p:nvSpPr>
          <p:cNvPr id="5131" name="AutoShape 15">
            <a:extLst>
              <a:ext uri="{FF2B5EF4-FFF2-40B4-BE49-F238E27FC236}">
                <a16:creationId xmlns:a16="http://schemas.microsoft.com/office/drawing/2014/main" id="{F18ED9D8-EDAE-4E29-A728-9202FECC5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38" y="5948363"/>
            <a:ext cx="1727200" cy="360362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comandoN;</a:t>
            </a:r>
          </a:p>
        </p:txBody>
      </p:sp>
      <p:sp>
        <p:nvSpPr>
          <p:cNvPr id="5132" name="AutoShape 18">
            <a:extLst>
              <a:ext uri="{FF2B5EF4-FFF2-40B4-BE49-F238E27FC236}">
                <a16:creationId xmlns:a16="http://schemas.microsoft.com/office/drawing/2014/main" id="{59804C77-6426-4E75-8E1F-4F9A9D2F2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797425"/>
            <a:ext cx="1512888" cy="720725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expressão</a:t>
            </a:r>
          </a:p>
        </p:txBody>
      </p:sp>
      <p:sp>
        <p:nvSpPr>
          <p:cNvPr id="5133" name="Text Box 19">
            <a:extLst>
              <a:ext uri="{FF2B5EF4-FFF2-40B4-BE49-F238E27FC236}">
                <a16:creationId xmlns:a16="http://schemas.microsoft.com/office/drawing/2014/main" id="{A673F284-5459-403D-9048-C5D9B1AF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063" y="54403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0</a:t>
            </a:r>
          </a:p>
        </p:txBody>
      </p:sp>
      <p:sp>
        <p:nvSpPr>
          <p:cNvPr id="5134" name="Line 21">
            <a:extLst>
              <a:ext uri="{FF2B5EF4-FFF2-40B4-BE49-F238E27FC236}">
                <a16:creationId xmlns:a16="http://schemas.microsoft.com/office/drawing/2014/main" id="{982EF788-06BE-4433-B4F1-74C89CB269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6013" y="3141663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35" name="Line 22">
            <a:extLst>
              <a:ext uri="{FF2B5EF4-FFF2-40B4-BE49-F238E27FC236}">
                <a16:creationId xmlns:a16="http://schemas.microsoft.com/office/drawing/2014/main" id="{735B5C77-ECF0-49C6-9648-45DD5A8E0A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3141663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36" name="Text Box 24">
            <a:extLst>
              <a:ext uri="{FF2B5EF4-FFF2-40B4-BE49-F238E27FC236}">
                <a16:creationId xmlns:a16="http://schemas.microsoft.com/office/drawing/2014/main" id="{38FA9F85-2A37-42C3-B9B6-13927FF09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663" y="47910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1</a:t>
            </a:r>
          </a:p>
        </p:txBody>
      </p:sp>
      <p:sp>
        <p:nvSpPr>
          <p:cNvPr id="5137" name="Line 25">
            <a:extLst>
              <a:ext uri="{FF2B5EF4-FFF2-40B4-BE49-F238E27FC236}">
                <a16:creationId xmlns:a16="http://schemas.microsoft.com/office/drawing/2014/main" id="{CE9B9F12-9A5D-4B27-AA31-50B1D5EBC6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41497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38" name="Text Box 26">
            <a:extLst>
              <a:ext uri="{FF2B5EF4-FFF2-40B4-BE49-F238E27FC236}">
                <a16:creationId xmlns:a16="http://schemas.microsoft.com/office/drawing/2014/main" id="{B71B838B-5D61-40A7-AC52-0746728C6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2638425"/>
            <a:ext cx="4090987" cy="3022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sz="2400"/>
              <a:t>comando1;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sz="2400" b="1"/>
              <a:t>do</a:t>
            </a:r>
            <a:r>
              <a:rPr lang="pt-BR" altLang="pt-BR" sz="2400"/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sz="2400"/>
              <a:t>	</a:t>
            </a:r>
            <a:r>
              <a:rPr lang="pt-BR" altLang="pt-BR" sz="2400">
                <a:solidFill>
                  <a:schemeClr val="hlink"/>
                </a:solidFill>
              </a:rPr>
              <a:t>// bloco de comandos.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solidFill>
                  <a:schemeClr val="hlink"/>
                </a:solidFill>
              </a:rPr>
              <a:t>	</a:t>
            </a:r>
            <a:r>
              <a:rPr lang="pt-BR" altLang="pt-BR" sz="2400"/>
              <a:t>comando2;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solidFill>
                  <a:schemeClr val="hlink"/>
                </a:solidFill>
              </a:rPr>
              <a:t>	</a:t>
            </a:r>
            <a:r>
              <a:rPr lang="pt-BR" altLang="pt-BR" sz="2400"/>
              <a:t>comando3;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solidFill>
                  <a:schemeClr val="hlink"/>
                </a:solidFill>
              </a:rPr>
              <a:t>	</a:t>
            </a:r>
            <a:r>
              <a:rPr lang="pt-BR" altLang="pt-BR" sz="2400"/>
              <a:t>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sz="2400"/>
              <a:t>} </a:t>
            </a:r>
            <a:r>
              <a:rPr lang="pt-BR" altLang="pt-BR" sz="2400" b="1"/>
              <a:t>while</a:t>
            </a:r>
            <a:r>
              <a:rPr lang="pt-BR" altLang="pt-BR" sz="2400"/>
              <a:t>(</a:t>
            </a:r>
            <a:r>
              <a:rPr lang="pt-BR" altLang="pt-BR" sz="2400">
                <a:solidFill>
                  <a:schemeClr val="accent2"/>
                </a:solidFill>
              </a:rPr>
              <a:t>expressão</a:t>
            </a:r>
            <a:r>
              <a:rPr lang="pt-BR" altLang="pt-BR" sz="2400"/>
              <a:t>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sz="2400"/>
              <a:t>comandoN;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9325635-9627-4218-8B83-896D316AC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600">
                <a:solidFill>
                  <a:schemeClr val="accent2"/>
                </a:solidFill>
              </a:rPr>
              <a:t>Laço “</a:t>
            </a:r>
            <a:r>
              <a:rPr lang="pt-BR" altLang="pt-BR" sz="3600" b="1">
                <a:solidFill>
                  <a:schemeClr val="accent2"/>
                </a:solidFill>
              </a:rPr>
              <a:t>do-while” (Exemplo)</a:t>
            </a:r>
          </a:p>
        </p:txBody>
      </p:sp>
      <p:sp>
        <p:nvSpPr>
          <p:cNvPr id="6147" name="Text Box 4">
            <a:extLst>
              <a:ext uri="{FF2B5EF4-FFF2-40B4-BE49-F238E27FC236}">
                <a16:creationId xmlns:a16="http://schemas.microsoft.com/office/drawing/2014/main" id="{77684C3F-5818-4833-835E-9524E1FA4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341438"/>
            <a:ext cx="8064500" cy="5170487"/>
          </a:xfrm>
          <a:prstGeom prst="rect">
            <a:avLst/>
          </a:prstGeom>
          <a:noFill/>
          <a:ln w="9525" cap="rnd">
            <a:solidFill>
              <a:srgbClr val="99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 </a:t>
            </a:r>
            <a:r>
              <a:rPr lang="pt-BR" altLang="pt-BR" sz="2200">
                <a:solidFill>
                  <a:srgbClr val="0000FF"/>
                </a:solidFill>
              </a:rPr>
              <a:t>float</a:t>
            </a:r>
            <a:r>
              <a:rPr lang="pt-BR" altLang="pt-BR" sz="2200"/>
              <a:t> num;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 </a:t>
            </a:r>
            <a:r>
              <a:rPr lang="pt-BR" altLang="pt-BR" sz="2200">
                <a:solidFill>
                  <a:srgbClr val="0000FF"/>
                </a:solidFill>
              </a:rPr>
              <a:t>int</a:t>
            </a:r>
            <a:r>
              <a:rPr lang="pt-BR" altLang="pt-BR" sz="2200"/>
              <a:t> op;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 b="1"/>
              <a:t>do</a:t>
            </a:r>
            <a:r>
              <a:rPr lang="pt-BR" altLang="pt-BR" sz="220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        printf(</a:t>
            </a:r>
            <a:r>
              <a:rPr lang="pt-BR" altLang="pt-BR" sz="2200">
                <a:solidFill>
                  <a:srgbClr val="006600"/>
                </a:solidFill>
              </a:rPr>
              <a:t>"\nDigite um número: "</a:t>
            </a:r>
            <a:r>
              <a:rPr lang="pt-BR" altLang="pt-BR" sz="220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        scanf(</a:t>
            </a:r>
            <a:r>
              <a:rPr lang="pt-BR" altLang="pt-BR" sz="2200">
                <a:solidFill>
                  <a:srgbClr val="006600"/>
                </a:solidFill>
              </a:rPr>
              <a:t>"%f"</a:t>
            </a:r>
            <a:r>
              <a:rPr lang="pt-BR" altLang="pt-BR" sz="2200"/>
              <a:t>,&amp;num);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        printf(</a:t>
            </a:r>
            <a:r>
              <a:rPr lang="pt-BR" altLang="pt-BR" sz="2200">
                <a:solidFill>
                  <a:srgbClr val="006600"/>
                </a:solidFill>
              </a:rPr>
              <a:t>"1) raiz quadrada.\n"</a:t>
            </a:r>
            <a:r>
              <a:rPr lang="pt-BR" altLang="pt-BR" sz="220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        printf(</a:t>
            </a:r>
            <a:r>
              <a:rPr lang="pt-BR" altLang="pt-BR" sz="2200">
                <a:solidFill>
                  <a:srgbClr val="006600"/>
                </a:solidFill>
              </a:rPr>
              <a:t>"2) log na base 10.\n"</a:t>
            </a:r>
            <a:r>
              <a:rPr lang="pt-BR" altLang="pt-BR" sz="220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        printf(</a:t>
            </a:r>
            <a:r>
              <a:rPr lang="pt-BR" altLang="pt-BR" sz="2200">
                <a:solidFill>
                  <a:srgbClr val="006600"/>
                </a:solidFill>
              </a:rPr>
              <a:t>"3) tangente.\n"</a:t>
            </a:r>
            <a:r>
              <a:rPr lang="pt-BR" altLang="pt-BR" sz="220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        printf(</a:t>
            </a:r>
            <a:r>
              <a:rPr lang="pt-BR" altLang="pt-BR" sz="2200">
                <a:solidFill>
                  <a:srgbClr val="006600"/>
                </a:solidFill>
              </a:rPr>
              <a:t>"4) Sair.\n"</a:t>
            </a:r>
            <a:r>
              <a:rPr lang="pt-BR" altLang="pt-BR" sz="220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        printf(</a:t>
            </a:r>
            <a:r>
              <a:rPr lang="pt-BR" altLang="pt-BR" sz="2200">
                <a:solidFill>
                  <a:srgbClr val="006600"/>
                </a:solidFill>
              </a:rPr>
              <a:t>"Escolha uma operação: "</a:t>
            </a:r>
            <a:r>
              <a:rPr lang="pt-BR" altLang="pt-BR" sz="220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        scanf(</a:t>
            </a:r>
            <a:r>
              <a:rPr lang="pt-BR" altLang="pt-BR" sz="2200">
                <a:solidFill>
                  <a:srgbClr val="006600"/>
                </a:solidFill>
              </a:rPr>
              <a:t>"%d"</a:t>
            </a:r>
            <a:r>
              <a:rPr lang="pt-BR" altLang="pt-BR" sz="2200"/>
              <a:t>,&amp;op);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        </a:t>
            </a:r>
            <a:r>
              <a:rPr lang="pt-BR" altLang="pt-BR" sz="2200" b="1"/>
              <a:t>if</a:t>
            </a:r>
            <a:r>
              <a:rPr lang="pt-BR" altLang="pt-BR" sz="2200"/>
              <a:t>(op==</a:t>
            </a:r>
            <a:r>
              <a:rPr lang="pt-BR" altLang="pt-BR" sz="2200">
                <a:solidFill>
                  <a:srgbClr val="CC0000"/>
                </a:solidFill>
              </a:rPr>
              <a:t>1</a:t>
            </a:r>
            <a:r>
              <a:rPr lang="pt-BR" altLang="pt-BR" sz="2200"/>
              <a:t>)  printf(</a:t>
            </a:r>
            <a:r>
              <a:rPr lang="pt-BR" altLang="pt-BR" sz="2200">
                <a:solidFill>
                  <a:srgbClr val="006600"/>
                </a:solidFill>
              </a:rPr>
              <a:t>"res: %f\n"</a:t>
            </a:r>
            <a:r>
              <a:rPr lang="pt-BR" altLang="pt-BR" sz="2200"/>
              <a:t>,sqrtf(num));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        </a:t>
            </a:r>
            <a:r>
              <a:rPr lang="pt-BR" altLang="pt-BR" sz="2200" b="1"/>
              <a:t>else if</a:t>
            </a:r>
            <a:r>
              <a:rPr lang="pt-BR" altLang="pt-BR" sz="2200"/>
              <a:t>(op==</a:t>
            </a:r>
            <a:r>
              <a:rPr lang="pt-BR" altLang="pt-BR" sz="2200">
                <a:solidFill>
                  <a:srgbClr val="CC0000"/>
                </a:solidFill>
              </a:rPr>
              <a:t>2</a:t>
            </a:r>
            <a:r>
              <a:rPr lang="pt-BR" altLang="pt-BR" sz="2200"/>
              <a:t>)  printf(</a:t>
            </a:r>
            <a:r>
              <a:rPr lang="pt-BR" altLang="pt-BR" sz="2200">
                <a:solidFill>
                  <a:srgbClr val="006600"/>
                </a:solidFill>
              </a:rPr>
              <a:t>"res: %f\n"</a:t>
            </a:r>
            <a:r>
              <a:rPr lang="pt-BR" altLang="pt-BR" sz="2200"/>
              <a:t>,log10f(num));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                </a:t>
            </a:r>
            <a:r>
              <a:rPr lang="pt-BR" altLang="pt-BR" sz="2200" b="1"/>
              <a:t>else if</a:t>
            </a:r>
            <a:r>
              <a:rPr lang="pt-BR" altLang="pt-BR" sz="2200"/>
              <a:t>(op==</a:t>
            </a:r>
            <a:r>
              <a:rPr lang="pt-BR" altLang="pt-BR" sz="2200">
                <a:solidFill>
                  <a:srgbClr val="CC0000"/>
                </a:solidFill>
              </a:rPr>
              <a:t>3</a:t>
            </a:r>
            <a:r>
              <a:rPr lang="pt-BR" altLang="pt-BR" sz="2200"/>
              <a:t>)  printf(</a:t>
            </a:r>
            <a:r>
              <a:rPr lang="pt-BR" altLang="pt-BR" sz="2200">
                <a:solidFill>
                  <a:srgbClr val="006600"/>
                </a:solidFill>
              </a:rPr>
              <a:t>"res: %f\n"</a:t>
            </a:r>
            <a:r>
              <a:rPr lang="pt-BR" altLang="pt-BR" sz="2200"/>
              <a:t>,tanf(num));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/>
              <a:t>  }</a:t>
            </a:r>
            <a:r>
              <a:rPr lang="pt-BR" altLang="pt-BR" sz="2200" b="1"/>
              <a:t>while</a:t>
            </a:r>
            <a:r>
              <a:rPr lang="pt-BR" altLang="pt-BR" sz="2200"/>
              <a:t>(op!=</a:t>
            </a:r>
            <a:r>
              <a:rPr lang="pt-BR" altLang="pt-BR" sz="2200">
                <a:solidFill>
                  <a:srgbClr val="CC0000"/>
                </a:solidFill>
              </a:rPr>
              <a:t>4</a:t>
            </a:r>
            <a:r>
              <a:rPr lang="pt-BR" altLang="pt-BR" sz="2200"/>
              <a:t>);</a:t>
            </a:r>
            <a:endParaRPr lang="pt-BR" altLang="pt-BR" sz="2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0D12CE1-830D-4D94-A7C1-620BB5737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600">
                <a:solidFill>
                  <a:schemeClr val="accent2"/>
                </a:solidFill>
              </a:rPr>
              <a:t>Laço “</a:t>
            </a:r>
            <a:r>
              <a:rPr lang="pt-BR" altLang="pt-BR" sz="3600" b="1">
                <a:solidFill>
                  <a:schemeClr val="accent2"/>
                </a:solidFill>
              </a:rPr>
              <a:t>while”</a:t>
            </a:r>
          </a:p>
        </p:txBody>
      </p:sp>
      <p:grpSp>
        <p:nvGrpSpPr>
          <p:cNvPr id="7171" name="Group 25">
            <a:extLst>
              <a:ext uri="{FF2B5EF4-FFF2-40B4-BE49-F238E27FC236}">
                <a16:creationId xmlns:a16="http://schemas.microsoft.com/office/drawing/2014/main" id="{9628B56D-EB4F-4662-8924-8052941B4231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2133600"/>
            <a:ext cx="2738437" cy="4175125"/>
            <a:chOff x="703" y="1344"/>
            <a:chExt cx="1725" cy="2630"/>
          </a:xfrm>
        </p:grpSpPr>
        <p:sp>
          <p:nvSpPr>
            <p:cNvPr id="7174" name="AutoShape 5">
              <a:extLst>
                <a:ext uri="{FF2B5EF4-FFF2-40B4-BE49-F238E27FC236}">
                  <a16:creationId xmlns:a16="http://schemas.microsoft.com/office/drawing/2014/main" id="{80F5260A-FBEC-4AFF-89AC-692DCFB17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344"/>
              <a:ext cx="1225" cy="226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/>
                <a:t>comando1;</a:t>
              </a:r>
            </a:p>
          </p:txBody>
        </p:sp>
        <p:sp>
          <p:nvSpPr>
            <p:cNvPr id="7175" name="AutoShape 6">
              <a:extLst>
                <a:ext uri="{FF2B5EF4-FFF2-40B4-BE49-F238E27FC236}">
                  <a16:creationId xmlns:a16="http://schemas.microsoft.com/office/drawing/2014/main" id="{0446CCF5-F484-450D-A68C-57605B60D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2478"/>
              <a:ext cx="1088" cy="227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/>
                <a:t>comando2;</a:t>
              </a:r>
            </a:p>
          </p:txBody>
        </p:sp>
        <p:sp>
          <p:nvSpPr>
            <p:cNvPr id="7176" name="Line 7">
              <a:extLst>
                <a:ext uri="{FF2B5EF4-FFF2-40B4-BE49-F238E27FC236}">
                  <a16:creationId xmlns:a16="http://schemas.microsoft.com/office/drawing/2014/main" id="{DB72013F-744C-41C8-BF30-40755DE92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157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77" name="Line 8">
              <a:extLst>
                <a:ext uri="{FF2B5EF4-FFF2-40B4-BE49-F238E27FC236}">
                  <a16:creationId xmlns:a16="http://schemas.microsoft.com/office/drawing/2014/main" id="{76ECB0D3-EA83-4F68-ACB1-D976277F6F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3" y="3022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78" name="Line 9">
              <a:extLst>
                <a:ext uri="{FF2B5EF4-FFF2-40B4-BE49-F238E27FC236}">
                  <a16:creationId xmlns:a16="http://schemas.microsoft.com/office/drawing/2014/main" id="{D667C341-1DDF-4F7C-97B4-AFD3484E63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2206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79" name="Line 10">
              <a:extLst>
                <a:ext uri="{FF2B5EF4-FFF2-40B4-BE49-F238E27FC236}">
                  <a16:creationId xmlns:a16="http://schemas.microsoft.com/office/drawing/2014/main" id="{5B607596-5E8F-4A6F-A9C4-3B36771C5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5" y="2705"/>
              <a:ext cx="1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80" name="Line 11">
              <a:extLst>
                <a:ext uri="{FF2B5EF4-FFF2-40B4-BE49-F238E27FC236}">
                  <a16:creationId xmlns:a16="http://schemas.microsoft.com/office/drawing/2014/main" id="{94CD7324-A26C-4CF8-8F40-CF25F2930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3475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81" name="Line 12">
              <a:extLst>
                <a:ext uri="{FF2B5EF4-FFF2-40B4-BE49-F238E27FC236}">
                  <a16:creationId xmlns:a16="http://schemas.microsoft.com/office/drawing/2014/main" id="{2A625119-936B-4ACF-BDA4-9EED3CEC97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4" y="1966"/>
              <a:ext cx="36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82" name="Line 13">
              <a:extLst>
                <a:ext uri="{FF2B5EF4-FFF2-40B4-BE49-F238E27FC236}">
                  <a16:creationId xmlns:a16="http://schemas.microsoft.com/office/drawing/2014/main" id="{55F92290-01C1-48BC-AC2F-8366A7903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979"/>
              <a:ext cx="0" cy="1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83" name="AutoShape 14">
              <a:extLst>
                <a:ext uri="{FF2B5EF4-FFF2-40B4-BE49-F238E27FC236}">
                  <a16:creationId xmlns:a16="http://schemas.microsoft.com/office/drawing/2014/main" id="{7DBAA8FE-7BC6-4A8F-957A-34239E679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2931"/>
              <a:ext cx="1088" cy="227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/>
                <a:t>comando3;</a:t>
              </a:r>
            </a:p>
          </p:txBody>
        </p:sp>
        <p:sp>
          <p:nvSpPr>
            <p:cNvPr id="7184" name="AutoShape 15">
              <a:extLst>
                <a:ext uri="{FF2B5EF4-FFF2-40B4-BE49-F238E27FC236}">
                  <a16:creationId xmlns:a16="http://schemas.microsoft.com/office/drawing/2014/main" id="{FBBDF25B-C3D3-40F3-A852-44BB7CFBA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3747"/>
              <a:ext cx="1088" cy="227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/>
                <a:t>comandoN;</a:t>
              </a:r>
            </a:p>
          </p:txBody>
        </p:sp>
        <p:sp>
          <p:nvSpPr>
            <p:cNvPr id="7185" name="Line 16">
              <a:extLst>
                <a:ext uri="{FF2B5EF4-FFF2-40B4-BE49-F238E27FC236}">
                  <a16:creationId xmlns:a16="http://schemas.microsoft.com/office/drawing/2014/main" id="{2E4008AB-ECB9-4590-9110-268D4586D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3475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86" name="AutoShape 17">
              <a:extLst>
                <a:ext uri="{FF2B5EF4-FFF2-40B4-BE49-F238E27FC236}">
                  <a16:creationId xmlns:a16="http://schemas.microsoft.com/office/drawing/2014/main" id="{62BBA0D9-B00E-4D81-8BAA-3572596E2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1751"/>
              <a:ext cx="953" cy="45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/>
                <a:t>expressão</a:t>
              </a:r>
            </a:p>
          </p:txBody>
        </p:sp>
        <p:sp>
          <p:nvSpPr>
            <p:cNvPr id="7187" name="Text Box 18">
              <a:extLst>
                <a:ext uri="{FF2B5EF4-FFF2-40B4-BE49-F238E27FC236}">
                  <a16:creationId xmlns:a16="http://schemas.microsoft.com/office/drawing/2014/main" id="{96F33B40-B05D-4E87-B33E-409E2FE38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5" y="215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/>
                <a:t>1</a:t>
              </a:r>
            </a:p>
          </p:txBody>
        </p:sp>
        <p:sp>
          <p:nvSpPr>
            <p:cNvPr id="7188" name="Text Box 19">
              <a:extLst>
                <a:ext uri="{FF2B5EF4-FFF2-40B4-BE49-F238E27FC236}">
                  <a16:creationId xmlns:a16="http://schemas.microsoft.com/office/drawing/2014/main" id="{EBF85D91-24C1-4897-B393-C8509B72B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75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/>
                <a:t>0</a:t>
              </a:r>
            </a:p>
          </p:txBody>
        </p:sp>
        <p:sp>
          <p:nvSpPr>
            <p:cNvPr id="7189" name="Line 20">
              <a:extLst>
                <a:ext uri="{FF2B5EF4-FFF2-40B4-BE49-F238E27FC236}">
                  <a16:creationId xmlns:a16="http://schemas.microsoft.com/office/drawing/2014/main" id="{C5E47D57-1D1B-48EC-B569-C68573D0C1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3" y="1979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90" name="Line 21">
              <a:extLst>
                <a:ext uri="{FF2B5EF4-FFF2-40B4-BE49-F238E27FC236}">
                  <a16:creationId xmlns:a16="http://schemas.microsoft.com/office/drawing/2014/main" id="{39EE0F1B-8C76-40C8-AE93-098D36AFB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1979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172" name="Rectangle 24">
            <a:extLst>
              <a:ext uri="{FF2B5EF4-FFF2-40B4-BE49-F238E27FC236}">
                <a16:creationId xmlns:a16="http://schemas.microsoft.com/office/drawing/2014/main" id="{03EEB8EE-239F-43D3-AE57-70DEC5059A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1468438"/>
          </a:xfrm>
          <a:noFill/>
        </p:spPr>
        <p:txBody>
          <a:bodyPr/>
          <a:lstStyle/>
          <a:p>
            <a:pPr eaLnBrk="1" hangingPunct="1"/>
            <a:r>
              <a:rPr lang="pt-BR" altLang="pt-BR" sz="2000"/>
              <a:t>É uma instrução de repetição, onde a </a:t>
            </a:r>
            <a:r>
              <a:rPr lang="pt-BR" altLang="pt-BR" sz="2000" u="sng">
                <a:solidFill>
                  <a:schemeClr val="accent2"/>
                </a:solidFill>
              </a:rPr>
              <a:t>expressão lógica</a:t>
            </a:r>
            <a:r>
              <a:rPr lang="pt-BR" altLang="pt-BR" sz="2000"/>
              <a:t> é testada </a:t>
            </a:r>
            <a:r>
              <a:rPr lang="pt-BR" altLang="pt-BR" sz="2000" u="sng">
                <a:solidFill>
                  <a:schemeClr val="accent2"/>
                </a:solidFill>
              </a:rPr>
              <a:t>antes</a:t>
            </a:r>
            <a:r>
              <a:rPr lang="pt-BR" altLang="pt-BR" sz="2000"/>
              <a:t> de executar o </a:t>
            </a:r>
            <a:r>
              <a:rPr lang="pt-BR" altLang="pt-BR" sz="2000" u="sng">
                <a:solidFill>
                  <a:schemeClr val="accent2"/>
                </a:solidFill>
              </a:rPr>
              <a:t>bloco de comandos</a:t>
            </a:r>
            <a:r>
              <a:rPr lang="pt-BR" altLang="pt-BR" sz="2000"/>
              <a:t>.</a:t>
            </a:r>
          </a:p>
        </p:txBody>
      </p:sp>
      <p:sp>
        <p:nvSpPr>
          <p:cNvPr id="7173" name="Text Box 26">
            <a:extLst>
              <a:ext uri="{FF2B5EF4-FFF2-40B4-BE49-F238E27FC236}">
                <a16:creationId xmlns:a16="http://schemas.microsoft.com/office/drawing/2014/main" id="{28131A46-ACAC-4494-AEF2-BC758468C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2638425"/>
            <a:ext cx="4090987" cy="3022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sz="2400"/>
              <a:t>comando1;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sz="2400" b="1"/>
              <a:t>while</a:t>
            </a:r>
            <a:r>
              <a:rPr lang="pt-BR" altLang="pt-BR" sz="2400"/>
              <a:t>(</a:t>
            </a:r>
            <a:r>
              <a:rPr lang="pt-BR" altLang="pt-BR" sz="2400">
                <a:solidFill>
                  <a:schemeClr val="accent2"/>
                </a:solidFill>
              </a:rPr>
              <a:t>expressão</a:t>
            </a:r>
            <a:r>
              <a:rPr lang="pt-BR" altLang="pt-BR" sz="2400"/>
              <a:t>){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sz="2400"/>
              <a:t>	</a:t>
            </a:r>
            <a:r>
              <a:rPr lang="pt-BR" altLang="pt-BR" sz="2400">
                <a:solidFill>
                  <a:schemeClr val="hlink"/>
                </a:solidFill>
              </a:rPr>
              <a:t>// bloco de comandos.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solidFill>
                  <a:schemeClr val="hlink"/>
                </a:solidFill>
              </a:rPr>
              <a:t>	</a:t>
            </a:r>
            <a:r>
              <a:rPr lang="pt-BR" altLang="pt-BR" sz="2400"/>
              <a:t>comando2;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solidFill>
                  <a:schemeClr val="hlink"/>
                </a:solidFill>
              </a:rPr>
              <a:t>	</a:t>
            </a:r>
            <a:r>
              <a:rPr lang="pt-BR" altLang="pt-BR" sz="2400"/>
              <a:t>comando3;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solidFill>
                  <a:schemeClr val="hlink"/>
                </a:solidFill>
              </a:rPr>
              <a:t>	</a:t>
            </a:r>
            <a:r>
              <a:rPr lang="pt-BR" altLang="pt-BR" sz="2400"/>
              <a:t>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sz="2400"/>
              <a:t>}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sz="2400"/>
              <a:t>comandoN;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551D7AE-9C09-4E7D-89FD-175780965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600">
                <a:solidFill>
                  <a:schemeClr val="accent2"/>
                </a:solidFill>
              </a:rPr>
              <a:t>Laço “</a:t>
            </a:r>
            <a:r>
              <a:rPr lang="pt-BR" altLang="pt-BR" sz="3600" b="1">
                <a:solidFill>
                  <a:schemeClr val="accent2"/>
                </a:solidFill>
              </a:rPr>
              <a:t>while” (Exemplo)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284D8B2-F509-4E7F-B0B0-4F31A2B5E6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07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400" b="1"/>
              <a:t>Problema:</a:t>
            </a:r>
            <a:r>
              <a:rPr lang="pt-BR" altLang="pt-BR" sz="2400"/>
              <a:t> somar </a:t>
            </a:r>
            <a:r>
              <a:rPr lang="pt-BR" altLang="pt-BR" sz="2400" b="1"/>
              <a:t>n</a:t>
            </a:r>
            <a:r>
              <a:rPr lang="pt-BR" altLang="pt-BR" sz="2400"/>
              <a:t> valores lidos da entrada padrão.</a:t>
            </a: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E393011F-82B9-474D-BDFE-88A6F1B5F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205038"/>
            <a:ext cx="7058025" cy="4524375"/>
          </a:xfrm>
          <a:prstGeom prst="rect">
            <a:avLst/>
          </a:prstGeom>
          <a:noFill/>
          <a:ln w="9525" cap="rnd">
            <a:solidFill>
              <a:srgbClr val="99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int n,  i,  num,  soma=</a:t>
            </a:r>
            <a:r>
              <a:rPr lang="pt-PT" altLang="pt-BR" sz="2400">
                <a:solidFill>
                  <a:srgbClr val="CC0000"/>
                </a:solidFill>
              </a:rPr>
              <a:t>0</a:t>
            </a:r>
            <a:r>
              <a:rPr lang="pt-PT" altLang="pt-BR" sz="24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BR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printf(</a:t>
            </a:r>
            <a:r>
              <a:rPr lang="pt-PT" altLang="pt-BR" sz="2400">
                <a:solidFill>
                  <a:srgbClr val="006600"/>
                </a:solidFill>
              </a:rPr>
              <a:t>"Entre com a quantidade: "</a:t>
            </a:r>
            <a:r>
              <a:rPr lang="pt-PT" altLang="pt-BR" sz="240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scanf(</a:t>
            </a:r>
            <a:r>
              <a:rPr lang="pt-PT" altLang="pt-BR" sz="2400">
                <a:solidFill>
                  <a:srgbClr val="006600"/>
                </a:solidFill>
              </a:rPr>
              <a:t>"%d"</a:t>
            </a:r>
            <a:r>
              <a:rPr lang="pt-PT" altLang="pt-BR" sz="2400"/>
              <a:t>,&amp;n);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i = </a:t>
            </a:r>
            <a:r>
              <a:rPr lang="pt-PT" altLang="pt-BR" sz="2400">
                <a:solidFill>
                  <a:srgbClr val="CC0000"/>
                </a:solidFill>
              </a:rPr>
              <a:t>0</a:t>
            </a:r>
            <a:r>
              <a:rPr lang="pt-PT" altLang="pt-BR" sz="24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</a:t>
            </a:r>
            <a:r>
              <a:rPr lang="pt-PT" altLang="pt-BR" sz="2400" b="1"/>
              <a:t>while</a:t>
            </a:r>
            <a:r>
              <a:rPr lang="pt-PT" altLang="pt-BR" sz="2400"/>
              <a:t>(i&lt;n)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  scanf(</a:t>
            </a:r>
            <a:r>
              <a:rPr lang="pt-PT" altLang="pt-BR" sz="2400">
                <a:solidFill>
                  <a:srgbClr val="006600"/>
                </a:solidFill>
              </a:rPr>
              <a:t>"%d"</a:t>
            </a:r>
            <a:r>
              <a:rPr lang="pt-PT" altLang="pt-BR" sz="2400"/>
              <a:t>,&amp;num);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  soma += num; </a:t>
            </a:r>
            <a:r>
              <a:rPr lang="pt-PT" altLang="pt-BR" sz="2400">
                <a:solidFill>
                  <a:schemeClr val="hlink"/>
                </a:solidFill>
              </a:rPr>
              <a:t>// soma = soma + num;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  i++; </a:t>
            </a:r>
            <a:r>
              <a:rPr lang="pt-PT" altLang="pt-BR" sz="2400">
                <a:solidFill>
                  <a:schemeClr val="hlink"/>
                </a:solidFill>
              </a:rPr>
              <a:t>// i = i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printf(</a:t>
            </a:r>
            <a:r>
              <a:rPr lang="pt-PT" altLang="pt-BR" sz="2400">
                <a:solidFill>
                  <a:srgbClr val="006600"/>
                </a:solidFill>
              </a:rPr>
              <a:t>"Soma: %d\n"</a:t>
            </a:r>
            <a:r>
              <a:rPr lang="pt-PT" altLang="pt-BR" sz="2400"/>
              <a:t>,soma);</a:t>
            </a:r>
            <a:endParaRPr lang="pt-BR" altLang="pt-BR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51EA1D1-75E2-474E-85DA-C67890383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600">
                <a:solidFill>
                  <a:schemeClr val="accent2"/>
                </a:solidFill>
              </a:rPr>
              <a:t>Laço “</a:t>
            </a:r>
            <a:r>
              <a:rPr lang="pt-BR" altLang="pt-BR" sz="3600" b="1">
                <a:solidFill>
                  <a:schemeClr val="accent2"/>
                </a:solidFill>
              </a:rPr>
              <a:t>while” (Exemplo)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8279DE4-C854-4FF4-8A01-4AEA2F2DC7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07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400" b="1"/>
              <a:t>Problema:</a:t>
            </a:r>
            <a:r>
              <a:rPr lang="pt-BR" altLang="pt-BR" sz="2400"/>
              <a:t> somar </a:t>
            </a:r>
            <a:r>
              <a:rPr lang="pt-BR" altLang="pt-BR" sz="2400" b="1"/>
              <a:t>n</a:t>
            </a:r>
            <a:r>
              <a:rPr lang="pt-BR" altLang="pt-BR" sz="2400"/>
              <a:t> valores lidos da entrada padrão.</a:t>
            </a: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AF8924ED-D7D4-42F5-94EE-C31346A2A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2205038"/>
            <a:ext cx="5905500" cy="4524375"/>
          </a:xfrm>
          <a:prstGeom prst="rect">
            <a:avLst/>
          </a:prstGeom>
          <a:noFill/>
          <a:ln w="9525" cap="rnd">
            <a:solidFill>
              <a:srgbClr val="99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int n,  i,  num,  soma=</a:t>
            </a:r>
            <a:r>
              <a:rPr lang="pt-PT" altLang="pt-BR" sz="2400">
                <a:solidFill>
                  <a:srgbClr val="CC0000"/>
                </a:solidFill>
              </a:rPr>
              <a:t>0</a:t>
            </a:r>
            <a:r>
              <a:rPr lang="pt-PT" altLang="pt-BR" sz="24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BR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printf(</a:t>
            </a:r>
            <a:r>
              <a:rPr lang="pt-PT" altLang="pt-BR" sz="2400">
                <a:solidFill>
                  <a:srgbClr val="006600"/>
                </a:solidFill>
              </a:rPr>
              <a:t>"Entre com a quantidade: "</a:t>
            </a:r>
            <a:r>
              <a:rPr lang="pt-PT" altLang="pt-BR" sz="240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scanf(</a:t>
            </a:r>
            <a:r>
              <a:rPr lang="pt-PT" altLang="pt-BR" sz="2400">
                <a:solidFill>
                  <a:srgbClr val="006600"/>
                </a:solidFill>
              </a:rPr>
              <a:t>"%d"</a:t>
            </a:r>
            <a:r>
              <a:rPr lang="pt-PT" altLang="pt-BR" sz="2400"/>
              <a:t>,&amp;n);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i = </a:t>
            </a:r>
            <a:r>
              <a:rPr lang="pt-PT" altLang="pt-BR" sz="2400">
                <a:solidFill>
                  <a:srgbClr val="CC0000"/>
                </a:solidFill>
              </a:rPr>
              <a:t>0</a:t>
            </a:r>
            <a:r>
              <a:rPr lang="pt-PT" altLang="pt-BR" sz="24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</a:t>
            </a:r>
            <a:r>
              <a:rPr lang="pt-PT" altLang="pt-BR" sz="2400" b="1"/>
              <a:t>while</a:t>
            </a:r>
            <a:r>
              <a:rPr lang="pt-PT" altLang="pt-BR" sz="2400"/>
              <a:t>(i&lt;n)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  scanf(</a:t>
            </a:r>
            <a:r>
              <a:rPr lang="pt-PT" altLang="pt-BR" sz="2400">
                <a:solidFill>
                  <a:srgbClr val="006600"/>
                </a:solidFill>
              </a:rPr>
              <a:t>"%d"</a:t>
            </a:r>
            <a:r>
              <a:rPr lang="pt-PT" altLang="pt-BR" sz="2400"/>
              <a:t>,&amp;num);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  soma += num; </a:t>
            </a:r>
            <a:r>
              <a:rPr lang="pt-PT" altLang="pt-BR" sz="2400">
                <a:solidFill>
                  <a:schemeClr val="hlink"/>
                </a:solidFill>
              </a:rPr>
              <a:t>// soma = soma + num;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  i++; </a:t>
            </a:r>
            <a:r>
              <a:rPr lang="pt-PT" altLang="pt-BR" sz="2400">
                <a:solidFill>
                  <a:schemeClr val="hlink"/>
                </a:solidFill>
              </a:rPr>
              <a:t>// i = i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printf(</a:t>
            </a:r>
            <a:r>
              <a:rPr lang="pt-PT" altLang="pt-BR" sz="2400">
                <a:solidFill>
                  <a:srgbClr val="006600"/>
                </a:solidFill>
              </a:rPr>
              <a:t>"Soma: %d\n"</a:t>
            </a:r>
            <a:r>
              <a:rPr lang="pt-PT" altLang="pt-BR" sz="2400"/>
              <a:t>,soma);</a:t>
            </a:r>
            <a:endParaRPr lang="pt-BR" altLang="pt-BR" sz="2400">
              <a:solidFill>
                <a:srgbClr val="0000FF"/>
              </a:solidFill>
            </a:endParaRPr>
          </a:p>
        </p:txBody>
      </p:sp>
      <p:sp>
        <p:nvSpPr>
          <p:cNvPr id="9221" name="AutoShape 5">
            <a:extLst>
              <a:ext uri="{FF2B5EF4-FFF2-40B4-BE49-F238E27FC236}">
                <a16:creationId xmlns:a16="http://schemas.microsoft.com/office/drawing/2014/main" id="{972C584E-5C3A-4720-A44F-C1DF8B64A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646488"/>
            <a:ext cx="6048375" cy="503237"/>
          </a:xfrm>
          <a:prstGeom prst="leftArrowCallout">
            <a:avLst>
              <a:gd name="adj1" fmla="val 34120"/>
              <a:gd name="adj2" fmla="val 17060"/>
              <a:gd name="adj3" fmla="val 171270"/>
              <a:gd name="adj4" fmla="val 442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000" b="1">
                <a:solidFill>
                  <a:srgbClr val="CC0000"/>
                </a:solidFill>
              </a:rPr>
              <a:t>inicialização</a:t>
            </a:r>
          </a:p>
        </p:txBody>
      </p:sp>
      <p:sp>
        <p:nvSpPr>
          <p:cNvPr id="9222" name="AutoShape 6">
            <a:extLst>
              <a:ext uri="{FF2B5EF4-FFF2-40B4-BE49-F238E27FC236}">
                <a16:creationId xmlns:a16="http://schemas.microsoft.com/office/drawing/2014/main" id="{290647B7-2213-45D3-8885-F85E79B81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476250"/>
            <a:ext cx="2520950" cy="1800225"/>
          </a:xfrm>
          <a:prstGeom prst="downArrowCallout">
            <a:avLst>
              <a:gd name="adj1" fmla="val 14107"/>
              <a:gd name="adj2" fmla="val 14730"/>
              <a:gd name="adj3" fmla="val 17546"/>
              <a:gd name="adj4" fmla="val 7398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 b="1"/>
              <a:t>variável de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 b="1"/>
              <a:t> controle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041E423-A7A8-44A3-8EDC-130D62FF9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600">
                <a:solidFill>
                  <a:schemeClr val="accent2"/>
                </a:solidFill>
              </a:rPr>
              <a:t>Laço “</a:t>
            </a:r>
            <a:r>
              <a:rPr lang="pt-BR" altLang="pt-BR" sz="3600" b="1">
                <a:solidFill>
                  <a:schemeClr val="accent2"/>
                </a:solidFill>
              </a:rPr>
              <a:t>while” (Exemplo)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EC17404-197A-4972-8D71-88B271297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07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400" b="1"/>
              <a:t>Problema:</a:t>
            </a:r>
            <a:r>
              <a:rPr lang="pt-BR" altLang="pt-BR" sz="2400"/>
              <a:t> somar </a:t>
            </a:r>
            <a:r>
              <a:rPr lang="pt-BR" altLang="pt-BR" sz="2400" b="1"/>
              <a:t>n</a:t>
            </a:r>
            <a:r>
              <a:rPr lang="pt-BR" altLang="pt-BR" sz="2400"/>
              <a:t> valores lidos da entrada padrão.</a:t>
            </a:r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FBF4D627-C26F-480B-AEDF-F53E2A372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2205038"/>
            <a:ext cx="5905500" cy="4524375"/>
          </a:xfrm>
          <a:prstGeom prst="rect">
            <a:avLst/>
          </a:prstGeom>
          <a:noFill/>
          <a:ln w="9525" cap="rnd">
            <a:solidFill>
              <a:srgbClr val="99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int n,  i,  num,  soma=</a:t>
            </a:r>
            <a:r>
              <a:rPr lang="pt-PT" altLang="pt-BR" sz="2400">
                <a:solidFill>
                  <a:srgbClr val="CC0000"/>
                </a:solidFill>
              </a:rPr>
              <a:t>0</a:t>
            </a:r>
            <a:r>
              <a:rPr lang="pt-PT" altLang="pt-BR" sz="24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BR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printf(</a:t>
            </a:r>
            <a:r>
              <a:rPr lang="pt-PT" altLang="pt-BR" sz="2400">
                <a:solidFill>
                  <a:srgbClr val="006600"/>
                </a:solidFill>
              </a:rPr>
              <a:t>"Entre com a quantidade: "</a:t>
            </a:r>
            <a:r>
              <a:rPr lang="pt-PT" altLang="pt-BR" sz="240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scanf(</a:t>
            </a:r>
            <a:r>
              <a:rPr lang="pt-PT" altLang="pt-BR" sz="2400">
                <a:solidFill>
                  <a:srgbClr val="006600"/>
                </a:solidFill>
              </a:rPr>
              <a:t>"%d"</a:t>
            </a:r>
            <a:r>
              <a:rPr lang="pt-PT" altLang="pt-BR" sz="2400"/>
              <a:t>,&amp;n);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i = </a:t>
            </a:r>
            <a:r>
              <a:rPr lang="pt-PT" altLang="pt-BR" sz="2400">
                <a:solidFill>
                  <a:srgbClr val="CC0000"/>
                </a:solidFill>
              </a:rPr>
              <a:t>0</a:t>
            </a:r>
            <a:r>
              <a:rPr lang="pt-PT" altLang="pt-BR" sz="24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</a:t>
            </a:r>
            <a:r>
              <a:rPr lang="pt-PT" altLang="pt-BR" sz="2400" b="1"/>
              <a:t>while</a:t>
            </a:r>
            <a:r>
              <a:rPr lang="pt-PT" altLang="pt-BR" sz="2400"/>
              <a:t>(i&lt;n)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  scanf(</a:t>
            </a:r>
            <a:r>
              <a:rPr lang="pt-PT" altLang="pt-BR" sz="2400">
                <a:solidFill>
                  <a:srgbClr val="006600"/>
                </a:solidFill>
              </a:rPr>
              <a:t>"%d"</a:t>
            </a:r>
            <a:r>
              <a:rPr lang="pt-PT" altLang="pt-BR" sz="2400"/>
              <a:t>,&amp;num);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  soma += num; </a:t>
            </a:r>
            <a:r>
              <a:rPr lang="pt-PT" altLang="pt-BR" sz="2400">
                <a:solidFill>
                  <a:schemeClr val="hlink"/>
                </a:solidFill>
              </a:rPr>
              <a:t>// soma = soma + num;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   i++; </a:t>
            </a:r>
            <a:r>
              <a:rPr lang="pt-PT" altLang="pt-BR" sz="2400">
                <a:solidFill>
                  <a:schemeClr val="hlink"/>
                </a:solidFill>
              </a:rPr>
              <a:t>// i = i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2400"/>
              <a:t> printf(</a:t>
            </a:r>
            <a:r>
              <a:rPr lang="pt-PT" altLang="pt-BR" sz="2400">
                <a:solidFill>
                  <a:srgbClr val="006600"/>
                </a:solidFill>
              </a:rPr>
              <a:t>"Soma: %d\n"</a:t>
            </a:r>
            <a:r>
              <a:rPr lang="pt-PT" altLang="pt-BR" sz="2400"/>
              <a:t>,soma);</a:t>
            </a:r>
            <a:endParaRPr lang="pt-BR" altLang="pt-BR" sz="2400">
              <a:solidFill>
                <a:srgbClr val="0000FF"/>
              </a:solidFill>
            </a:endParaRPr>
          </a:p>
        </p:txBody>
      </p:sp>
      <p:sp>
        <p:nvSpPr>
          <p:cNvPr id="10245" name="AutoShape 5">
            <a:extLst>
              <a:ext uri="{FF2B5EF4-FFF2-40B4-BE49-F238E27FC236}">
                <a16:creationId xmlns:a16="http://schemas.microsoft.com/office/drawing/2014/main" id="{E703541F-AEBD-4BB9-9131-CC6DF5EB1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63" y="4005263"/>
            <a:ext cx="5111750" cy="503237"/>
          </a:xfrm>
          <a:prstGeom prst="leftArrowCallout">
            <a:avLst>
              <a:gd name="adj1" fmla="val 34120"/>
              <a:gd name="adj2" fmla="val 17060"/>
              <a:gd name="adj3" fmla="val 144748"/>
              <a:gd name="adj4" fmla="val 442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000" b="1">
                <a:solidFill>
                  <a:srgbClr val="CC0000"/>
                </a:solidFill>
              </a:rPr>
              <a:t>expressão</a:t>
            </a:r>
          </a:p>
        </p:txBody>
      </p:sp>
      <p:sp>
        <p:nvSpPr>
          <p:cNvPr id="10246" name="AutoShape 6">
            <a:extLst>
              <a:ext uri="{FF2B5EF4-FFF2-40B4-BE49-F238E27FC236}">
                <a16:creationId xmlns:a16="http://schemas.microsoft.com/office/drawing/2014/main" id="{A299ABBF-DF70-4731-8C9C-E010E8327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476250"/>
            <a:ext cx="2520950" cy="1800225"/>
          </a:xfrm>
          <a:prstGeom prst="downArrowCallout">
            <a:avLst>
              <a:gd name="adj1" fmla="val 14107"/>
              <a:gd name="adj2" fmla="val 14730"/>
              <a:gd name="adj3" fmla="val 17546"/>
              <a:gd name="adj4" fmla="val 7398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 b="1"/>
              <a:t>variável de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 b="1"/>
              <a:t> controle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2933</TotalTime>
  <Words>2776</Words>
  <Application>Microsoft Office PowerPoint</Application>
  <PresentationFormat>Apresentação na tela (4:3)</PresentationFormat>
  <Paragraphs>403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Courier New</vt:lpstr>
      <vt:lpstr>Design padrão</vt:lpstr>
      <vt:lpstr>Comandos de Repetição</vt:lpstr>
      <vt:lpstr>Comandos Repetitivos (laços)</vt:lpstr>
      <vt:lpstr>Comandos Repetitivos (laços) </vt:lpstr>
      <vt:lpstr>Laço “do-while”</vt:lpstr>
      <vt:lpstr>Laço “do-while” (Exemplo)</vt:lpstr>
      <vt:lpstr>Laço “while”</vt:lpstr>
      <vt:lpstr>Laço “while” (Exemplo)</vt:lpstr>
      <vt:lpstr>Laço “while” (Exemplo)</vt:lpstr>
      <vt:lpstr>Laço “while” (Exemplo)</vt:lpstr>
      <vt:lpstr>Laço “while” (Exemplo)</vt:lpstr>
      <vt:lpstr>Laço “for”</vt:lpstr>
      <vt:lpstr>Laço “for” (Exemplo)</vt:lpstr>
      <vt:lpstr>Laço “for” (Exemplo)</vt:lpstr>
      <vt:lpstr>Laço “while” (Exemplo)</vt:lpstr>
      <vt:lpstr>Comandos Repetitivos (laços)</vt:lpstr>
      <vt:lpstr>Comandos Repetitivos (laços)</vt:lpstr>
      <vt:lpstr>Comandos Repetitivos (laços)</vt:lpstr>
      <vt:lpstr>O comando condicional switch</vt:lpstr>
      <vt:lpstr>Comando switch (Exemplo)</vt:lpstr>
      <vt:lpstr>Laços aninhados</vt:lpstr>
      <vt:lpstr>Laços aninhados</vt:lpstr>
      <vt:lpstr>Laços aninhados</vt:lpstr>
      <vt:lpstr>Laços aninhados</vt:lpstr>
      <vt:lpstr>Laços aninhados</vt:lpstr>
      <vt:lpstr>Laços aninhados</vt:lpstr>
      <vt:lpstr>Laços aninhados</vt:lpstr>
      <vt:lpstr>Laços aninhados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Programação MC102</dc:title>
  <dc:creator>Cliente</dc:creator>
  <cp:lastModifiedBy>William Roberto Malvezzi</cp:lastModifiedBy>
  <cp:revision>164</cp:revision>
  <dcterms:created xsi:type="dcterms:W3CDTF">2007-08-21T18:17:54Z</dcterms:created>
  <dcterms:modified xsi:type="dcterms:W3CDTF">2020-03-20T21:37:21Z</dcterms:modified>
</cp:coreProperties>
</file>