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1063D-C732-4486-BDD3-C3253F73C38C}" v="85" dt="2020-12-11T21:50:19.340"/>
    <p1510:client id="{1FE8620D-F6D1-4C59-BFF7-D282CBF5E397}" v="179" dt="2020-12-11T20:40:34.492"/>
    <p1510:client id="{A69FA1F4-1D1E-4D3D-8659-F6602925C8CC}" v="29" dt="2020-12-12T00:16:39.381"/>
    <p1510:client id="{B6AEADC0-0393-4C09-A246-58E177C10B43}" v="5" dt="2020-12-11T21:37:31.225"/>
    <p1510:client id="{DA74CA65-C96C-4991-831E-FC5317165156}" v="204" dt="2020-12-11T20:08:48.905"/>
    <p1510:client id="{DCCB63F8-3F77-46F3-8242-464003AB6381}" v="366" dt="2020-12-12T00:09:3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7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gens/Reinforcement-Learning-and-DQ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6758" y="1967698"/>
            <a:ext cx="10978470" cy="3564636"/>
          </a:xfrm>
        </p:spPr>
        <p:txBody>
          <a:bodyPr anchor="ctr">
            <a:normAutofit/>
          </a:bodyPr>
          <a:lstStyle/>
          <a:p>
            <a:r>
              <a:rPr lang="ru-RU" sz="6800" err="1">
                <a:latin typeface="Microsoft JhengHei"/>
                <a:ea typeface="Microsoft JhengHei"/>
                <a:cs typeface="Calibri Light"/>
              </a:rPr>
              <a:t>Reinforcement</a:t>
            </a:r>
            <a:r>
              <a:rPr lang="ru-RU" sz="6800">
                <a:latin typeface="Microsoft JhengHei"/>
                <a:ea typeface="Microsoft JhengHei"/>
                <a:cs typeface="Calibri Light"/>
              </a:rPr>
              <a:t> </a:t>
            </a:r>
            <a:r>
              <a:rPr lang="ru-RU" sz="6800" err="1">
                <a:latin typeface="Microsoft JhengHei"/>
                <a:ea typeface="Microsoft JhengHei"/>
                <a:cs typeface="Calibri Light"/>
              </a:rPr>
              <a:t>Learning</a:t>
            </a:r>
            <a:br>
              <a:rPr lang="ru-RU" sz="6800">
                <a:latin typeface="Microsoft JhengHei"/>
                <a:ea typeface="Microsoft JhengHei"/>
                <a:cs typeface="Calibri Light"/>
              </a:rPr>
            </a:br>
            <a:br>
              <a:rPr lang="ru-RU" sz="6800">
                <a:latin typeface="Microsoft JhengHei"/>
                <a:ea typeface="Microsoft JhengHei"/>
                <a:cs typeface="Calibri Light"/>
              </a:rPr>
            </a:br>
            <a:r>
              <a:rPr lang="ru-RU" sz="6800">
                <a:latin typeface="Microsoft JhengHei"/>
                <a:ea typeface="Microsoft JhengHei"/>
                <a:cs typeface="Calibri Light"/>
              </a:rPr>
              <a:t>Q-</a:t>
            </a:r>
            <a:r>
              <a:rPr lang="ru-RU" sz="6800" err="1">
                <a:latin typeface="Microsoft JhengHei"/>
                <a:ea typeface="Microsoft JhengHei"/>
                <a:cs typeface="Calibri Light"/>
              </a:rPr>
              <a:t>Learning</a:t>
            </a:r>
            <a:r>
              <a:rPr lang="ru-RU" sz="6800">
                <a:latin typeface="Microsoft JhengHei"/>
                <a:ea typeface="Microsoft JhengHei"/>
                <a:cs typeface="Calibri Light"/>
              </a:rPr>
              <a:t> </a:t>
            </a:r>
            <a:r>
              <a:rPr lang="ru-RU" sz="6800" err="1">
                <a:latin typeface="Microsoft JhengHei"/>
                <a:ea typeface="Microsoft JhengHei"/>
                <a:cs typeface="Calibri Light"/>
              </a:rPr>
              <a:t>and</a:t>
            </a:r>
            <a:r>
              <a:rPr lang="ru-RU" sz="6800">
                <a:latin typeface="Microsoft JhengHei"/>
                <a:ea typeface="Microsoft JhengHei"/>
                <a:cs typeface="Calibri Light"/>
              </a:rPr>
              <a:t> DQN</a:t>
            </a:r>
          </a:p>
          <a:p>
            <a:endParaRPr lang="ru-RU" sz="680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41882" y="4999142"/>
            <a:ext cx="2397595" cy="1322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ru-RU" sz="2000" err="1">
                <a:latin typeface="Microsoft JhengHei"/>
                <a:ea typeface="Microsoft JhengHei"/>
                <a:cs typeface="Calibri"/>
              </a:rPr>
              <a:t>Pankratov</a:t>
            </a:r>
            <a:r>
              <a:rPr lang="ru-RU" sz="2000">
                <a:latin typeface="Microsoft JhengHei"/>
                <a:ea typeface="Microsoft JhengHei"/>
                <a:cs typeface="Calibri"/>
              </a:rPr>
              <a:t> </a:t>
            </a:r>
            <a:r>
              <a:rPr lang="ru-RU" sz="2000" err="1">
                <a:latin typeface="Microsoft JhengHei"/>
                <a:ea typeface="Microsoft JhengHei"/>
                <a:cs typeface="Calibri"/>
              </a:rPr>
              <a:t>Vasilii</a:t>
            </a:r>
            <a:endParaRPr lang="ru-RU" sz="2000">
              <a:latin typeface="Microsoft JhengHei"/>
              <a:ea typeface="Microsoft JhengHe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lang="ru-RU" sz="2000" err="1">
                <a:latin typeface="Microsoft JhengHei"/>
                <a:ea typeface="Microsoft JhengHei"/>
                <a:cs typeface="Calibri"/>
              </a:rPr>
              <a:t>Smirnova</a:t>
            </a:r>
            <a:r>
              <a:rPr lang="ru-RU" sz="2000">
                <a:latin typeface="Microsoft JhengHei"/>
                <a:ea typeface="Microsoft JhengHei"/>
                <a:cs typeface="Calibri"/>
              </a:rPr>
              <a:t> </a:t>
            </a:r>
            <a:r>
              <a:rPr lang="ru-RU" sz="2000" err="1">
                <a:latin typeface="Microsoft JhengHei"/>
                <a:ea typeface="Microsoft JhengHei"/>
                <a:cs typeface="Calibri"/>
              </a:rPr>
              <a:t>Natalia</a:t>
            </a:r>
            <a:endParaRPr lang="ru-RU" sz="2000">
              <a:latin typeface="Microsoft JhengHei"/>
              <a:ea typeface="Microsoft JhengHe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lang="ru-RU" sz="2000" err="1">
                <a:latin typeface="Microsoft JhengHei"/>
                <a:ea typeface="Microsoft JhengHei"/>
                <a:cs typeface="Calibri"/>
              </a:rPr>
              <a:t>Group</a:t>
            </a:r>
            <a:r>
              <a:rPr lang="ru-RU" sz="2000">
                <a:latin typeface="Microsoft JhengHei"/>
                <a:ea typeface="Microsoft JhengHei"/>
                <a:cs typeface="Calibri"/>
              </a:rPr>
              <a:t> 301</a:t>
            </a:r>
          </a:p>
        </p:txBody>
      </p:sp>
      <p:sp>
        <p:nvSpPr>
          <p:cNvPr id="76" name="Rectangle 7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8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D52AB-885C-42E9-AF04-F9BD82FD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err="1">
                <a:latin typeface="Microsoft JhengHei"/>
                <a:ea typeface="Microsoft JhengHei"/>
              </a:rPr>
              <a:t>Reinforcement</a:t>
            </a:r>
            <a:r>
              <a:rPr lang="ru-RU">
                <a:latin typeface="Microsoft JhengHei"/>
                <a:ea typeface="Microsoft JhengHei"/>
              </a:rPr>
              <a:t> </a:t>
            </a:r>
            <a:r>
              <a:rPr lang="ru-RU" err="1">
                <a:latin typeface="Microsoft JhengHei"/>
                <a:ea typeface="Microsoft JhengHei"/>
              </a:rPr>
              <a:t>Learning</a:t>
            </a:r>
            <a:endParaRPr lang="ru-RU">
              <a:latin typeface="Microsoft JhengHei"/>
              <a:ea typeface="Microsoft JhengHei"/>
              <a:cs typeface="+mj-lt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4243-030F-482E-87BF-87E47F1D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2611339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Microsoft JhengHei"/>
                <a:ea typeface="Microsoft JhengHei"/>
              </a:rPr>
              <a:t>2018 - </a:t>
            </a:r>
            <a:r>
              <a:rPr lang="en-US" sz="3200" dirty="0">
                <a:latin typeface="Microsoft JhengHei"/>
                <a:ea typeface="+mn-lt"/>
                <a:cs typeface="+mn-lt"/>
              </a:rPr>
              <a:t>"Reinforcement Learning doesn't work yet"</a:t>
            </a:r>
            <a:endParaRPr lang="en-US" sz="3200" dirty="0">
              <a:latin typeface="Neue Haas Grotesk Text Pro"/>
              <a:ea typeface="Microsoft JhengHei"/>
            </a:endParaRPr>
          </a:p>
          <a:p>
            <a:endParaRPr lang="en-US" sz="3200" dirty="0">
              <a:latin typeface="Neue Haas Grotesk Text Pro"/>
              <a:ea typeface="Microsoft JhengHei"/>
            </a:endParaRPr>
          </a:p>
          <a:p>
            <a:r>
              <a:rPr lang="en-US" sz="3200">
                <a:latin typeface="Microsoft JhengHei"/>
                <a:ea typeface="Microsoft JhengHei"/>
              </a:rPr>
              <a:t>2020 - </a:t>
            </a:r>
            <a:r>
              <a:rPr lang="en-US" sz="3200">
                <a:latin typeface="Microsoft JhengHei"/>
                <a:ea typeface="+mn-lt"/>
                <a:cs typeface="+mn-lt"/>
              </a:rPr>
              <a:t>the state-action table replaced with a neural network  to cope with large-scale tasks</a:t>
            </a:r>
          </a:p>
        </p:txBody>
      </p:sp>
    </p:spTree>
    <p:extLst>
      <p:ext uri="{BB962C8B-B14F-4D97-AF65-F5344CB8AC3E}">
        <p14:creationId xmlns:p14="http://schemas.microsoft.com/office/powerpoint/2010/main" val="405814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850B-965F-4A5F-BB05-6A00F5BC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JhengHei"/>
                <a:ea typeface="Microsoft JhengHei"/>
              </a:rPr>
              <a:t>Bellman equation</a:t>
            </a: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8D3F9F8-2BFA-4C6E-BCE7-E0AF78591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644" y="2289638"/>
            <a:ext cx="8229600" cy="19431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622BF7-6861-4010-8088-F62D0BE25430}"/>
              </a:ext>
            </a:extLst>
          </p:cNvPr>
          <p:cNvSpPr txBox="1"/>
          <p:nvPr/>
        </p:nvSpPr>
        <p:spPr>
          <a:xfrm>
            <a:off x="1230702" y="4436852"/>
            <a:ext cx="1011878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Microsoft JhengHei"/>
                <a:ea typeface="+mn-lt"/>
                <a:cs typeface="+mn-lt"/>
              </a:rPr>
              <a:t>Bellman equation is not an exact algorithm,</a:t>
            </a:r>
            <a:endParaRPr lang="en-US" sz="3200" dirty="0">
              <a:latin typeface="Microsoft JhengHei"/>
              <a:ea typeface="Microsoft JhengHei"/>
              <a:cs typeface="+mn-lt"/>
            </a:endParaRPr>
          </a:p>
          <a:p>
            <a:endParaRPr lang="en-US" sz="3200" dirty="0">
              <a:latin typeface="Microsoft JhengHei"/>
              <a:ea typeface="+mn-lt"/>
              <a:cs typeface="+mn-lt"/>
            </a:endParaRPr>
          </a:p>
          <a:p>
            <a:r>
              <a:rPr lang="en-US" sz="3200" dirty="0">
                <a:latin typeface="Microsoft JhengHei"/>
                <a:ea typeface="+mn-lt"/>
                <a:cs typeface="+mn-lt"/>
              </a:rPr>
              <a:t>it is a general approach to solving problems</a:t>
            </a:r>
            <a:endParaRPr lang="en-US" sz="32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5032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850B-965F-4A5F-BB05-6A00F5BC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JhengHei"/>
                <a:ea typeface="Microsoft JhengHei"/>
              </a:rPr>
              <a:t>Deep Q-Network</a:t>
            </a:r>
            <a:endParaRPr lang="en-US" b="0">
              <a:latin typeface="Microsoft JhengHei"/>
              <a:ea typeface="+mj-lt"/>
              <a:cs typeface="+mj-lt"/>
            </a:endParaRPr>
          </a:p>
        </p:txBody>
      </p:sp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CB590DA-97C7-4560-9D1C-5FAC04AC2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870" y="2075458"/>
            <a:ext cx="7056430" cy="424051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C5BE1-F4CF-4A35-A65C-82A5BD19A076}"/>
              </a:ext>
            </a:extLst>
          </p:cNvPr>
          <p:cNvSpPr txBox="1"/>
          <p:nvPr/>
        </p:nvSpPr>
        <p:spPr>
          <a:xfrm>
            <a:off x="1115684" y="4192438"/>
            <a:ext cx="66250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Microsoft JhengHei"/>
                <a:ea typeface="Microsoft JhengHei"/>
              </a:rPr>
              <a:t>Loss function (squares error):</a:t>
            </a:r>
          </a:p>
        </p:txBody>
      </p:sp>
    </p:spTree>
    <p:extLst>
      <p:ext uri="{BB962C8B-B14F-4D97-AF65-F5344CB8AC3E}">
        <p14:creationId xmlns:p14="http://schemas.microsoft.com/office/powerpoint/2010/main" val="396994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D35A-FF2F-48B2-A831-26DD5379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JhengHei"/>
                <a:ea typeface="Microsoft JhengHei"/>
              </a:rPr>
              <a:t>Cart-pole balancing </a:t>
            </a:r>
          </a:p>
        </p:txBody>
      </p:sp>
      <p:pic>
        <p:nvPicPr>
          <p:cNvPr id="4" name="Picture 4" descr="A picture containing light, traffic, stop, street&#10;&#10;Description automatically generated">
            <a:extLst>
              <a:ext uri="{FF2B5EF4-FFF2-40B4-BE49-F238E27FC236}">
                <a16:creationId xmlns:a16="http://schemas.microsoft.com/office/drawing/2014/main" id="{4F3C1B5C-B2BC-4C5D-889B-5D72C1A03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46" y="2161786"/>
            <a:ext cx="4231136" cy="274520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5756F8-3E79-4DC1-BB02-BB32838DC76A}"/>
              </a:ext>
            </a:extLst>
          </p:cNvPr>
          <p:cNvSpPr txBox="1"/>
          <p:nvPr/>
        </p:nvSpPr>
        <p:spPr>
          <a:xfrm>
            <a:off x="684363" y="2539041"/>
            <a:ext cx="669697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Microsoft JhengHei"/>
                <a:ea typeface="+mn-lt"/>
                <a:cs typeface="+mn-lt"/>
              </a:rPr>
              <a:t>The agent has to decide between </a:t>
            </a:r>
            <a:endParaRPr lang="en-US">
              <a:latin typeface="Microsoft JhengHei"/>
              <a:ea typeface="+mn-lt"/>
              <a:cs typeface="+mn-lt"/>
            </a:endParaRPr>
          </a:p>
          <a:p>
            <a:r>
              <a:rPr lang="en-US" sz="2800" dirty="0">
                <a:latin typeface="Microsoft JhengHei"/>
                <a:ea typeface="+mn-lt"/>
                <a:cs typeface="+mn-lt"/>
              </a:rPr>
              <a:t>    two actions - moving the cart </a:t>
            </a:r>
            <a:endParaRPr lang="en-US" dirty="0">
              <a:latin typeface="Microsoft JhengHei"/>
              <a:ea typeface="+mn-lt"/>
              <a:cs typeface="+mn-lt"/>
            </a:endParaRPr>
          </a:p>
          <a:p>
            <a:r>
              <a:rPr lang="en-US" sz="2800" dirty="0">
                <a:latin typeface="Microsoft JhengHei"/>
                <a:ea typeface="+mn-lt"/>
                <a:cs typeface="+mn-lt"/>
              </a:rPr>
              <a:t>    left or right</a:t>
            </a:r>
            <a:endParaRPr lang="en-US" dirty="0">
              <a:latin typeface="Microsoft JhengHei"/>
              <a:ea typeface="Microsoft JhengHei"/>
            </a:endParaRPr>
          </a:p>
          <a:p>
            <a:endParaRPr lang="en-US" sz="2800" dirty="0">
              <a:latin typeface="Neue Haas Grotesk Text Pro"/>
              <a:ea typeface="Microsoft JhengHei"/>
            </a:endParaRPr>
          </a:p>
          <a:p>
            <a:endParaRPr lang="en-US" sz="2800" dirty="0">
              <a:latin typeface="Microsoft JhengHei"/>
              <a:ea typeface="Microsoft JhengHei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Microsoft JhengHei"/>
                <a:ea typeface="+mn-lt"/>
                <a:cs typeface="+mn-lt"/>
              </a:rPr>
              <a:t>Basic Principle: encourage actions that lead to rewards and avoid actions that lead to failure</a:t>
            </a:r>
            <a:endParaRPr lang="en-US">
              <a:latin typeface="Microsoft JhengHe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40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A402448-AC1B-45F6-8E41-55958A7B7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6" b="1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5D3D20E-07C5-4913-A93C-44B4B221C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7" r="101" b="454"/>
          <a:stretch/>
        </p:blipFill>
        <p:spPr>
          <a:xfrm>
            <a:off x="6277154" y="1632920"/>
            <a:ext cx="5778346" cy="359217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BD22B8-AB58-4A18-A105-79079D6B0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13" b="406"/>
          <a:stretch/>
        </p:blipFill>
        <p:spPr>
          <a:xfrm>
            <a:off x="252931" y="1632726"/>
            <a:ext cx="6097632" cy="36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3814-08C2-42DD-AD08-7415A7E8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12" y="921260"/>
            <a:ext cx="11685398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>
                <a:latin typeface="Microsoft JhengHei"/>
                <a:ea typeface="+mj-lt"/>
                <a:cs typeface="+mj-lt"/>
                <a:hlinkClick r:id="rId2"/>
              </a:rPr>
              <a:t>https://github.com/Natangens/Reinforcement-Learning-and-DQN</a:t>
            </a:r>
            <a:endParaRPr lang="en-US" sz="2600">
              <a:latin typeface="Microsoft JhengHei"/>
              <a:ea typeface="Microsoft JhengHe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78991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Reinforcement Learning  Q-Learning and DQN </vt:lpstr>
      <vt:lpstr>Reinforcement Learning</vt:lpstr>
      <vt:lpstr>Bellman equation</vt:lpstr>
      <vt:lpstr>Deep Q-Network</vt:lpstr>
      <vt:lpstr>Cart-pole balancing </vt:lpstr>
      <vt:lpstr>PowerPoint Presentation</vt:lpstr>
      <vt:lpstr>PowerPoint Presentation</vt:lpstr>
      <vt:lpstr>https://github.com/Natangens/Reinforcement-Learning-and-DQN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</dc:title>
  <dc:creator/>
  <cp:lastModifiedBy/>
  <cp:revision>4</cp:revision>
  <dcterms:created xsi:type="dcterms:W3CDTF">2012-07-30T23:42:41Z</dcterms:created>
  <dcterms:modified xsi:type="dcterms:W3CDTF">2020-12-12T00:18:51Z</dcterms:modified>
</cp:coreProperties>
</file>