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F58D5-2752-362E-CB16-70B84426895B}" v="68" dt="2023-03-16T14:05:39.566"/>
    <p1510:client id="{7D2DA4CC-1314-422A-8DED-7EB9006B3BE0}" v="24" dt="2023-03-16T13:56:33.892"/>
    <p1510:client id="{9421230B-2988-184A-6C7A-16ADF6916745}" v="165" dt="2023-03-17T04:59:01.889"/>
    <p1510:client id="{C7F81090-60C2-B476-33AE-3914F5D79D13}" v="2437" dt="2023-03-16T16:38:53.912"/>
    <p1510:client id="{F150DDE8-DF7B-4D02-950A-023896F07859}" v="6" dt="2023-03-16T14:00:11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8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8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104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600" y="758952"/>
            <a:ext cx="5157591" cy="4041648"/>
          </a:xfrm>
        </p:spPr>
        <p:txBody>
          <a:bodyPr>
            <a:normAutofit/>
          </a:bodyPr>
          <a:lstStyle/>
          <a:p>
            <a:r>
              <a:rPr lang="en-US" sz="6100"/>
              <a:t>Predicting Laptop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2600" y="4800600"/>
            <a:ext cx="5157592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By Nataniel Moreau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3413A8A-4C21-4D2E-A92A-11B2841B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EFBD928-853A-8C40-2A57-4752AACC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C40D-0DCF-C6DF-DAA1-5A603EC0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241143" cy="1325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9ECB-E29F-C283-9103-28033D4A8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241143" cy="42431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PC prices gone crazy since pandemic </a:t>
            </a:r>
          </a:p>
          <a:p>
            <a:r>
              <a:rPr lang="en-US" sz="1600"/>
              <a:t>Driven by scarcity of inputs?</a:t>
            </a:r>
          </a:p>
          <a:p>
            <a:pPr lvl="1"/>
            <a:r>
              <a:rPr lang="en-US" sz="1400"/>
              <a:t>Supply bottlenecks </a:t>
            </a:r>
          </a:p>
          <a:p>
            <a:pPr lvl="1"/>
            <a:r>
              <a:rPr lang="en-US" sz="1400"/>
              <a:t>Corporate greed</a:t>
            </a:r>
          </a:p>
          <a:p>
            <a:pPr lvl="1"/>
            <a:r>
              <a:rPr lang="en-US" sz="1400"/>
              <a:t>Scalpers</a:t>
            </a:r>
          </a:p>
          <a:p>
            <a:r>
              <a:rPr lang="en-US" sz="1600"/>
              <a:t>Can inputs still accurately predict sale price?</a:t>
            </a:r>
          </a:p>
          <a:p>
            <a:pPr lvl="1"/>
            <a:r>
              <a:rPr lang="en-US" sz="1400" spc="10"/>
              <a:t>Nvidia 3rd vs 4th Gen GPUs</a:t>
            </a:r>
          </a:p>
          <a:p>
            <a:pPr marL="274320" lvl="1" indent="0">
              <a:buNone/>
            </a:pPr>
            <a:endParaRPr lang="en-US" sz="1400"/>
          </a:p>
          <a:p>
            <a:endParaRPr lang="en-US" sz="16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E7AFF-0BDE-41B0-A9C8-A3E0E9DED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8016" y="0"/>
            <a:ext cx="70848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1B72275-C793-E0CB-DECE-C87EB124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06" y="1104334"/>
            <a:ext cx="6089884" cy="44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6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7AB3-47DE-7D33-D6F3-B259E8AD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120" y="676203"/>
            <a:ext cx="6366731" cy="1192350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402FFB5-A35D-D835-FEB9-02E3C7B2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48004"/>
            <a:ext cx="3663239" cy="298723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418554-63D7-6861-7AB1-DEA59D87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120" y="2344447"/>
            <a:ext cx="6366731" cy="4028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Laptop prices by specs (ram, memory, </a:t>
            </a:r>
            <a:r>
              <a:rPr lang="en-US" err="1"/>
              <a:t>gpu</a:t>
            </a:r>
            <a:r>
              <a:rPr lang="en-US"/>
              <a:t>, </a:t>
            </a:r>
            <a:r>
              <a:rPr lang="en-US" err="1"/>
              <a:t>cpu</a:t>
            </a:r>
            <a:r>
              <a:rPr lang="en-US"/>
              <a:t>, screen size, etc. )</a:t>
            </a:r>
          </a:p>
          <a:p>
            <a:pPr lvl="1"/>
            <a:r>
              <a:rPr lang="en-US"/>
              <a:t>10 predictors in total</a:t>
            </a:r>
          </a:p>
          <a:p>
            <a:pPr lvl="1"/>
            <a:r>
              <a:rPr lang="en-US"/>
              <a:t>Sourced on Kaggle</a:t>
            </a:r>
          </a:p>
          <a:p>
            <a:r>
              <a:rPr lang="en-US"/>
              <a:t>Heavily skewed right</a:t>
            </a:r>
          </a:p>
          <a:p>
            <a:pPr lvl="1"/>
            <a:r>
              <a:rPr lang="en-US"/>
              <a:t>Largely gaming laptops and MacBooks</a:t>
            </a:r>
          </a:p>
          <a:p>
            <a:pPr>
              <a:buFont typeface="Arial" pitchFamily="18" charset="2"/>
              <a:buChar char="•"/>
            </a:pPr>
            <a:r>
              <a:rPr lang="en-US" spc="0"/>
              <a:t>Challenges</a:t>
            </a:r>
          </a:p>
          <a:p>
            <a:pPr lvl="1"/>
            <a:r>
              <a:rPr lang="en-US"/>
              <a:t>Large amounts of unique instances</a:t>
            </a:r>
          </a:p>
          <a:p>
            <a:pPr lvl="1"/>
            <a:r>
              <a:rPr lang="en-US">
                <a:ea typeface="+mn-lt"/>
                <a:cs typeface="+mn-lt"/>
              </a:rPr>
              <a:t>Not equal among types of laptops </a:t>
            </a:r>
          </a:p>
          <a:p>
            <a:pPr lvl="2"/>
            <a:r>
              <a:rPr lang="en-US"/>
              <a:t>Low-mid end</a:t>
            </a:r>
          </a:p>
          <a:p>
            <a:pPr marL="274320" lvl="1" indent="0">
              <a:buNone/>
            </a:pP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20902B-8264-1849-A85B-BA1E05E8C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1" y="3237272"/>
            <a:ext cx="3664763" cy="29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BD50-1F2E-7EAD-C034-A773F520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D1F8-DDAB-E4FD-FEF5-8CCFC855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724" y="1828800"/>
            <a:ext cx="3411878" cy="20935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900" dirty="0"/>
              <a:t>Model 1: Basic Linear Estimator</a:t>
            </a:r>
            <a:endParaRPr lang="en-US" dirty="0"/>
          </a:p>
          <a:p>
            <a:pPr lvl="1"/>
            <a:r>
              <a:rPr lang="en-US" dirty="0"/>
              <a:t>Tuning: </a:t>
            </a:r>
          </a:p>
          <a:p>
            <a:pPr lvl="2"/>
            <a:r>
              <a:rPr lang="en-US" dirty="0"/>
              <a:t>Sequential Step-Wise Selection</a:t>
            </a:r>
          </a:p>
          <a:p>
            <a:pPr lvl="2"/>
            <a:r>
              <a:rPr lang="en-US" dirty="0"/>
              <a:t>Leap package</a:t>
            </a:r>
          </a:p>
          <a:p>
            <a:pPr lvl="3"/>
            <a:r>
              <a:rPr lang="en-US" dirty="0"/>
              <a:t>Nvmax:1-10</a:t>
            </a:r>
          </a:p>
          <a:p>
            <a:pPr lvl="1"/>
            <a:r>
              <a:rPr lang="en-US" dirty="0"/>
              <a:t>High # of predictors preferred</a:t>
            </a:r>
          </a:p>
          <a:p>
            <a:pPr lvl="2"/>
            <a:r>
              <a:rPr lang="en-US" dirty="0"/>
              <a:t>Best Model: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95EE6-2ECE-7EF7-E397-713A5183618A}"/>
              </a:ext>
            </a:extLst>
          </p:cNvPr>
          <p:cNvSpPr txBox="1"/>
          <p:nvPr/>
        </p:nvSpPr>
        <p:spPr>
          <a:xfrm>
            <a:off x="5597407" y="1825036"/>
            <a:ext cx="4477925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Model 2: Lasso 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/>
              <a:t>Tuning: 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/>
              <a:t>Tidymodels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/>
              <a:t>Penalty: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/>
              <a:t>Version 1: .1-1; 1 preferred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/>
              <a:t>Version 2: .1-5; ~3 preferred</a:t>
            </a:r>
          </a:p>
          <a:p>
            <a:pPr lvl="2"/>
            <a:endParaRPr lang="en-US" sz="1400"/>
          </a:p>
          <a:p>
            <a:pPr marL="1200150" lvl="2" indent="-285750">
              <a:buFont typeface="Arial"/>
              <a:buChar char="•"/>
            </a:pP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4D8D2-051A-22EB-8286-80A543F28888}"/>
              </a:ext>
            </a:extLst>
          </p:cNvPr>
          <p:cNvSpPr txBox="1"/>
          <p:nvPr/>
        </p:nvSpPr>
        <p:spPr>
          <a:xfrm>
            <a:off x="1072444" y="4158073"/>
            <a:ext cx="405459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Models 2.5(rip) &amp; 3</a:t>
            </a:r>
            <a:r>
              <a:rPr lang="en-US" sz="200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Rand Forest</a:t>
            </a:r>
          </a:p>
          <a:p>
            <a:pPr marL="742950" lvl="1" indent="-285750">
              <a:buFont typeface="Arial"/>
              <a:buChar char="•"/>
            </a:pPr>
            <a:r>
              <a:rPr lang="en-US" err="1"/>
              <a:t>ElasticNet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sz="1600"/>
              <a:t>Tuning</a:t>
            </a:r>
            <a:r>
              <a:rPr lang="en-US" sz="1400"/>
              <a:t>: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/>
              <a:t>Penalty:</a:t>
            </a:r>
          </a:p>
          <a:p>
            <a:pPr marL="2114550" lvl="4" indent="-285750">
              <a:buFont typeface="Arial"/>
              <a:buChar char="•"/>
            </a:pPr>
            <a:r>
              <a:rPr lang="en-US" sz="1400"/>
              <a:t>.1-5; ~4 preferred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/>
              <a:t>Mixture:</a:t>
            </a:r>
          </a:p>
          <a:p>
            <a:pPr marL="2114550" lvl="4" indent="-285750">
              <a:buFont typeface="Arial"/>
              <a:buChar char="•"/>
            </a:pPr>
            <a:r>
              <a:rPr lang="en-US" sz="1400"/>
              <a:t>0-1; .8 preferred</a:t>
            </a:r>
          </a:p>
          <a:p>
            <a:pPr marL="2114550" lvl="4" indent="-285750">
              <a:buFont typeface="Arial"/>
              <a:buChar char="•"/>
            </a:pPr>
            <a:endParaRPr lang="en-US" sz="1400"/>
          </a:p>
          <a:p>
            <a:pPr marL="1200150" lvl="2" indent="-285750">
              <a:buFont typeface="Arial"/>
              <a:buChar char="•"/>
            </a:pPr>
            <a:endParaRPr lang="en-US" sz="1600"/>
          </a:p>
          <a:p>
            <a:pPr marL="742950" lvl="1" indent="-285750">
              <a:buFont typeface="Arial"/>
              <a:buChar char="•"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7857F-2F75-FD2A-0A93-9428CE872431}"/>
              </a:ext>
            </a:extLst>
          </p:cNvPr>
          <p:cNvSpPr txBox="1"/>
          <p:nvPr/>
        </p:nvSpPr>
        <p:spPr>
          <a:xfrm>
            <a:off x="5597407" y="4158073"/>
            <a:ext cx="3838222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Model 4: Boosted Trees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Tuning: 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sz="1400" err="1"/>
              <a:t>Xgboost</a:t>
            </a:r>
            <a:endParaRPr lang="en-US" sz="1400"/>
          </a:p>
          <a:p>
            <a:pPr marL="1200150" lvl="2" indent="-285750">
              <a:buFont typeface="Arial"/>
              <a:buChar char="•"/>
            </a:pPr>
            <a:r>
              <a:rPr lang="en-US" sz="1400" dirty="0"/>
              <a:t>Trees, depth, learning rate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/>
              <a:t>"Fast" Learner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 dirty="0"/>
              <a:t>.1 learning rate (max)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 dirty="0"/>
              <a:t>9 tree depth (10 max)</a:t>
            </a:r>
          </a:p>
          <a:p>
            <a:pPr marL="1657350" lvl="3" indent="-285750">
              <a:buFont typeface="Arial"/>
              <a:buChar char="•"/>
            </a:pPr>
            <a:r>
              <a:rPr lang="en-US" sz="1400" dirty="0"/>
              <a:t>100 trees (max)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69D-88D7-3926-BB1E-1D3113EB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129"/>
            <a:ext cx="9692640" cy="1090377"/>
          </a:xfrm>
        </p:spPr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A848-6409-D83A-3707-65CBA97B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85614"/>
            <a:ext cx="8595360" cy="2516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Chosen Metric: </a:t>
            </a:r>
            <a:r>
              <a:rPr lang="en-US" sz="1600" err="1"/>
              <a:t>rmse</a:t>
            </a:r>
            <a:endParaRPr lang="en-US" sz="1600"/>
          </a:p>
          <a:p>
            <a:pPr lvl="1"/>
            <a:r>
              <a:rPr lang="en-US" sz="1400" spc="10"/>
              <a:t>Price analysis: magnitude matters </a:t>
            </a:r>
          </a:p>
          <a:p>
            <a:pPr lvl="1"/>
            <a:r>
              <a:rPr lang="en-US" sz="1400"/>
              <a:t>Anchoring</a:t>
            </a:r>
          </a:p>
          <a:p>
            <a:pPr lvl="2"/>
            <a:r>
              <a:rPr lang="en-US" sz="1200"/>
              <a:t>Mean: $718</a:t>
            </a:r>
          </a:p>
          <a:p>
            <a:pPr lvl="2"/>
            <a:r>
              <a:rPr lang="en-US" sz="1200"/>
              <a:t>Range: $111-$3899</a:t>
            </a:r>
          </a:p>
          <a:p>
            <a:pPr lvl="3"/>
            <a:r>
              <a:rPr lang="en-US" sz="1200"/>
              <a:t>P25-75: $383-$952</a:t>
            </a:r>
          </a:p>
          <a:p>
            <a:r>
              <a:rPr lang="en-US" sz="1600"/>
              <a:t>Expectations? </a:t>
            </a:r>
          </a:p>
          <a:p>
            <a:pPr lvl="1"/>
            <a:r>
              <a:rPr lang="en-US" sz="1400" spc="10"/>
              <a:t>Volatility/randomness of market would lead to poor/mediocre performance.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6C8BF-41A8-7625-DD70-22D5FAE59073}"/>
              </a:ext>
            </a:extLst>
          </p:cNvPr>
          <p:cNvSpPr txBox="1"/>
          <p:nvPr/>
        </p:nvSpPr>
        <p:spPr>
          <a:xfrm>
            <a:off x="1260593" y="3725333"/>
            <a:ext cx="859836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1st </a:t>
            </a:r>
            <a:r>
              <a:rPr lang="en-US" sz="1600" dirty="0" err="1"/>
              <a:t>ElasticNet</a:t>
            </a:r>
            <a:r>
              <a:rPr lang="en-US" sz="1600" dirty="0"/>
              <a:t>: 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CV Training </a:t>
            </a:r>
            <a:r>
              <a:rPr lang="en-US" sz="1400" dirty="0" err="1"/>
              <a:t>rmse</a:t>
            </a:r>
            <a:r>
              <a:rPr lang="en-US" sz="1400" dirty="0"/>
              <a:t>: </a:t>
            </a:r>
            <a:r>
              <a:rPr lang="en-US" sz="1400" b="1" dirty="0"/>
              <a:t>$161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Test </a:t>
            </a:r>
            <a:r>
              <a:rPr lang="en-US" sz="1400" dirty="0" err="1"/>
              <a:t>rmse</a:t>
            </a:r>
            <a:r>
              <a:rPr lang="en-US" sz="1400" dirty="0"/>
              <a:t>: </a:t>
            </a:r>
            <a:r>
              <a:rPr lang="en-US" sz="1400" b="1" dirty="0"/>
              <a:t>$141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2nd Lasso: 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CV Training </a:t>
            </a:r>
            <a:r>
              <a:rPr lang="en-US" sz="1400" dirty="0" err="1"/>
              <a:t>rmse</a:t>
            </a:r>
            <a:r>
              <a:rPr lang="en-US" sz="1400" dirty="0"/>
              <a:t>: </a:t>
            </a:r>
            <a:r>
              <a:rPr lang="en-US" sz="1400" b="1" dirty="0"/>
              <a:t>$162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Test </a:t>
            </a:r>
            <a:r>
              <a:rPr lang="en-US" sz="1400" dirty="0" err="1"/>
              <a:t>rmse</a:t>
            </a:r>
            <a:r>
              <a:rPr lang="en-US" sz="1400" dirty="0"/>
              <a:t>: </a:t>
            </a:r>
            <a:r>
              <a:rPr lang="en-US" sz="1400" b="1" dirty="0"/>
              <a:t>$141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3rd Boosted Trees: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CV Training </a:t>
            </a:r>
            <a:r>
              <a:rPr lang="en-US" sz="1400" dirty="0" err="1">
                <a:ea typeface="+mn-lt"/>
                <a:cs typeface="+mn-lt"/>
              </a:rPr>
              <a:t>rmse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600" b="1" dirty="0">
                <a:ea typeface="+mn-lt"/>
                <a:cs typeface="+mn-lt"/>
              </a:rPr>
              <a:t>$224</a:t>
            </a:r>
            <a:endParaRPr lang="en-US" sz="16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>
                <a:ea typeface="+mn-lt"/>
                <a:cs typeface="+mn-lt"/>
              </a:rPr>
              <a:t>Test </a:t>
            </a:r>
            <a:r>
              <a:rPr lang="en-US" sz="1400" dirty="0" err="1">
                <a:ea typeface="+mn-lt"/>
                <a:cs typeface="+mn-lt"/>
              </a:rPr>
              <a:t>rmse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b="1" dirty="0">
                <a:ea typeface="+mn-lt"/>
                <a:cs typeface="+mn-lt"/>
              </a:rPr>
              <a:t>$208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4th Sequential Step Wise: 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400" dirty="0"/>
              <a:t>CV Training </a:t>
            </a:r>
            <a:r>
              <a:rPr lang="en-US" sz="1400" dirty="0" err="1"/>
              <a:t>rmse</a:t>
            </a:r>
            <a:r>
              <a:rPr lang="en-US" sz="1400" dirty="0"/>
              <a:t>: </a:t>
            </a:r>
            <a:r>
              <a:rPr lang="en-US" sz="1400" b="1" dirty="0"/>
              <a:t>$365</a:t>
            </a:r>
            <a:endParaRPr lang="en-US" sz="14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400" dirty="0"/>
              <a:t>Test </a:t>
            </a:r>
            <a:r>
              <a:rPr lang="en-US" sz="1400" dirty="0" err="1"/>
              <a:t>rmse</a:t>
            </a:r>
            <a:r>
              <a:rPr lang="en-US" sz="1400" dirty="0"/>
              <a:t>: </a:t>
            </a:r>
            <a:r>
              <a:rPr lang="en-US" sz="1400" b="1" dirty="0"/>
              <a:t>$317</a:t>
            </a:r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70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071C-4FC7-C3C1-6476-B4481ED2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take ways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3F26-567D-85DA-3368-B6FBFBD7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Variation within estimators hurt performance </a:t>
            </a:r>
          </a:p>
          <a:p>
            <a:pPr lvl="1">
              <a:buFont typeface="Wingdings 2" pitchFamily="34" charset="0"/>
            </a:pPr>
            <a:r>
              <a:rPr lang="en-US" spc="10" dirty="0"/>
              <a:t>PCs too customizable</a:t>
            </a:r>
          </a:p>
          <a:p>
            <a:pPr lvl="1">
              <a:buFont typeface="Wingdings 2" pitchFamily="34" charset="0"/>
              <a:buChar char=""/>
            </a:pPr>
            <a:r>
              <a:rPr lang="en-US" dirty="0"/>
              <a:t>Hard to predict onto new unique configurations</a:t>
            </a:r>
          </a:p>
          <a:p>
            <a:r>
              <a:rPr lang="en-US" dirty="0"/>
              <a:t>Less to say about market for laptops </a:t>
            </a:r>
          </a:p>
          <a:p>
            <a:pPr lvl="1"/>
            <a:r>
              <a:rPr lang="en-US" dirty="0"/>
              <a:t>Main fluctuations in GPU market</a:t>
            </a:r>
          </a:p>
          <a:p>
            <a:pPr lvl="1"/>
            <a:r>
              <a:rPr lang="en-US" dirty="0"/>
              <a:t>Main drivers RAM &amp; Memory </a:t>
            </a:r>
          </a:p>
          <a:p>
            <a:r>
              <a:rPr lang="en-US" spc="0" dirty="0"/>
              <a:t>Better Test Performance than training validation</a:t>
            </a:r>
          </a:p>
          <a:p>
            <a:pPr lvl="1"/>
            <a:r>
              <a:rPr lang="en-US" dirty="0"/>
              <a:t>Smaller dataset, less variation in the estimators? </a:t>
            </a:r>
            <a:endParaRPr lang="en-US" spc="0" dirty="0"/>
          </a:p>
          <a:p>
            <a:pPr lvl="1"/>
            <a:r>
              <a:rPr lang="en-US" dirty="0"/>
              <a:t>Just luck of the draw? </a:t>
            </a:r>
            <a:endParaRPr lang="en-US" spc="0" dirty="0"/>
          </a:p>
          <a:p>
            <a:pPr marL="0" indent="0">
              <a:buNone/>
            </a:pPr>
            <a:endParaRPr lang="en-US" spc="0"/>
          </a:p>
          <a:p>
            <a:pPr lvl="1">
              <a:buSzTx/>
            </a:pPr>
            <a:endParaRPr lang="en-US" spc="0"/>
          </a:p>
          <a:p>
            <a:pPr marL="0" indent="0">
              <a:buSzTx/>
              <a:buNone/>
            </a:pPr>
            <a:endParaRPr lang="en-US" spc="0"/>
          </a:p>
        </p:txBody>
      </p:sp>
    </p:spTree>
    <p:extLst>
      <p:ext uri="{BB962C8B-B14F-4D97-AF65-F5344CB8AC3E}">
        <p14:creationId xmlns:p14="http://schemas.microsoft.com/office/powerpoint/2010/main" val="5444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57D5-63C8-3A5B-FDD5-D3DB3943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CA2A-3B9A-1528-995E-AFBC6C94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7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Arial,Sans-Serif</vt:lpstr>
      <vt:lpstr>Century Schoolbook</vt:lpstr>
      <vt:lpstr>Wingdings 2</vt:lpstr>
      <vt:lpstr>View</vt:lpstr>
      <vt:lpstr>Predicting Laptop Prices</vt:lpstr>
      <vt:lpstr>Why does it matter?</vt:lpstr>
      <vt:lpstr>Data</vt:lpstr>
      <vt:lpstr>Methods of Analysis </vt:lpstr>
      <vt:lpstr>Results</vt:lpstr>
      <vt:lpstr>Results: take ways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Nataniel</dc:creator>
  <cp:lastModifiedBy>Nataniel Moreau</cp:lastModifiedBy>
  <cp:revision>40</cp:revision>
  <dcterms:created xsi:type="dcterms:W3CDTF">2023-03-16T12:13:59Z</dcterms:created>
  <dcterms:modified xsi:type="dcterms:W3CDTF">2023-07-14T23:58:44Z</dcterms:modified>
</cp:coreProperties>
</file>