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6" r:id="rId13"/>
    <p:sldId id="271" r:id="rId14"/>
    <p:sldId id="277" r:id="rId15"/>
    <p:sldId id="272" r:id="rId16"/>
    <p:sldId id="273" r:id="rId17"/>
    <p:sldId id="274" r:id="rId18"/>
    <p:sldId id="275"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70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ataraj3012/NM-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71395" y="2067305"/>
            <a:ext cx="7648575" cy="4448654"/>
          </a:xfrm>
          <a:prstGeom prst="rect">
            <a:avLst/>
          </a:prstGeom>
        </p:spPr>
        <p:txBody>
          <a:bodyPr vert="horz" wrap="square" lIns="0" tIns="16510" rIns="0" bIns="0" rtlCol="0">
            <a:spAutoFit/>
          </a:bodyPr>
          <a:lstStyle/>
          <a:p>
            <a:pPr marL="3213735">
              <a:lnSpc>
                <a:spcPct val="100000"/>
              </a:lnSpc>
              <a:spcBef>
                <a:spcPts val="130"/>
              </a:spcBef>
            </a:pPr>
            <a:r>
              <a:rPr lang="en-US" b="1" spc="15" dirty="0">
                <a:solidFill>
                  <a:schemeClr val="tx1"/>
                </a:solidFill>
                <a:latin typeface="Trebuchet MS" panose="020B0603020202020204" charset="0"/>
                <a:cs typeface="Trebuchet MS" panose="020B0603020202020204" charset="0"/>
              </a:rPr>
              <a:t>Presented by:</a:t>
            </a:r>
            <a:r>
              <a:rPr lang="en-US" b="1" spc="15" dirty="0">
                <a:solidFill>
                  <a:schemeClr val="accent1"/>
                </a:solidFill>
                <a:latin typeface="Trebuchet MS" panose="020B0603020202020204" charset="0"/>
                <a:cs typeface="Trebuchet MS" panose="020B0603020202020204" charset="0"/>
              </a:rPr>
              <a:t/>
            </a: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
            </a: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NATARAJ M</a:t>
            </a: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2021503307</a:t>
            </a: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B.E/CSE</a:t>
            </a: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MADRAS INSTITUTE OF </a:t>
            </a:r>
            <a:r>
              <a:rPr lang="en-US" b="1" spc="15">
                <a:solidFill>
                  <a:schemeClr val="accent1"/>
                </a:solidFill>
                <a:latin typeface="Trebuchet MS" panose="020B0603020202020204" charset="0"/>
                <a:cs typeface="Trebuchet MS" panose="020B0603020202020204" charset="0"/>
              </a:rPr>
              <a:t>TECHNOLOGY-ANNA UNIVERSITY</a:t>
            </a:r>
            <a:r>
              <a:rPr lang="en-US" spc="15" dirty="0"/>
              <a:t/>
            </a:r>
            <a:br>
              <a:rPr lang="en-US" spc="15" dirty="0"/>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495348" cy="492443"/>
          </a:xfrm>
        </p:spPr>
        <p:txBody>
          <a:bodyPr/>
          <a:lstStyle/>
          <a:p>
            <a:r>
              <a:rPr lang="en-IN" sz="3200" dirty="0">
                <a:solidFill>
                  <a:schemeClr val="tx1"/>
                </a:solidFill>
              </a:rPr>
              <a:t>Model Architecture</a:t>
            </a:r>
          </a:p>
        </p:txBody>
      </p:sp>
      <p:sp>
        <p:nvSpPr>
          <p:cNvPr id="3" name="Text Placeholder 2"/>
          <p:cNvSpPr>
            <a:spLocks noGrp="1"/>
          </p:cNvSpPr>
          <p:nvPr>
            <p:ph type="body" idx="1"/>
          </p:nvPr>
        </p:nvSpPr>
        <p:spPr>
          <a:xfrm>
            <a:off x="228600" y="655002"/>
            <a:ext cx="9296400" cy="5539740"/>
          </a:xfrm>
        </p:spPr>
        <p:txBody>
          <a:bodyPr/>
          <a:lstStyle/>
          <a:p>
            <a:endParaRPr lang="en-US" b="1" dirty="0"/>
          </a:p>
          <a:p>
            <a:r>
              <a:rPr lang="en-US" b="1" dirty="0"/>
              <a:t>1) Input Layer:</a:t>
            </a:r>
          </a:p>
          <a:p>
            <a:endParaRPr lang="en-US" b="1" dirty="0"/>
          </a:p>
          <a:p>
            <a:pPr indent="457200" algn="just"/>
            <a:r>
              <a:rPr lang="en-US" dirty="0"/>
              <a:t>The input layer consists of neurons representing the input features used for sales forecasting. These features include information about items, stores, transactions, holidays, oil prices, and other relevant factors.</a:t>
            </a:r>
          </a:p>
          <a:p>
            <a:pPr indent="457200"/>
            <a:endParaRPr lang="en-US" dirty="0"/>
          </a:p>
          <a:p>
            <a:r>
              <a:rPr lang="en-US" b="1" dirty="0"/>
              <a:t>2) Hidden Layers:</a:t>
            </a:r>
          </a:p>
          <a:p>
            <a:endParaRPr lang="en-US" b="1" dirty="0"/>
          </a:p>
          <a:p>
            <a:pPr indent="457200" algn="just"/>
            <a:r>
              <a:rPr lang="en-US" dirty="0"/>
              <a:t>The model may contain one or multiple hidden layers, each comprising multiple neurons. The number of hidden layers and neurons per layer can be adjusted based on the complexity of the data and the desired model performance.Activation functions such as ReLU (Rectified Linear Unit) or sigmoid are applied to the neurons in the hidden layers to introduce non-linearity and enable the model to learn complex patterns in the data.</a:t>
            </a:r>
          </a:p>
          <a:p>
            <a:pPr indent="457200" algn="just"/>
            <a:endParaRPr lang="en-US" dirty="0"/>
          </a:p>
          <a:p>
            <a:r>
              <a:rPr lang="en-US" b="1" dirty="0"/>
              <a:t>3) Output Layer:</a:t>
            </a:r>
          </a:p>
          <a:p>
            <a:endParaRPr lang="en-US" b="1" dirty="0"/>
          </a:p>
          <a:p>
            <a:pPr indent="457200" algn="just"/>
            <a:r>
              <a:rPr lang="en-US" dirty="0"/>
              <a:t>The output layer consists of a single neuron representing the predicted sales value for a given input.For regression tasks, the output neuron typically uses a linear activation function to generate continuous output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41617"/>
            <a:ext cx="8991600" cy="492443"/>
          </a:xfrm>
        </p:spPr>
        <p:txBody>
          <a:bodyPr/>
          <a:lstStyle/>
          <a:p>
            <a:r>
              <a:rPr lang="en-IN" sz="3200" dirty="0">
                <a:solidFill>
                  <a:schemeClr val="tx1"/>
                </a:solidFill>
              </a:rPr>
              <a:t>Model Architecture-</a:t>
            </a:r>
            <a:r>
              <a:rPr lang="en-IN" sz="3200" dirty="0" err="1">
                <a:solidFill>
                  <a:schemeClr val="tx1"/>
                </a:solidFill>
              </a:rPr>
              <a:t>cont</a:t>
            </a:r>
          </a:p>
        </p:txBody>
      </p:sp>
      <p:sp>
        <p:nvSpPr>
          <p:cNvPr id="3" name="Text Placeholder 2"/>
          <p:cNvSpPr>
            <a:spLocks noGrp="1"/>
          </p:cNvSpPr>
          <p:nvPr>
            <p:ph type="body" idx="1"/>
          </p:nvPr>
        </p:nvSpPr>
        <p:spPr>
          <a:xfrm>
            <a:off x="228601" y="990600"/>
            <a:ext cx="9143999" cy="4708525"/>
          </a:xfrm>
        </p:spPr>
        <p:txBody>
          <a:bodyPr/>
          <a:lstStyle/>
          <a:p>
            <a:r>
              <a:rPr lang="en-US" b="1" dirty="0"/>
              <a:t>4) Optimization Algorithm:</a:t>
            </a:r>
          </a:p>
          <a:p>
            <a:endParaRPr lang="en-US" b="1" dirty="0"/>
          </a:p>
          <a:p>
            <a:pPr indent="457200" algn="just"/>
            <a:r>
              <a:rPr lang="en-US" dirty="0"/>
              <a:t>During training, the model utilizes an optimization algorithm such as Stochastic Gradient Descent (SGD), Adam, or RMSprop to minimize the loss function and update the model parameters (weights and biases) iteratively.</a:t>
            </a:r>
          </a:p>
          <a:p>
            <a:endParaRPr lang="en-US" dirty="0"/>
          </a:p>
          <a:p>
            <a:r>
              <a:rPr lang="en-US" b="1" dirty="0"/>
              <a:t>5) Loss Function:</a:t>
            </a:r>
          </a:p>
          <a:p>
            <a:endParaRPr lang="en-US" b="1" dirty="0"/>
          </a:p>
          <a:p>
            <a:pPr indent="457200" algn="just"/>
            <a:r>
              <a:rPr lang="en-US" dirty="0"/>
              <a:t>The loss function measures the difference between the predicted sales values and the actual sales values in the training data.</a:t>
            </a:r>
          </a:p>
          <a:p>
            <a:pPr algn="just"/>
            <a:r>
              <a:rPr lang="en-US" dirty="0"/>
              <a:t>Common loss functions for regression tasks include Mean Squared Error (MSE), Mean Absolute Error (MAE), or Huber loss</a:t>
            </a:r>
            <a:r>
              <a:rPr lang="en-US" b="1" dirty="0"/>
              <a:t>.</a:t>
            </a:r>
          </a:p>
          <a:p>
            <a:endParaRPr lang="en-US" b="1" dirty="0"/>
          </a:p>
          <a:p>
            <a:r>
              <a:rPr lang="en-US" b="1" dirty="0"/>
              <a:t>6) Regularization Techniques:</a:t>
            </a:r>
          </a:p>
          <a:p>
            <a:endParaRPr lang="en-US" b="1" dirty="0"/>
          </a:p>
          <a:p>
            <a:pPr indent="457200" algn="just"/>
            <a:r>
              <a:rPr lang="en-US" dirty="0"/>
              <a:t>Regularization techniques such as L1 regularization (Lasso) or L2 regularization (Ridge) may be applied to prevent overfitting and improve the generalization ability of the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6054" y="456945"/>
            <a:ext cx="5800851" cy="492125"/>
          </a:xfrm>
        </p:spPr>
        <p:txBody>
          <a:bodyPr/>
          <a:lstStyle/>
          <a:p>
            <a:r>
              <a:rPr lang="en-IN" dirty="0">
                <a:solidFill>
                  <a:schemeClr val="tx1"/>
                </a:solidFill>
                <a:sym typeface="+mn-ea"/>
              </a:rPr>
              <a:t>Model Architecture-</a:t>
            </a:r>
            <a:r>
              <a:rPr lang="en-IN" dirty="0" err="1">
                <a:solidFill>
                  <a:schemeClr val="tx1"/>
                </a:solidFill>
                <a:sym typeface="+mn-ea"/>
              </a:rPr>
              <a:t>cont</a:t>
            </a:r>
          </a:p>
        </p:txBody>
      </p:sp>
      <p:sp>
        <p:nvSpPr>
          <p:cNvPr id="3" name="Subtitle 2"/>
          <p:cNvSpPr>
            <a:spLocks noGrp="1"/>
          </p:cNvSpPr>
          <p:nvPr>
            <p:ph type="subTitle" idx="4"/>
          </p:nvPr>
        </p:nvSpPr>
        <p:spPr>
          <a:xfrm>
            <a:off x="666750" y="1310640"/>
            <a:ext cx="9696450" cy="4244340"/>
          </a:xfrm>
        </p:spPr>
        <p:txBody>
          <a:bodyPr>
            <a:noAutofit/>
          </a:bodyPr>
          <a:lstStyle/>
          <a:p>
            <a:r>
              <a:rPr lang="en-US" b="1"/>
              <a:t>7) Training Process:</a:t>
            </a:r>
          </a:p>
          <a:p>
            <a:endParaRPr lang="en-US"/>
          </a:p>
          <a:p>
            <a:pPr indent="457200"/>
            <a:r>
              <a:rPr lang="en-US"/>
              <a:t>The model is trained iteratively on the training data, with each iteration (epoch) consisting of forward and backward propagation steps.During forward propagation, input data is fed through the network, and predictions are generated.During backward propagation, the gradients of the loss function with respect to the model parameters are computed, and the model parameters are updated accordingly using the optimization algorithm.</a:t>
            </a:r>
          </a:p>
          <a:p>
            <a:endParaRPr lang="en-US"/>
          </a:p>
          <a:p>
            <a:r>
              <a:rPr lang="en-US" b="1"/>
              <a:t>8) Evaluation Metrics:</a:t>
            </a:r>
          </a:p>
          <a:p>
            <a:endParaRPr lang="en-US"/>
          </a:p>
          <a:p>
            <a:pPr indent="457200"/>
            <a:r>
              <a:rPr lang="en-US"/>
              <a:t>After training, the model's performance is evaluated using appropriate evaluation metrics such as Mean Absolute Error (MAE), Mean Squared Error (MSE), Root Mean Squared Error (RMSE), or R-squared (R^2) score.</a:t>
            </a:r>
          </a:p>
          <a:p>
            <a:endParaRPr lang="en-US"/>
          </a:p>
          <a:p>
            <a:r>
              <a:rPr lang="en-US" b="1"/>
              <a:t>9) Model Deployment:</a:t>
            </a:r>
          </a:p>
          <a:p>
            <a:endParaRPr lang="en-US"/>
          </a:p>
          <a:p>
            <a:pPr indent="457200"/>
            <a:r>
              <a:rPr lang="en-US"/>
              <a:t>Once trained and evaluated, the model can be deployed in a production environment to generate sales forecasts for future periods.The model's predictions can be integrated into existing systems or applications used by grocery retailers for inventory management and decision-making.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1937"/>
            <a:ext cx="8541068" cy="492443"/>
          </a:xfrm>
        </p:spPr>
        <p:txBody>
          <a:bodyPr/>
          <a:lstStyle/>
          <a:p>
            <a:r>
              <a:rPr lang="en-IN" sz="3200" dirty="0">
                <a:solidFill>
                  <a:schemeClr val="tx1"/>
                </a:solidFill>
              </a:rPr>
              <a:t>Training Process</a:t>
            </a:r>
          </a:p>
        </p:txBody>
      </p:sp>
      <p:sp>
        <p:nvSpPr>
          <p:cNvPr id="3" name="Text Placeholder 2"/>
          <p:cNvSpPr>
            <a:spLocks noGrp="1"/>
          </p:cNvSpPr>
          <p:nvPr>
            <p:ph type="body" idx="1"/>
          </p:nvPr>
        </p:nvSpPr>
        <p:spPr>
          <a:xfrm>
            <a:off x="228600" y="763904"/>
            <a:ext cx="9829800" cy="6370955"/>
          </a:xfrm>
        </p:spPr>
        <p:txBody>
          <a:bodyPr/>
          <a:lstStyle/>
          <a:p>
            <a:endParaRPr lang="en-US" b="1" dirty="0"/>
          </a:p>
          <a:p>
            <a:r>
              <a:rPr lang="en-US" b="1" dirty="0"/>
              <a:t>1) Initialization:</a:t>
            </a:r>
          </a:p>
          <a:p>
            <a:endParaRPr lang="en-US" b="1" dirty="0"/>
          </a:p>
          <a:p>
            <a:r>
              <a:rPr lang="en-US" b="1" dirty="0"/>
              <a:t> 	</a:t>
            </a:r>
            <a:r>
              <a:rPr lang="en-US" dirty="0"/>
              <a:t>Initialize model parameters randomly or with pre-trained weights.</a:t>
            </a:r>
            <a:endParaRPr lang="en-US" b="1" dirty="0"/>
          </a:p>
          <a:p>
            <a:endParaRPr lang="en-US" b="1" dirty="0"/>
          </a:p>
          <a:p>
            <a:r>
              <a:rPr lang="en-US" b="1" dirty="0"/>
              <a:t>2) Forward Propagation: </a:t>
            </a:r>
          </a:p>
          <a:p>
            <a:endParaRPr lang="en-US" b="1" dirty="0"/>
          </a:p>
          <a:p>
            <a:pPr indent="457200"/>
            <a:r>
              <a:rPr lang="en-US" dirty="0"/>
              <a:t>Input data passes through the network, undergoing linear transformations and activation functions in hidden layers to produce predictions.</a:t>
            </a:r>
          </a:p>
          <a:p>
            <a:endParaRPr lang="en-US" b="1" dirty="0"/>
          </a:p>
          <a:p>
            <a:r>
              <a:rPr lang="en-US" b="1" dirty="0"/>
              <a:t>3) Loss Calculation: </a:t>
            </a:r>
          </a:p>
          <a:p>
            <a:r>
              <a:rPr lang="en-US" dirty="0"/>
              <a:t>         Compute the difference between predicted and actual values using a chosen loss function (e.g., MSE).</a:t>
            </a:r>
          </a:p>
          <a:p>
            <a:endParaRPr lang="en-US" b="1" dirty="0"/>
          </a:p>
          <a:p>
            <a:r>
              <a:rPr lang="en-US" b="1" dirty="0"/>
              <a:t>4) Backward Propagation: </a:t>
            </a:r>
          </a:p>
          <a:p>
            <a:endParaRPr lang="en-US" b="1" dirty="0"/>
          </a:p>
          <a:p>
            <a:pPr indent="457200"/>
            <a:r>
              <a:rPr lang="en-US" dirty="0"/>
              <a:t>Compute gradients of the loss function with respect to model parameters using backpropagation.</a:t>
            </a:r>
          </a:p>
          <a:p>
            <a:endParaRPr lang="en-US" b="1" dirty="0"/>
          </a:p>
          <a:p>
            <a:r>
              <a:rPr lang="en-US" b="1" dirty="0"/>
              <a:t>5) Parameter Update: </a:t>
            </a:r>
          </a:p>
          <a:p>
            <a:endParaRPr lang="en-US" b="1" dirty="0"/>
          </a:p>
          <a:p>
            <a:pPr indent="457200"/>
            <a:r>
              <a:rPr lang="en-US" dirty="0"/>
              <a:t>Update model parameters using an optimization algorithm (e.g., SGD) and learning rate.</a:t>
            </a:r>
          </a:p>
          <a:p>
            <a:endParaRPr lang="en-US" b="1" dirty="0"/>
          </a:p>
          <a:p>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6054" y="533145"/>
            <a:ext cx="5800851" cy="492125"/>
          </a:xfrm>
        </p:spPr>
        <p:txBody>
          <a:bodyPr/>
          <a:lstStyle/>
          <a:p>
            <a:r>
              <a:rPr lang="en-IN" dirty="0">
                <a:solidFill>
                  <a:schemeClr val="tx1"/>
                </a:solidFill>
                <a:sym typeface="+mn-ea"/>
              </a:rPr>
              <a:t>Training Process</a:t>
            </a:r>
          </a:p>
        </p:txBody>
      </p:sp>
      <p:sp>
        <p:nvSpPr>
          <p:cNvPr id="3" name="Subtitle 2"/>
          <p:cNvSpPr>
            <a:spLocks noGrp="1"/>
          </p:cNvSpPr>
          <p:nvPr>
            <p:ph type="subTitle" idx="4"/>
          </p:nvPr>
        </p:nvSpPr>
        <p:spPr>
          <a:xfrm>
            <a:off x="673100" y="1257935"/>
            <a:ext cx="9690100" cy="4297045"/>
          </a:xfrm>
        </p:spPr>
        <p:txBody>
          <a:bodyPr>
            <a:noAutofit/>
          </a:bodyPr>
          <a:lstStyle/>
          <a:p>
            <a:r>
              <a:rPr lang="en-US" b="1" dirty="0">
                <a:sym typeface="+mn-ea"/>
              </a:rPr>
              <a:t>1) Iteration: </a:t>
            </a:r>
          </a:p>
          <a:p>
            <a:endParaRPr lang="en-US" b="1" dirty="0">
              <a:sym typeface="+mn-ea"/>
            </a:endParaRPr>
          </a:p>
          <a:p>
            <a:pPr indent="457200"/>
            <a:r>
              <a:rPr lang="en-US" dirty="0">
                <a:solidFill>
                  <a:schemeClr val="tx1"/>
                </a:solidFill>
                <a:sym typeface="+mn-ea"/>
              </a:rPr>
              <a:t>Repeat forward and backward propagation for multiple epochs, gradually improving model performance.</a:t>
            </a:r>
            <a:endParaRPr lang="en-US" dirty="0">
              <a:solidFill>
                <a:schemeClr val="tx1"/>
              </a:solidFill>
            </a:endParaRPr>
          </a:p>
          <a:p>
            <a:endParaRPr lang="en-US" b="1" dirty="0"/>
          </a:p>
          <a:p>
            <a:r>
              <a:rPr lang="en-US" b="1" dirty="0">
                <a:sym typeface="+mn-ea"/>
              </a:rPr>
              <a:t>2) Validation: </a:t>
            </a:r>
          </a:p>
          <a:p>
            <a:endParaRPr lang="en-US" b="1" dirty="0">
              <a:sym typeface="+mn-ea"/>
            </a:endParaRPr>
          </a:p>
          <a:p>
            <a:pPr indent="457200"/>
            <a:r>
              <a:rPr lang="en-US" dirty="0">
                <a:sym typeface="+mn-ea"/>
              </a:rPr>
              <a:t>Evaluate model performance on a separate validation dataset to monitor for overfitting.</a:t>
            </a:r>
            <a:endParaRPr lang="en-US" dirty="0"/>
          </a:p>
          <a:p>
            <a:endParaRPr lang="en-US" b="1" dirty="0"/>
          </a:p>
          <a:p>
            <a:r>
              <a:rPr lang="en-US" b="1" dirty="0">
                <a:sym typeface="+mn-ea"/>
              </a:rPr>
              <a:t>3) Early Stopping: </a:t>
            </a:r>
          </a:p>
          <a:p>
            <a:endParaRPr lang="en-US" b="1" dirty="0">
              <a:sym typeface="+mn-ea"/>
            </a:endParaRPr>
          </a:p>
          <a:p>
            <a:pPr indent="457200"/>
            <a:r>
              <a:rPr lang="en-US" dirty="0">
                <a:sym typeface="+mn-ea"/>
              </a:rPr>
              <a:t>Stop training if validation performance deteriorates or stops improving to prevent overfitting.</a:t>
            </a:r>
            <a:endParaRPr lang="en-US" dirty="0"/>
          </a:p>
          <a:p>
            <a:endParaRPr lang="en-US" b="1" dirty="0">
              <a:sym typeface="+mn-ea"/>
            </a:endParaRPr>
          </a:p>
          <a:p>
            <a:r>
              <a:rPr lang="en-US" b="1" dirty="0">
                <a:sym typeface="+mn-ea"/>
              </a:rPr>
              <a:t>4) Completion: </a:t>
            </a:r>
          </a:p>
          <a:p>
            <a:endParaRPr lang="en-US" b="1" dirty="0">
              <a:sym typeface="+mn-ea"/>
            </a:endParaRPr>
          </a:p>
          <a:p>
            <a:pPr indent="457200"/>
            <a:r>
              <a:rPr lang="en-US" dirty="0">
                <a:sym typeface="+mn-ea"/>
              </a:rPr>
              <a:t>Save final trained model parameters for deployment and inference.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52400"/>
            <a:ext cx="9296400" cy="492443"/>
          </a:xfrm>
        </p:spPr>
        <p:txBody>
          <a:bodyPr/>
          <a:lstStyle/>
          <a:p>
            <a:r>
              <a:rPr lang="en-IN" sz="3200" dirty="0">
                <a:solidFill>
                  <a:schemeClr val="tx1"/>
                </a:solidFill>
              </a:rPr>
              <a:t>Results and Evaluation</a:t>
            </a:r>
          </a:p>
        </p:txBody>
      </p:sp>
      <p:sp>
        <p:nvSpPr>
          <p:cNvPr id="3" name="Text Placeholder 2"/>
          <p:cNvSpPr>
            <a:spLocks noGrp="1"/>
          </p:cNvSpPr>
          <p:nvPr>
            <p:ph type="body" idx="1"/>
          </p:nvPr>
        </p:nvSpPr>
        <p:spPr>
          <a:xfrm>
            <a:off x="539115" y="680720"/>
            <a:ext cx="8602345" cy="5001260"/>
          </a:xfrm>
        </p:spPr>
        <p:txBody>
          <a:bodyPr wrap="square">
            <a:noAutofit/>
          </a:bodyPr>
          <a:lstStyle/>
          <a:p>
            <a:pPr indent="457200" algn="just"/>
            <a:endParaRPr lang="en-US" sz="2400" dirty="0"/>
          </a:p>
          <a:p>
            <a:pPr indent="457200" algn="just"/>
            <a:r>
              <a:rPr lang="en-US" sz="2400" dirty="0"/>
              <a:t>The trained models, including Linear Regression, Random Forest, and Gradient Boosting, were evaluated based on metrics like Mean Absolute Error (MAE) and Root Mean Squared Error (RMSE). Random Forest emerged as the top performer with the lowest errors, indicating superior predictive accuracy. Cross-validation confirmed consistent performance across different data subsets, while ensemble techniques further improved forecasting accuracy. Sensitivity analysis identified key factors influencing sales, guiding adjustments in forecasting strategies. Stakeholder feedback led to iterative model refinement, enhancing practical utility. Overall, the models provide reliable sales forecasts, enabling optimized inventory management and informed decision-making for grocery retailers.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152400"/>
            <a:ext cx="9144000" cy="492443"/>
          </a:xfrm>
        </p:spPr>
        <p:txBody>
          <a:bodyPr/>
          <a:lstStyle/>
          <a:p>
            <a:r>
              <a:rPr lang="en-IN" sz="3200" dirty="0">
                <a:solidFill>
                  <a:schemeClr val="tx1"/>
                </a:solidFill>
              </a:rPr>
              <a:t>Applications</a:t>
            </a:r>
          </a:p>
        </p:txBody>
      </p:sp>
      <p:sp>
        <p:nvSpPr>
          <p:cNvPr id="3" name="Text Placeholder 2"/>
          <p:cNvSpPr>
            <a:spLocks noGrp="1"/>
          </p:cNvSpPr>
          <p:nvPr>
            <p:ph type="body" idx="1"/>
          </p:nvPr>
        </p:nvSpPr>
        <p:spPr>
          <a:xfrm>
            <a:off x="452755" y="838200"/>
            <a:ext cx="9072245" cy="5262880"/>
          </a:xfrm>
        </p:spPr>
        <p:txBody>
          <a:bodyPr wrap="square"/>
          <a:lstStyle/>
          <a:p>
            <a:r>
              <a:rPr lang="en-US" b="1" dirty="0"/>
              <a:t>1) Inventory Optimization: </a:t>
            </a:r>
          </a:p>
          <a:p>
            <a:endParaRPr lang="en-US" b="1" dirty="0"/>
          </a:p>
          <a:p>
            <a:pPr indent="457200" algn="just"/>
            <a:r>
              <a:rPr lang="en-US" dirty="0"/>
              <a:t>Helps retailers manage stock levels efficiently, reducing excess inventory and stockouts.</a:t>
            </a:r>
          </a:p>
          <a:p>
            <a:endParaRPr lang="en-US" b="1" dirty="0"/>
          </a:p>
          <a:p>
            <a:r>
              <a:rPr lang="en-US" b="1" dirty="0"/>
              <a:t>2) Demand Planning: </a:t>
            </a:r>
          </a:p>
          <a:p>
            <a:endParaRPr lang="en-US" b="1" dirty="0"/>
          </a:p>
          <a:p>
            <a:pPr indent="457200" algn="just"/>
            <a:r>
              <a:rPr lang="en-US" dirty="0"/>
              <a:t>Assists in forecasting future demand, aiding procurement and resource allocation.</a:t>
            </a:r>
          </a:p>
          <a:p>
            <a:endParaRPr lang="en-US" b="1" dirty="0"/>
          </a:p>
          <a:p>
            <a:r>
              <a:rPr lang="en-US" b="1" dirty="0"/>
              <a:t>3) Promotional Planning: </a:t>
            </a:r>
          </a:p>
          <a:p>
            <a:endParaRPr lang="en-US" b="1" dirty="0"/>
          </a:p>
          <a:p>
            <a:pPr indent="457200"/>
            <a:r>
              <a:rPr lang="en-US" dirty="0"/>
              <a:t>Guides promotional activities and pricing strategies based on sales forecasts.</a:t>
            </a:r>
          </a:p>
          <a:p>
            <a:endParaRPr lang="en-US" b="1" dirty="0"/>
          </a:p>
          <a:p>
            <a:r>
              <a:rPr lang="en-US" b="1" dirty="0"/>
              <a:t>4) Supply Chain Efficiency:</a:t>
            </a:r>
            <a:r>
              <a:rPr lang="en-US" dirty="0"/>
              <a:t> </a:t>
            </a:r>
          </a:p>
          <a:p>
            <a:endParaRPr lang="en-US" dirty="0"/>
          </a:p>
          <a:p>
            <a:pPr indent="457200" algn="just"/>
            <a:r>
              <a:rPr lang="en-US" dirty="0"/>
              <a:t>Improves coordination with suppliers and distributors, enhancing supply chain efficiency.</a:t>
            </a:r>
          </a:p>
          <a:p>
            <a:endParaRPr lang="en-US" b="1" dirty="0"/>
          </a:p>
          <a:p>
            <a:r>
              <a:rPr lang="en-US" b="1" dirty="0"/>
              <a:t>5) Customer Satisfaction: </a:t>
            </a:r>
          </a:p>
          <a:p>
            <a:endParaRPr lang="en-US" b="1" dirty="0"/>
          </a:p>
          <a:p>
            <a:pPr indent="457200"/>
            <a:r>
              <a:rPr lang="en-US" dirty="0"/>
              <a:t>Ensures product availability, leading to enhanced customer satisfaction and loyalty.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36268" cy="492443"/>
          </a:xfrm>
        </p:spPr>
        <p:txBody>
          <a:bodyPr/>
          <a:lstStyle/>
          <a:p>
            <a:r>
              <a:rPr lang="en-IN" sz="3200" dirty="0">
                <a:solidFill>
                  <a:schemeClr val="tx1"/>
                </a:solidFill>
              </a:rPr>
              <a:t>Applications</a:t>
            </a:r>
          </a:p>
        </p:txBody>
      </p:sp>
      <p:sp>
        <p:nvSpPr>
          <p:cNvPr id="3" name="Text Placeholder 2"/>
          <p:cNvSpPr>
            <a:spLocks noGrp="1"/>
          </p:cNvSpPr>
          <p:nvPr>
            <p:ph type="body" idx="1"/>
          </p:nvPr>
        </p:nvSpPr>
        <p:spPr>
          <a:xfrm>
            <a:off x="533400" y="1075055"/>
            <a:ext cx="8625205" cy="4708525"/>
          </a:xfrm>
        </p:spPr>
        <p:txBody>
          <a:bodyPr wrap="square"/>
          <a:lstStyle/>
          <a:p>
            <a:r>
              <a:rPr lang="en-US" b="1" dirty="0"/>
              <a:t>1) Cost Reduction:</a:t>
            </a:r>
          </a:p>
          <a:p>
            <a:endParaRPr lang="en-US" b="1" dirty="0"/>
          </a:p>
          <a:p>
            <a:r>
              <a:rPr lang="en-US" b="1" dirty="0"/>
              <a:t> 	</a:t>
            </a:r>
            <a:r>
              <a:rPr lang="en-US" dirty="0"/>
              <a:t>Minimizes costs associated with excess inventory management and lost sales opportunities.</a:t>
            </a:r>
          </a:p>
          <a:p>
            <a:endParaRPr lang="en-US" b="1" dirty="0"/>
          </a:p>
          <a:p>
            <a:r>
              <a:rPr lang="en-US" b="1" dirty="0"/>
              <a:t>2) Market Analysis: </a:t>
            </a:r>
          </a:p>
          <a:p>
            <a:endParaRPr lang="en-US" b="1" dirty="0"/>
          </a:p>
          <a:p>
            <a:pPr indent="457200"/>
            <a:r>
              <a:rPr lang="en-US" dirty="0"/>
              <a:t>Provides insights into market trends and consumer preferences, supporting strategic decisions.</a:t>
            </a:r>
            <a:endParaRPr lang="en-US" b="1" dirty="0"/>
          </a:p>
          <a:p>
            <a:endParaRPr lang="en-US" b="1" dirty="0"/>
          </a:p>
          <a:p>
            <a:r>
              <a:rPr lang="en-US" b="1" dirty="0"/>
              <a:t>3) Expansion Planning: </a:t>
            </a:r>
          </a:p>
          <a:p>
            <a:endParaRPr lang="en-US" b="1" dirty="0"/>
          </a:p>
          <a:p>
            <a:pPr indent="457200"/>
            <a:r>
              <a:rPr lang="en-US" dirty="0"/>
              <a:t>Informs decisions regarding new store openings and market expansions.</a:t>
            </a:r>
          </a:p>
          <a:p>
            <a:endParaRPr lang="en-US" b="1" dirty="0"/>
          </a:p>
          <a:p>
            <a:r>
              <a:rPr lang="en-US" b="1" dirty="0"/>
              <a:t>4) Risk Management:</a:t>
            </a:r>
          </a:p>
          <a:p>
            <a:endParaRPr lang="en-US" b="1" dirty="0"/>
          </a:p>
          <a:p>
            <a:r>
              <a:rPr lang="en-US" b="1" dirty="0"/>
              <a:t> 	</a:t>
            </a:r>
            <a:r>
              <a:rPr lang="en-US" dirty="0"/>
              <a:t>Helps anticipate risks and uncertainties, supporting proactive mitigation strategies.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533717"/>
            <a:ext cx="9067800" cy="492125"/>
          </a:xfrm>
        </p:spPr>
        <p:txBody>
          <a:bodyPr/>
          <a:lstStyle/>
          <a:p>
            <a:r>
              <a:rPr lang="en-IN" sz="3200" dirty="0">
                <a:solidFill>
                  <a:schemeClr val="tx1"/>
                </a:solidFill>
              </a:rPr>
              <a:t>Conclusion</a:t>
            </a:r>
          </a:p>
        </p:txBody>
      </p:sp>
      <p:sp>
        <p:nvSpPr>
          <p:cNvPr id="3" name="Text Placeholder 2"/>
          <p:cNvSpPr>
            <a:spLocks noGrp="1"/>
          </p:cNvSpPr>
          <p:nvPr>
            <p:ph type="body" idx="1"/>
          </p:nvPr>
        </p:nvSpPr>
        <p:spPr>
          <a:xfrm>
            <a:off x="533400" y="1447800"/>
            <a:ext cx="8715375" cy="5170646"/>
          </a:xfrm>
        </p:spPr>
        <p:txBody>
          <a:bodyPr wrap="square"/>
          <a:lstStyle/>
          <a:p>
            <a:pPr indent="457200" algn="just"/>
            <a:r>
              <a:rPr lang="en-US" sz="2400" dirty="0"/>
              <a:t>In conclusion, the development of a sales forecasting model for grocery products offers significant benefits for inventory management, customer satisfaction, and profitability in retail. By employing machine learning algorithms, such as Random Forest and Gradient Boosting, we achieved accurate predictions. These forecasts aid in inventory optimization, demand planning, and pricing strategies. Continuous refinement and adaptation to market changes will be crucial for sustained success. Overall, embracing data-driven decision-making empowers retailers to thrive in a competitive landscape, ensuring efficient operations and customer satisfaction</a:t>
            </a:r>
            <a:r>
              <a:rPr lang="en-US" sz="2400" dirty="0" smtClean="0"/>
              <a:t>.</a:t>
            </a:r>
          </a:p>
          <a:p>
            <a:pPr indent="457200" algn="just"/>
            <a:endParaRPr lang="en-US" sz="2400" dirty="0"/>
          </a:p>
          <a:p>
            <a:pPr indent="457200" algn="just"/>
            <a:endParaRPr lang="en-US" sz="2400" dirty="0" smtClean="0"/>
          </a:p>
          <a:p>
            <a:pPr indent="457200" algn="l"/>
            <a:r>
              <a:rPr lang="en-US" sz="2400" smtClean="0"/>
              <a:t>DEMO </a:t>
            </a:r>
            <a:r>
              <a:rPr lang="en-US" sz="2400" dirty="0" smtClean="0"/>
              <a:t>LINK:</a:t>
            </a:r>
          </a:p>
          <a:p>
            <a:pPr indent="457200" algn="l"/>
            <a:r>
              <a:rPr lang="en-US" sz="2400" dirty="0">
                <a:hlinkClick r:id="rId2"/>
              </a:rPr>
              <a:t>h</a:t>
            </a:r>
            <a:r>
              <a:rPr lang="en-US" sz="2400" dirty="0" smtClean="0">
                <a:hlinkClick r:id="rId2"/>
              </a:rPr>
              <a:t>ttps://github.com/Nataraj3012/NM-PROJECT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973" y="4733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23" y="1695619"/>
            <a:ext cx="8535709" cy="3217547"/>
          </a:xfrm>
          <a:prstGeom prst="rect">
            <a:avLst/>
          </a:prstGeom>
        </p:spPr>
        <p:txBody>
          <a:bodyPr vert="horz" wrap="square" lIns="0" tIns="16510" rIns="0" bIns="0" rtlCol="0">
            <a:spAutoFit/>
          </a:bodyPr>
          <a:lstStyle/>
          <a:p>
            <a:pPr marL="12700">
              <a:lnSpc>
                <a:spcPct val="100000"/>
              </a:lnSpc>
              <a:spcBef>
                <a:spcPts val="130"/>
              </a:spcBef>
            </a:pPr>
            <a:r>
              <a:rPr sz="4000" dirty="0">
                <a:sym typeface="+mn-ea"/>
              </a:rPr>
              <a:t>PROJECT</a:t>
            </a:r>
            <a:r>
              <a:rPr sz="4000" spc="-90" dirty="0">
                <a:sym typeface="+mn-ea"/>
              </a:rPr>
              <a:t> </a:t>
            </a:r>
            <a:r>
              <a:rPr sz="4000" spc="-10" dirty="0">
                <a:sym typeface="+mn-ea"/>
              </a:rPr>
              <a:t>TITLE</a:t>
            </a:r>
            <a:br>
              <a:rPr sz="4000" spc="-10" dirty="0">
                <a:sym typeface="+mn-ea"/>
              </a:rPr>
            </a:br>
            <a:r>
              <a:rPr sz="4000" spc="-10" dirty="0">
                <a:sym typeface="+mn-ea"/>
              </a:rPr>
              <a:t/>
            </a:r>
            <a:br>
              <a:rPr sz="4000" spc="-10" dirty="0">
                <a:sym typeface="+mn-ea"/>
              </a:rPr>
            </a:br>
            <a:r>
              <a:rPr lang="en-US" sz="4000" spc="-10" dirty="0" smtClean="0">
                <a:sym typeface="+mn-ea"/>
              </a:rPr>
              <a:t/>
            </a:r>
            <a:br>
              <a:rPr lang="en-US" sz="4000" spc="-10" dirty="0" smtClean="0">
                <a:sym typeface="+mn-ea"/>
              </a:rPr>
            </a:br>
            <a:r>
              <a:rPr lang="en-US" sz="4400" spc="-10" dirty="0" smtClean="0">
                <a:sym typeface="+mn-ea"/>
              </a:rPr>
              <a:t>GROCERY</a:t>
            </a:r>
            <a:r>
              <a:rPr lang="en-US" spc="-10" dirty="0" smtClean="0">
                <a:sym typeface="+mn-ea"/>
              </a:rPr>
              <a:t> SALES FORECASTING</a:t>
            </a:r>
            <a:r>
              <a:rPr sz="4000" spc="-10" dirty="0">
                <a:sym typeface="+mn-ea"/>
              </a:rPr>
              <a:t/>
            </a:r>
            <a:br>
              <a:rPr sz="4000" spc="-10" dirty="0">
                <a:sym typeface="+mn-ea"/>
              </a:rPr>
            </a:br>
            <a:endParaRPr sz="4000" dirty="0">
              <a:solidFill>
                <a:schemeClr val="accent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41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830580" y="686053"/>
            <a:ext cx="8351266" cy="6722745"/>
          </a:xfrm>
          <a:prstGeom prst="rect">
            <a:avLst/>
          </a:prstGeom>
        </p:spPr>
        <p:txBody>
          <a:bodyPr vert="horz" wrap="square" lIns="0" tIns="13335" rIns="0" bIns="0" rtlCol="0">
            <a:spAutoFit/>
          </a:bodyPr>
          <a:lstStyle/>
          <a:p>
            <a:pPr marL="12700" indent="0">
              <a:lnSpc>
                <a:spcPct val="100000"/>
              </a:lnSpc>
              <a:spcBef>
                <a:spcPts val="105"/>
              </a:spcBef>
              <a:buFont typeface="Arial" panose="020B0604020202020204" pitchFamily="34" charset="0"/>
              <a:buNone/>
            </a:pPr>
            <a:r>
              <a:rPr lang="en-IN" sz="3600" spc="25" dirty="0">
                <a:solidFill>
                  <a:schemeClr val="tx1"/>
                </a:solidFill>
              </a:rPr>
              <a:t>A</a:t>
            </a:r>
            <a:r>
              <a:rPr lang="en-IN" sz="3600" spc="-5" dirty="0">
                <a:solidFill>
                  <a:schemeClr val="tx1"/>
                </a:solidFill>
              </a:rPr>
              <a:t>G</a:t>
            </a:r>
            <a:r>
              <a:rPr lang="en-IN" sz="3600" spc="-35" dirty="0">
                <a:solidFill>
                  <a:schemeClr val="tx1"/>
                </a:solidFill>
              </a:rPr>
              <a:t>E</a:t>
            </a:r>
            <a:r>
              <a:rPr lang="en-IN" sz="3600" spc="15" dirty="0">
                <a:solidFill>
                  <a:schemeClr val="tx1"/>
                </a:solidFill>
              </a:rPr>
              <a:t>N</a:t>
            </a:r>
            <a:r>
              <a:rPr lang="en-IN" sz="3600" dirty="0">
                <a:solidFill>
                  <a:schemeClr val="tx1"/>
                </a:solidFill>
              </a:rPr>
              <a:t>DA</a:t>
            </a:r>
            <a:br>
              <a:rPr lang="en-IN" sz="3600" dirty="0">
                <a:solidFill>
                  <a:schemeClr val="tx1"/>
                </a:solidFill>
              </a:rPr>
            </a:br>
            <a:r>
              <a:rPr lang="en-IN" sz="3600" dirty="0">
                <a:solidFill>
                  <a:schemeClr val="tx1"/>
                </a:solidFill>
              </a:rPr>
              <a:t/>
            </a:r>
            <a:br>
              <a:rPr lang="en-IN" sz="3600" dirty="0">
                <a:solidFill>
                  <a:schemeClr val="tx1"/>
                </a:solidFill>
              </a:rPr>
            </a:br>
            <a:r>
              <a:rPr lang="en-US" altLang="en-IN" sz="2800" b="0" dirty="0"/>
              <a:t>	1) </a:t>
            </a:r>
            <a:r>
              <a:rPr lang="en-IN" sz="2800" b="0" dirty="0"/>
              <a:t>Problem Statement</a:t>
            </a:r>
            <a:br>
              <a:rPr lang="en-IN" sz="2800" b="0" dirty="0"/>
            </a:br>
            <a:r>
              <a:rPr lang="en-US" altLang="en-IN" sz="2800" b="0" dirty="0"/>
              <a:t>	2) </a:t>
            </a:r>
            <a:r>
              <a:rPr lang="en-IN" sz="2800" b="0" dirty="0"/>
              <a:t>Introduction</a:t>
            </a:r>
            <a:br>
              <a:rPr lang="en-IN" sz="2800" b="0" dirty="0"/>
            </a:br>
            <a:r>
              <a:rPr lang="en-US" altLang="en-IN" sz="2800" b="0" dirty="0"/>
              <a:t>	3) </a:t>
            </a:r>
            <a:r>
              <a:rPr lang="en-IN" sz="2800" b="0" dirty="0"/>
              <a:t>Objective</a:t>
            </a:r>
            <a:br>
              <a:rPr lang="en-IN" sz="2800" b="0" dirty="0"/>
            </a:br>
            <a:r>
              <a:rPr lang="en-US" altLang="en-IN" sz="2800" b="0" dirty="0"/>
              <a:t>	4) </a:t>
            </a:r>
            <a:r>
              <a:rPr lang="en-IN" sz="2800" b="0" dirty="0"/>
              <a:t>Methodology</a:t>
            </a:r>
            <a:br>
              <a:rPr lang="en-IN" sz="2800" b="0" dirty="0"/>
            </a:br>
            <a:r>
              <a:rPr lang="en-US" altLang="en-IN" sz="2800" b="0" dirty="0"/>
              <a:t>	5) </a:t>
            </a:r>
            <a:r>
              <a:rPr lang="en-IN" sz="2800" b="0" dirty="0"/>
              <a:t>Model Architecture</a:t>
            </a:r>
            <a:br>
              <a:rPr lang="en-IN" sz="2800" b="0" dirty="0"/>
            </a:br>
            <a:r>
              <a:rPr lang="en-IN" sz="2800" b="0" dirty="0"/>
              <a:t> </a:t>
            </a:r>
            <a:r>
              <a:rPr lang="en-US" altLang="en-IN" sz="2800" b="0" dirty="0"/>
              <a:t>	6) </a:t>
            </a:r>
            <a:r>
              <a:rPr lang="en-IN" sz="2800" b="0" dirty="0"/>
              <a:t>Training Process</a:t>
            </a:r>
            <a:br>
              <a:rPr lang="en-IN" sz="2800" b="0" dirty="0"/>
            </a:br>
            <a:r>
              <a:rPr lang="en-IN" sz="2800" b="0" dirty="0"/>
              <a:t> </a:t>
            </a:r>
            <a:r>
              <a:rPr lang="en-US" altLang="en-IN" sz="2800" b="0" dirty="0"/>
              <a:t>	7) </a:t>
            </a:r>
            <a:r>
              <a:rPr lang="en-IN" sz="2800" b="0" dirty="0"/>
              <a:t>Results and Evaluation</a:t>
            </a:r>
            <a:br>
              <a:rPr lang="en-IN" sz="2800" b="0" dirty="0"/>
            </a:br>
            <a:r>
              <a:rPr lang="en-IN" sz="2800" b="0" dirty="0"/>
              <a:t> </a:t>
            </a:r>
            <a:r>
              <a:rPr lang="en-US" altLang="en-IN" sz="2800" b="0" dirty="0"/>
              <a:t>	8) </a:t>
            </a:r>
            <a:r>
              <a:rPr lang="en-IN" sz="2800" b="0" dirty="0"/>
              <a:t>Applications</a:t>
            </a:r>
            <a:br>
              <a:rPr lang="en-IN" sz="2800" b="0" dirty="0"/>
            </a:br>
            <a:r>
              <a:rPr lang="en-IN" sz="2800" b="0" dirty="0"/>
              <a:t> </a:t>
            </a:r>
            <a:r>
              <a:rPr lang="en-US" altLang="en-IN" sz="2800" b="0" dirty="0"/>
              <a:t>	9) </a:t>
            </a:r>
            <a:r>
              <a:rPr lang="en-IN" sz="2800" b="0" dirty="0"/>
              <a:t>Conclusion</a:t>
            </a:r>
            <a:r>
              <a:rPr lang="en-IN" dirty="0"/>
              <a:t/>
            </a:r>
            <a:br>
              <a:rPr lang="en-IN" dirty="0"/>
            </a:br>
            <a:r>
              <a:rPr lang="en-IN" sz="2800" b="0" i="0" dirty="0">
                <a:solidFill>
                  <a:srgbClr val="0D0D0D"/>
                </a:solidFill>
                <a:effectLst/>
                <a:latin typeface="Söhne"/>
              </a:rPr>
              <a:t/>
            </a:r>
            <a:br>
              <a:rPr lang="en-IN" sz="2800" b="0" i="0" dirty="0">
                <a:solidFill>
                  <a:srgbClr val="0D0D0D"/>
                </a:solidFill>
                <a:effectLst/>
                <a:latin typeface="Söhne"/>
              </a:rPr>
            </a:br>
            <a:r>
              <a:rPr lang="en-IN" sz="2800" b="0" i="0" dirty="0">
                <a:solidFill>
                  <a:srgbClr val="0D0D0D"/>
                </a:solidFill>
                <a:effectLst/>
                <a:latin typeface="Söhne"/>
              </a:rPr>
              <a:t/>
            </a:r>
            <a:br>
              <a:rPr lang="en-IN" sz="2800" b="0" i="0" dirty="0">
                <a:solidFill>
                  <a:srgbClr val="0D0D0D"/>
                </a:solidFill>
                <a:effectLst/>
                <a:latin typeface="Söhne"/>
              </a:rPr>
            </a:br>
            <a:r>
              <a:rPr lang="en-IN" sz="2800" b="1" i="0" dirty="0">
                <a:solidFill>
                  <a:srgbClr val="0D0D0D"/>
                </a:solidFill>
                <a:effectLst/>
                <a:latin typeface="Söhne"/>
              </a:rPr>
              <a:t/>
            </a:r>
            <a:br>
              <a:rPr lang="en-IN" sz="2800" b="1" i="0" dirty="0">
                <a:solidFill>
                  <a:srgbClr val="0D0D0D"/>
                </a:solidFill>
                <a:effectLst/>
                <a:latin typeface="Söhne"/>
              </a:rPr>
            </a:br>
            <a:endParaRPr lang="en-IN"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5086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spc="10" dirty="0">
                <a:solidFill>
                  <a:schemeClr val="tx1"/>
                </a:solidFill>
              </a:rPr>
              <a:t>Problem Statement</a:t>
            </a:r>
          </a:p>
        </p:txBody>
      </p:sp>
      <p:sp>
        <p:nvSpPr>
          <p:cNvPr id="13" name="Text Placeholder 12"/>
          <p:cNvSpPr>
            <a:spLocks noGrp="1"/>
          </p:cNvSpPr>
          <p:nvPr>
            <p:ph type="body" idx="1"/>
          </p:nvPr>
        </p:nvSpPr>
        <p:spPr>
          <a:xfrm>
            <a:off x="902335" y="1338580"/>
            <a:ext cx="6675755" cy="5137785"/>
          </a:xfrm>
        </p:spPr>
        <p:txBody>
          <a:bodyPr>
            <a:noAutofit/>
          </a:bodyPr>
          <a:lstStyle/>
          <a:p>
            <a:pPr indent="457200" algn="just"/>
            <a:r>
              <a:rPr lang="en-US" sz="2800" dirty="0"/>
              <a:t>Develop a robust forecasting model for product sales in the supermarket and grocery stores industry to accurately predict demand based on historical sales data, store locations, transaction records, and external variables like holidays and oil prices. The goal is to optimize inventory stock levels, maximize profit, and minimize losses by ensuring optimal product availability at the right time.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385444"/>
            <a:ext cx="8598218" cy="5086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b="1" i="0" dirty="0">
                <a:solidFill>
                  <a:schemeClr val="tx1"/>
                </a:solidFill>
                <a:effectLst/>
                <a:latin typeface="Trebuchet MS" panose="020B0603020202020204" charset="0"/>
                <a:cs typeface="Trebuchet MS" panose="020B0603020202020204" charset="0"/>
              </a:rPr>
              <a:t>Introduction</a:t>
            </a:r>
            <a:r>
              <a:rPr lang="en-US" altLang="en-IN" sz="3200" b="1" i="0" dirty="0">
                <a:solidFill>
                  <a:schemeClr val="tx1"/>
                </a:solidFill>
                <a:effectLst/>
                <a:latin typeface="Trebuchet MS" panose="020B0603020202020204" charset="0"/>
                <a:cs typeface="Trebuchet MS" panose="020B0603020202020204" charset="0"/>
              </a:rPr>
              <a:t> </a:t>
            </a:r>
          </a:p>
        </p:txBody>
      </p:sp>
      <p:sp>
        <p:nvSpPr>
          <p:cNvPr id="11" name="Text Placeholder 10"/>
          <p:cNvSpPr>
            <a:spLocks noGrp="1"/>
          </p:cNvSpPr>
          <p:nvPr>
            <p:ph type="body" idx="1"/>
          </p:nvPr>
        </p:nvSpPr>
        <p:spPr>
          <a:xfrm>
            <a:off x="609600" y="1577340"/>
            <a:ext cx="8296275" cy="3693160"/>
          </a:xfrm>
        </p:spPr>
        <p:txBody>
          <a:bodyPr wrap="square"/>
          <a:lstStyle/>
          <a:p>
            <a:pPr indent="457200" algn="just"/>
            <a:r>
              <a:rPr lang="en-US" sz="2000" b="0" i="0" dirty="0">
                <a:solidFill>
                  <a:srgbClr val="0D0D0D"/>
                </a:solidFill>
                <a:effectLst/>
                <a:latin typeface="+mj-lt"/>
                <a:cs typeface="+mj-lt"/>
              </a:rPr>
              <a:t>In this project, trying to forecasts product sales based on the items, stores, transaction and other dependent variables like holidays and oil prices. This is a Kaggle Competition called "Corporación Favorita Grocery Sales Forecasting" where the task is to predict stocking of products to better ensure grocery stores please customers by having just enough of the right products at the right time. For this particular problem, we have analyzed the data as a supervised learning problem. In order to forecasts the sales we have compared different regression models like Linear Regression, Decision Tree, ExtraTreeRegressor, Gradient Boosting, Random Forest and XgBoost. Further to optimize the results we have used multilayer perception (MLP: a class of feed forward artificial neural network) and LightGBM ( gradient boosting framework that uses tree based learning algorithms).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8635"/>
          </a:xfrm>
          <a:prstGeom prst="rect">
            <a:avLst/>
          </a:prstGeom>
        </p:spPr>
        <p:txBody>
          <a:bodyPr vert="horz" wrap="square" lIns="0" tIns="16510" rIns="0" bIns="0" rtlCol="0">
            <a:spAutoFit/>
          </a:bodyPr>
          <a:lstStyle/>
          <a:p>
            <a:pPr marL="12700">
              <a:lnSpc>
                <a:spcPct val="100000"/>
              </a:lnSpc>
              <a:spcBef>
                <a:spcPts val="130"/>
              </a:spcBef>
            </a:pPr>
            <a:r>
              <a:rPr lang="en-IN" sz="3200" dirty="0">
                <a:solidFill>
                  <a:schemeClr val="tx1"/>
                </a:solidFill>
                <a:latin typeface="Trebuchet MS" panose="020B0603020202020204" charset="0"/>
                <a:cs typeface="Trebuchet MS" panose="020B0603020202020204" charset="0"/>
              </a:rPr>
              <a:t>Objective</a:t>
            </a:r>
          </a:p>
        </p:txBody>
      </p:sp>
      <p:sp>
        <p:nvSpPr>
          <p:cNvPr id="9" name="Text Placeholder 8"/>
          <p:cNvSpPr>
            <a:spLocks noGrp="1"/>
          </p:cNvSpPr>
          <p:nvPr>
            <p:ph type="body" idx="1"/>
          </p:nvPr>
        </p:nvSpPr>
        <p:spPr>
          <a:xfrm>
            <a:off x="609600" y="1577340"/>
            <a:ext cx="8534400" cy="4803140"/>
          </a:xfrm>
        </p:spPr>
        <p:txBody>
          <a:bodyPr>
            <a:noAutofit/>
          </a:bodyPr>
          <a:lstStyle/>
          <a:p>
            <a:pPr indent="457200" algn="just"/>
            <a:r>
              <a:rPr lang="en-US" dirty="0"/>
              <a:t>The primary objective of this project is to develop a robust sales forecasting model for grocery products. Specifically, the project aims to:</a:t>
            </a:r>
            <a:endParaRPr lang="en-US" b="1" dirty="0"/>
          </a:p>
          <a:p>
            <a:pPr algn="just"/>
            <a:endParaRPr lang="en-US" b="1" dirty="0"/>
          </a:p>
          <a:p>
            <a:pPr algn="just"/>
            <a:r>
              <a:rPr lang="en-US" b="1" dirty="0"/>
              <a:t>Optimize Inventory Management:</a:t>
            </a:r>
            <a:r>
              <a:rPr lang="en-US" dirty="0"/>
              <a:t> Provide grocery retailers with accurate predictions of product sales to optimize inventory stocking levels. By forecasting demand more effectively, retailers can ensure they have sufficient quantities of the right products available at the right times, minimizing excess inventory and avoiding stockouts</a:t>
            </a:r>
            <a:r>
              <a:rPr lang="en-US" b="1" dirty="0"/>
              <a:t>.</a:t>
            </a:r>
          </a:p>
          <a:p>
            <a:pPr algn="just"/>
            <a:endParaRPr lang="en-US" b="1" dirty="0"/>
          </a:p>
          <a:p>
            <a:pPr algn="just"/>
            <a:r>
              <a:rPr lang="en-US" b="1" dirty="0"/>
              <a:t>Ensure Customer Satisfaction: </a:t>
            </a:r>
            <a:r>
              <a:rPr lang="en-US" dirty="0"/>
              <a:t>Enhance customer satisfaction by improving product availability in stores. By accurately forecasting sales, retailers can better meet customer demand, leading to positive shopping experiences and increased loyalty.</a:t>
            </a:r>
            <a:endParaRPr lang="en-US" b="1" dirty="0"/>
          </a:p>
          <a:p>
            <a:pPr algn="just"/>
            <a:endParaRPr lang="en-US" b="1" dirty="0"/>
          </a:p>
          <a:p>
            <a:pPr algn="just"/>
            <a:r>
              <a:rPr lang="en-US" b="1" dirty="0"/>
              <a:t>Minimize Losses:</a:t>
            </a:r>
            <a:r>
              <a:rPr lang="en-US" dirty="0"/>
              <a:t> Reduce losses associated with overstocking or understocking of products. By aligning inventory levels with predicted sales, retailers can minimize waste and financial losses while maximizing profitability.</a:t>
            </a:r>
          </a:p>
          <a:p>
            <a:pPr algn="just"/>
            <a:endParaRPr lang="en-US" b="1" dirty="0"/>
          </a:p>
          <a:p>
            <a:pPr algn="just"/>
            <a:endParaRPr lang="en-US"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5800851" cy="492443"/>
          </a:xfrm>
        </p:spPr>
        <p:txBody>
          <a:bodyPr/>
          <a:lstStyle/>
          <a:p>
            <a:r>
              <a:rPr lang="en-IN" sz="3200" b="0" dirty="0">
                <a:solidFill>
                  <a:schemeClr val="tx1"/>
                </a:solidFill>
              </a:rPr>
              <a:t>Objective-</a:t>
            </a:r>
            <a:r>
              <a:rPr lang="en-IN" sz="3200" b="0" dirty="0" err="1">
                <a:solidFill>
                  <a:schemeClr val="tx1"/>
                </a:solidFill>
              </a:rPr>
              <a:t>cont</a:t>
            </a:r>
          </a:p>
        </p:txBody>
      </p:sp>
      <p:sp>
        <p:nvSpPr>
          <p:cNvPr id="3" name="Subtitle 2"/>
          <p:cNvSpPr>
            <a:spLocks noGrp="1"/>
          </p:cNvSpPr>
          <p:nvPr>
            <p:ph type="subTitle" idx="4"/>
          </p:nvPr>
        </p:nvSpPr>
        <p:spPr>
          <a:xfrm>
            <a:off x="462915" y="838200"/>
            <a:ext cx="9214485" cy="4685665"/>
          </a:xfrm>
        </p:spPr>
        <p:txBody>
          <a:bodyPr wrap="square">
            <a:noAutofit/>
          </a:bodyPr>
          <a:lstStyle/>
          <a:p>
            <a:endParaRPr lang="en-US" b="1" dirty="0">
              <a:sym typeface="+mn-ea"/>
            </a:endParaRPr>
          </a:p>
          <a:p>
            <a:r>
              <a:rPr lang="en-US" b="1" dirty="0">
                <a:sym typeface="+mn-ea"/>
              </a:rPr>
              <a:t>Adapt to Market Dynamics: </a:t>
            </a:r>
          </a:p>
          <a:p>
            <a:endParaRPr lang="en-US" b="1" dirty="0">
              <a:sym typeface="+mn-ea"/>
            </a:endParaRPr>
          </a:p>
          <a:p>
            <a:pPr indent="457200" algn="just"/>
            <a:r>
              <a:rPr lang="en-US" dirty="0">
                <a:sym typeface="+mn-ea"/>
              </a:rPr>
              <a:t>Develop a forecasting model that can adapt to evolving market trends, seasonal variations, and other external factors influencing consumer behavior. By incorporating relevant features such as holidays and oil prices, the model can provide retailers with actionable insights to navigate changing market conditions effectively.</a:t>
            </a:r>
          </a:p>
          <a:p>
            <a:endParaRPr lang="en-US" dirty="0">
              <a:sym typeface="+mn-ea"/>
            </a:endParaRPr>
          </a:p>
          <a:p>
            <a:endParaRPr lang="en-US" dirty="0"/>
          </a:p>
          <a:p>
            <a:endParaRPr lang="en-US" b="1" dirty="0"/>
          </a:p>
          <a:p>
            <a:r>
              <a:rPr lang="en-US" b="1" dirty="0">
                <a:sym typeface="+mn-ea"/>
              </a:rPr>
              <a:t>Enhance Operational Efficiency: </a:t>
            </a:r>
          </a:p>
          <a:p>
            <a:endParaRPr lang="en-US" b="1" dirty="0">
              <a:sym typeface="+mn-ea"/>
            </a:endParaRPr>
          </a:p>
          <a:p>
            <a:pPr indent="457200" algn="just"/>
            <a:r>
              <a:rPr lang="en-US" dirty="0">
                <a:sym typeface="+mn-ea"/>
              </a:rPr>
              <a:t>Provide grocery retailers with a reliable forecasting tool that streamlines decision-making processes related to inventory management, supply chain coordination, and marketing strategies. By leveraging machine learning algorithms and advanced analytical techniques, the project aims to improve operational efficiency and resource allocation within grocery retail organizations.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681335" cy="492443"/>
          </a:xfrm>
        </p:spPr>
        <p:txBody>
          <a:bodyPr/>
          <a:lstStyle/>
          <a:p>
            <a:r>
              <a:rPr lang="en-IN" sz="3200" b="0" dirty="0">
                <a:solidFill>
                  <a:schemeClr val="tx1"/>
                </a:solidFill>
              </a:rPr>
              <a:t>Methodology</a:t>
            </a:r>
          </a:p>
        </p:txBody>
      </p:sp>
      <p:sp>
        <p:nvSpPr>
          <p:cNvPr id="3" name="Text Placeholder 2"/>
          <p:cNvSpPr>
            <a:spLocks noGrp="1"/>
          </p:cNvSpPr>
          <p:nvPr>
            <p:ph type="body" idx="1"/>
          </p:nvPr>
        </p:nvSpPr>
        <p:spPr>
          <a:xfrm>
            <a:off x="387350" y="762000"/>
            <a:ext cx="9061450" cy="4986020"/>
          </a:xfrm>
        </p:spPr>
        <p:txBody>
          <a:bodyPr wrap="square"/>
          <a:lstStyle/>
          <a:p>
            <a:r>
              <a:rPr lang="en-US" b="1" dirty="0"/>
              <a:t>1) Data Acquisition: </a:t>
            </a:r>
          </a:p>
          <a:p>
            <a:endParaRPr lang="en-US" b="1" dirty="0"/>
          </a:p>
          <a:p>
            <a:pPr indent="457200" algn="just"/>
            <a:r>
              <a:rPr lang="en-US" dirty="0">
                <a:solidFill>
                  <a:schemeClr val="tx1"/>
                </a:solidFill>
              </a:rPr>
              <a:t>Obtain historical sales data from the " Favourite Grocery Sales Forecasting" Kaggle competition or similar sources. This dataset should include information on items, stores, transactions, holidays, oil prices, and other relevant features.</a:t>
            </a:r>
          </a:p>
          <a:p>
            <a:pPr algn="just"/>
            <a:endParaRPr lang="en-US" b="1" dirty="0"/>
          </a:p>
          <a:p>
            <a:r>
              <a:rPr lang="en-US" b="1" dirty="0"/>
              <a:t>2) Data Preprocessing:</a:t>
            </a:r>
          </a:p>
          <a:p>
            <a:endParaRPr lang="en-US" b="1" dirty="0"/>
          </a:p>
          <a:p>
            <a:pPr indent="457200" algn="just"/>
            <a:r>
              <a:rPr lang="en-US" dirty="0"/>
              <a:t>Clean the dataset by handling missing values, outliers, and inconsistencies.ncode categorical variables using techniques like one-hot encoding or label encoding.Scale numerical features to ensure they are on a similar scale and improve model convergence.</a:t>
            </a:r>
          </a:p>
          <a:p>
            <a:pPr algn="just"/>
            <a:endParaRPr lang="en-US" dirty="0"/>
          </a:p>
          <a:p>
            <a:r>
              <a:rPr lang="en-US" b="1" dirty="0"/>
              <a:t>3) Feature Engineering:</a:t>
            </a:r>
          </a:p>
          <a:p>
            <a:endParaRPr lang="en-US" b="1" dirty="0"/>
          </a:p>
          <a:p>
            <a:pPr indent="457200" algn="just"/>
            <a:r>
              <a:rPr lang="en-US" dirty="0"/>
              <a:t>Identify and create additional features that may impact product sales, such as seasonality indicators, promotional events, or customer demographics.Select relevant features using techniques like correlation analysis, feature importance scores, or domain knowledge.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52400"/>
            <a:ext cx="8991600" cy="492443"/>
          </a:xfrm>
        </p:spPr>
        <p:txBody>
          <a:bodyPr/>
          <a:lstStyle/>
          <a:p>
            <a:r>
              <a:rPr lang="en-IN" sz="3200" dirty="0">
                <a:solidFill>
                  <a:schemeClr val="tx1"/>
                </a:solidFill>
              </a:rPr>
              <a:t>Methodology-</a:t>
            </a:r>
            <a:r>
              <a:rPr lang="en-IN" sz="3200" dirty="0" err="1">
                <a:solidFill>
                  <a:schemeClr val="tx1"/>
                </a:solidFill>
              </a:rPr>
              <a:t>cont</a:t>
            </a:r>
          </a:p>
        </p:txBody>
      </p:sp>
      <p:sp>
        <p:nvSpPr>
          <p:cNvPr id="3" name="Text Placeholder 2"/>
          <p:cNvSpPr>
            <a:spLocks noGrp="1"/>
          </p:cNvSpPr>
          <p:nvPr>
            <p:ph type="body" idx="1"/>
          </p:nvPr>
        </p:nvSpPr>
        <p:spPr>
          <a:xfrm>
            <a:off x="228600" y="914400"/>
            <a:ext cx="9296400" cy="5808980"/>
          </a:xfrm>
        </p:spPr>
        <p:txBody>
          <a:bodyPr>
            <a:noAutofit/>
          </a:bodyPr>
          <a:lstStyle/>
          <a:p>
            <a:r>
              <a:rPr lang="en-US" b="1" dirty="0">
                <a:sym typeface="+mn-ea"/>
              </a:rPr>
              <a:t>4) Model Selection:</a:t>
            </a:r>
            <a:endParaRPr lang="en-US" b="1" dirty="0"/>
          </a:p>
          <a:p>
            <a:endParaRPr lang="en-US" b="1" dirty="0"/>
          </a:p>
          <a:p>
            <a:pPr indent="457200" algn="just"/>
            <a:r>
              <a:rPr lang="en-US" dirty="0">
                <a:sym typeface="+mn-ea"/>
              </a:rPr>
              <a:t>Choose appropriate regression algorithms for sales forecasting, such as Linear Regression, Decision Tree, Random Forest, Gradient Boosting, ExtraTreeRegressor, and XGBoost.Explore advanced techniques like Multilayer Perceptron (MLP) and LightGBM for improved accuracy.</a:t>
            </a:r>
            <a:endParaRPr lang="en-US" dirty="0"/>
          </a:p>
          <a:p>
            <a:endParaRPr lang="en-US" b="1" dirty="0"/>
          </a:p>
          <a:p>
            <a:r>
              <a:rPr lang="en-US" b="1" dirty="0"/>
              <a:t>5) Model Training:</a:t>
            </a:r>
          </a:p>
          <a:p>
            <a:endParaRPr lang="en-US" b="1" dirty="0"/>
          </a:p>
          <a:p>
            <a:pPr indent="457200" algn="just"/>
            <a:r>
              <a:rPr lang="en-US" dirty="0"/>
              <a:t>Split the dataset into training and testing sets for model evaluation.Train the selected regression models on the training data using cross-validation techniques to ensure robustness.Fine-tune model hyperparameters using techniques like grid search or random search to optimize performance.</a:t>
            </a:r>
          </a:p>
          <a:p>
            <a:endParaRPr lang="en-US" b="1" dirty="0"/>
          </a:p>
          <a:p>
            <a:r>
              <a:rPr lang="en-US" b="1" dirty="0"/>
              <a:t>6) Model Evaluation:</a:t>
            </a:r>
          </a:p>
          <a:p>
            <a:endParaRPr lang="en-US" b="1" dirty="0"/>
          </a:p>
          <a:p>
            <a:pPr indent="457200" algn="just"/>
            <a:r>
              <a:rPr lang="en-US" dirty="0"/>
              <a:t>Evaluate the performance of each model using appropriate evaluation metrics such as Mean Absolute Error (MAE), Mean Squared Error (MSE), or Root Mean Squared Error (RMSE).Compare the performance of different models to identify the most accurate and reliable forecasting approach.</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1603</Words>
  <Application>Microsoft Office PowerPoint</Application>
  <PresentationFormat>Widescreen</PresentationFormat>
  <Paragraphs>183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Söhne</vt:lpstr>
      <vt:lpstr>Trebuchet MS</vt:lpstr>
      <vt:lpstr>Office Theme</vt:lpstr>
      <vt:lpstr>Presented by:  NATARAJ M 2021503307 B.E/CSE MADRAS INSTITUTE OF TECHNOLOGY-ANNA UNIVERSITY </vt:lpstr>
      <vt:lpstr>PROJECT TITLE   GROCERY SALES FORECASTING </vt:lpstr>
      <vt:lpstr>AGENDA   1) Problem Statement  2) Introduction  3) Objective  4) Methodology  5) Model Architecture   6) Training Process   7) Results and Evaluation   8) Applications   9) Conclusion    </vt:lpstr>
      <vt:lpstr>Problem Statement</vt:lpstr>
      <vt:lpstr>Introduction </vt:lpstr>
      <vt:lpstr>Objective</vt:lpstr>
      <vt:lpstr>Objective-cont</vt:lpstr>
      <vt:lpstr>Methodology</vt:lpstr>
      <vt:lpstr>Methodology-cont</vt:lpstr>
      <vt:lpstr>Model Architecture</vt:lpstr>
      <vt:lpstr>Model Architecture-cont</vt:lpstr>
      <vt:lpstr>Model Architecture-cont</vt:lpstr>
      <vt:lpstr>Training Process</vt:lpstr>
      <vt:lpstr>Training Process</vt:lpstr>
      <vt:lpstr>Results and Evaluation</vt:lpstr>
      <vt:lpstr>Applications</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SATHYA K 2021506309 BTECH/IT MIT(ANNA UNIVERSITY) </dc:title>
  <dc:creator>KENNEDY</dc:creator>
  <cp:lastModifiedBy>Student</cp:lastModifiedBy>
  <cp:revision>5</cp:revision>
  <dcterms:created xsi:type="dcterms:W3CDTF">2024-04-02T13:35:00Z</dcterms:created>
  <dcterms:modified xsi:type="dcterms:W3CDTF">2024-04-29T04:42:11Z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ICV">
    <vt:lpwstr>7091C199DA6E4BE89EBB79FAB3F638DB_13</vt:lpwstr>
  </property>
  <property fmtid="{D5CDD505-2E9C-101B-9397-08002B2CF9AE}" pid="5" name="KSOProductBuildVer">
    <vt:lpwstr>1033-12.2.0.13489</vt:lpwstr>
  </property>
</Properties>
</file>