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7" r:id="rId11"/>
    <p:sldId id="269" r:id="rId12"/>
    <p:sldId id="270"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D0A0"/>
    <a:srgbClr val="0174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476" y="42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2FA5F87-0285-4FC8-82B7-6A1BA74BC18E}"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3A6542A-98D1-471F-A1E6-0F0B5C8A4C1C}" type="slidenum">
              <a:rPr lang="en-IN" smtClean="0"/>
              <a:t>‹#›</a:t>
            </a:fld>
            <a:endParaRPr lang="en-IN"/>
          </a:p>
        </p:txBody>
      </p:sp>
    </p:spTree>
    <p:extLst>
      <p:ext uri="{BB962C8B-B14F-4D97-AF65-F5344CB8AC3E}">
        <p14:creationId xmlns:p14="http://schemas.microsoft.com/office/powerpoint/2010/main" val="224985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15266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49100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9929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396699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73986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648037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4742974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6254664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0092" y="695642"/>
            <a:ext cx="8095615" cy="673735"/>
          </a:xfrm>
          <a:prstGeom prst="rect">
            <a:avLst/>
          </a:prstGeom>
        </p:spPr>
        <p:txBody>
          <a:bodyPr wrap="square" lIns="0" tIns="0" rIns="0" bIns="0">
            <a:spAutoFit/>
          </a:bodyPr>
          <a:lstStyle>
            <a:lvl1pPr>
              <a:defRPr sz="5400" b="1" i="1">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9648006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1" i="1">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C926B"/>
                </a:solidFill>
                <a:latin typeface="Trebuchet MS"/>
                <a:cs typeface="Trebuchet MS"/>
              </a:defRPr>
            </a:lvl1pPr>
          </a:lstStyle>
          <a:p>
            <a:pPr marL="38100">
              <a:lnSpc>
                <a:spcPct val="100000"/>
              </a:lnSpc>
              <a:spcBef>
                <a:spcPts val="30"/>
              </a:spcBef>
            </a:pPr>
            <a:fld id="{81D60167-4931-47E6-BA6A-407CBD079E47}" type="slidenum">
              <a:rPr spc="-50" dirty="0"/>
              <a:pPr marL="38100">
                <a:lnSpc>
                  <a:spcPct val="100000"/>
                </a:lnSpc>
                <a:spcBef>
                  <a:spcPts val="30"/>
                </a:spcBef>
              </a:pPr>
              <a:t>‹#›</a:t>
            </a:fld>
            <a:endParaRPr spc="-50" dirty="0"/>
          </a:p>
        </p:txBody>
      </p:sp>
    </p:spTree>
    <p:extLst>
      <p:ext uri="{BB962C8B-B14F-4D97-AF65-F5344CB8AC3E}">
        <p14:creationId xmlns:p14="http://schemas.microsoft.com/office/powerpoint/2010/main" val="2843075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819174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65627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84443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9/9/2024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36814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9/9/2024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2903537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029420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124844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80677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9/9/2024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lang="en-IN" spc="-50" dirty="0"/>
          </a:p>
        </p:txBody>
      </p:sp>
    </p:spTree>
    <p:extLst>
      <p:ext uri="{BB962C8B-B14F-4D97-AF65-F5344CB8AC3E}">
        <p14:creationId xmlns:p14="http://schemas.microsoft.com/office/powerpoint/2010/main" val="3960118671"/>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8" Type="http://schemas.openxmlformats.org/officeDocument/2006/relationships/image" Target="../media/image9.png" /><Relationship Id="rId3" Type="http://schemas.openxmlformats.org/officeDocument/2006/relationships/image" Target="../media/image4.jpeg" /><Relationship Id="rId7" Type="http://schemas.openxmlformats.org/officeDocument/2006/relationships/image" Target="../media/image8.png" /><Relationship Id="rId2" Type="http://schemas.openxmlformats.org/officeDocument/2006/relationships/image" Target="../media/image3.png" /><Relationship Id="rId1" Type="http://schemas.openxmlformats.org/officeDocument/2006/relationships/slideLayout" Target="../slideLayouts/slideLayout7.xml" /><Relationship Id="rId6" Type="http://schemas.openxmlformats.org/officeDocument/2006/relationships/image" Target="../media/image7.png" /><Relationship Id="rId5" Type="http://schemas.openxmlformats.org/officeDocument/2006/relationships/image" Target="../media/image6.png" /><Relationship Id="rId10" Type="http://schemas.openxmlformats.org/officeDocument/2006/relationships/image" Target="../media/image11.png" /><Relationship Id="rId4" Type="http://schemas.openxmlformats.org/officeDocument/2006/relationships/image" Target="../media/image5.png" /><Relationship Id="rId9" Type="http://schemas.openxmlformats.org/officeDocument/2006/relationships/image" Target="../media/image10.png" /></Relationships>
</file>

<file path=ppt/slides/_rels/slide4.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png" /><Relationship Id="rId1" Type="http://schemas.openxmlformats.org/officeDocument/2006/relationships/slideLayout" Target="../slideLayouts/slideLayout17.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9416" y="1827087"/>
            <a:ext cx="9605149" cy="4509311"/>
          </a:xfrm>
          <a:prstGeom prst="rect">
            <a:avLst/>
          </a:prstGeom>
        </p:spPr>
        <p:txBody>
          <a:bodyPr vert="horz" wrap="square" lIns="0" tIns="12700" rIns="0" bIns="0" rtlCol="0">
            <a:spAutoFit/>
          </a:bodyPr>
          <a:lstStyle/>
          <a:p>
            <a:pPr marL="12700" marR="2860040">
              <a:lnSpc>
                <a:spcPct val="150000"/>
              </a:lnSpc>
              <a:spcBef>
                <a:spcPts val="100"/>
              </a:spcBef>
            </a:pPr>
            <a:r>
              <a:rPr lang="en-IN" sz="2800" b="1" dirty="0">
                <a:latin typeface="+mn-lt"/>
                <a:cs typeface="Times New Roman"/>
              </a:rPr>
              <a:t>STUDENT</a:t>
            </a:r>
            <a:r>
              <a:rPr lang="en-IN" sz="2800" b="1" spc="-15" dirty="0">
                <a:latin typeface="+mn-lt"/>
                <a:cs typeface="Times New Roman"/>
              </a:rPr>
              <a:t> </a:t>
            </a:r>
            <a:r>
              <a:rPr lang="en-IN" sz="2800" b="1" dirty="0">
                <a:latin typeface="+mn-lt"/>
                <a:cs typeface="Times New Roman"/>
              </a:rPr>
              <a:t>NAME</a:t>
            </a:r>
            <a:r>
              <a:rPr lang="en-IN" sz="2800" b="1" spc="-15" dirty="0">
                <a:latin typeface="+mn-lt"/>
                <a:cs typeface="Times New Roman"/>
              </a:rPr>
              <a:t> 	</a:t>
            </a:r>
            <a:r>
              <a:rPr sz="2800" b="1" dirty="0">
                <a:latin typeface="+mn-lt"/>
                <a:cs typeface="Times New Roman"/>
              </a:rPr>
              <a:t>:</a:t>
            </a:r>
            <a:r>
              <a:rPr lang="en-IN" sz="2800" b="1" dirty="0">
                <a:latin typeface="+mn-lt"/>
                <a:cs typeface="Times New Roman"/>
              </a:rPr>
              <a:t> NATARAJAN.M</a:t>
            </a:r>
            <a:endParaRPr lang="en-IN" sz="2800" spc="-10" dirty="0">
              <a:latin typeface="+mn-lt"/>
              <a:cs typeface="Times New Roman"/>
            </a:endParaRPr>
          </a:p>
          <a:p>
            <a:pPr marL="12700" marR="2860040">
              <a:lnSpc>
                <a:spcPct val="150000"/>
              </a:lnSpc>
              <a:spcBef>
                <a:spcPts val="100"/>
              </a:spcBef>
            </a:pPr>
            <a:r>
              <a:rPr lang="en-IN" sz="2800" b="1" dirty="0">
                <a:latin typeface="+mn-lt"/>
                <a:cs typeface="Times New Roman"/>
              </a:rPr>
              <a:t>REGISTER NO		</a:t>
            </a:r>
            <a:r>
              <a:rPr sz="2800" b="1" dirty="0">
                <a:latin typeface="+mn-lt"/>
                <a:cs typeface="Times New Roman"/>
              </a:rPr>
              <a:t>:</a:t>
            </a:r>
            <a:r>
              <a:rPr sz="2800" b="1" spc="5" dirty="0">
                <a:latin typeface="+mn-lt"/>
                <a:cs typeface="Times New Roman"/>
              </a:rPr>
              <a:t> </a:t>
            </a:r>
            <a:r>
              <a:rPr sz="2800" spc="-10" dirty="0">
                <a:latin typeface="+mn-lt"/>
                <a:cs typeface="Times New Roman"/>
              </a:rPr>
              <a:t>31220</a:t>
            </a:r>
            <a:r>
              <a:rPr lang="en-IN" sz="2800" spc="-10" dirty="0">
                <a:latin typeface="+mn-lt"/>
                <a:cs typeface="Times New Roman"/>
              </a:rPr>
              <a:t>2598</a:t>
            </a:r>
            <a:endParaRPr sz="2800" dirty="0">
              <a:latin typeface="+mn-lt"/>
              <a:cs typeface="Times New Roman"/>
            </a:endParaRPr>
          </a:p>
          <a:p>
            <a:pPr marL="12700">
              <a:lnSpc>
                <a:spcPct val="150000"/>
              </a:lnSpc>
            </a:pPr>
            <a:r>
              <a:rPr lang="en-IN" sz="2800" b="1" dirty="0">
                <a:latin typeface="+mn-lt"/>
                <a:cs typeface="Times New Roman"/>
              </a:rPr>
              <a:t>DEPARTMENT</a:t>
            </a:r>
            <a:r>
              <a:rPr lang="en-IN" sz="2800" b="1" spc="-25" dirty="0">
                <a:latin typeface="+mn-lt"/>
                <a:cs typeface="Times New Roman"/>
              </a:rPr>
              <a:t> 	</a:t>
            </a:r>
            <a:r>
              <a:rPr sz="2800" b="1" dirty="0">
                <a:latin typeface="+mn-lt"/>
                <a:cs typeface="Times New Roman"/>
              </a:rPr>
              <a:t>:</a:t>
            </a:r>
            <a:r>
              <a:rPr sz="2800" b="1" spc="-30" dirty="0">
                <a:latin typeface="+mn-lt"/>
                <a:cs typeface="Times New Roman"/>
              </a:rPr>
              <a:t> </a:t>
            </a:r>
            <a:r>
              <a:rPr sz="2800" dirty="0">
                <a:latin typeface="+mn-lt"/>
                <a:cs typeface="Times New Roman"/>
              </a:rPr>
              <a:t>IIIrd</a:t>
            </a:r>
            <a:r>
              <a:rPr sz="2800" spc="-30" dirty="0">
                <a:latin typeface="+mn-lt"/>
                <a:cs typeface="Times New Roman"/>
              </a:rPr>
              <a:t> </a:t>
            </a:r>
            <a:r>
              <a:rPr sz="2800" dirty="0">
                <a:latin typeface="+mn-lt"/>
                <a:cs typeface="Times New Roman"/>
              </a:rPr>
              <a:t>B.com</a:t>
            </a:r>
            <a:r>
              <a:rPr sz="2800" spc="-20" dirty="0">
                <a:latin typeface="+mn-lt"/>
                <a:cs typeface="Times New Roman"/>
              </a:rPr>
              <a:t> </a:t>
            </a:r>
            <a:r>
              <a:rPr sz="2800" dirty="0">
                <a:latin typeface="+mn-lt"/>
                <a:cs typeface="Times New Roman"/>
              </a:rPr>
              <a:t>General</a:t>
            </a:r>
            <a:r>
              <a:rPr sz="2800" spc="-20" dirty="0">
                <a:latin typeface="+mn-lt"/>
                <a:cs typeface="Times New Roman"/>
              </a:rPr>
              <a:t> </a:t>
            </a:r>
            <a:r>
              <a:rPr sz="2800" spc="-10" dirty="0">
                <a:latin typeface="+mn-lt"/>
                <a:cs typeface="Times New Roman"/>
              </a:rPr>
              <a:t>(Commerce)</a:t>
            </a:r>
            <a:endParaRPr sz="2800" dirty="0">
              <a:latin typeface="+mn-lt"/>
              <a:cs typeface="Times New Roman"/>
            </a:endParaRPr>
          </a:p>
          <a:p>
            <a:pPr marL="19050" marR="5080" indent="-6350">
              <a:lnSpc>
                <a:spcPct val="150000"/>
              </a:lnSpc>
              <a:spcBef>
                <a:spcPts val="75"/>
              </a:spcBef>
              <a:tabLst>
                <a:tab pos="1390015" algn="l"/>
                <a:tab pos="1758950" algn="l"/>
                <a:tab pos="4082415" algn="l"/>
                <a:tab pos="5460365" algn="l"/>
                <a:tab pos="6142355" algn="l"/>
              </a:tabLst>
            </a:pPr>
            <a:r>
              <a:rPr lang="en-IN" sz="2800" b="1" spc="-10" dirty="0">
                <a:latin typeface="+mn-lt"/>
                <a:cs typeface="Times New Roman"/>
              </a:rPr>
              <a:t>COLLEGE	</a:t>
            </a:r>
            <a:r>
              <a:rPr sz="2800" b="1" spc="-50" dirty="0">
                <a:latin typeface="+mn-lt"/>
                <a:cs typeface="Times New Roman"/>
              </a:rPr>
              <a:t>:</a:t>
            </a:r>
            <a:r>
              <a:rPr lang="en-IN" sz="2800" b="1" spc="-50" dirty="0">
                <a:cs typeface="Times New Roman"/>
              </a:rPr>
              <a:t> </a:t>
            </a:r>
            <a:r>
              <a:rPr lang="en-IN" sz="2800" spc="-10" dirty="0">
                <a:latin typeface="+mn-lt"/>
                <a:cs typeface="Times New Roman"/>
              </a:rPr>
              <a:t>Kanchi Shri Krishna College of Arts &amp; Science</a:t>
            </a:r>
          </a:p>
          <a:p>
            <a:pPr marL="19050" marR="5080" indent="-6350">
              <a:lnSpc>
                <a:spcPct val="150000"/>
              </a:lnSpc>
              <a:spcBef>
                <a:spcPts val="75"/>
              </a:spcBef>
              <a:tabLst>
                <a:tab pos="1390015" algn="l"/>
                <a:tab pos="1758950" algn="l"/>
                <a:tab pos="4082415" algn="l"/>
                <a:tab pos="5460365" algn="l"/>
                <a:tab pos="6142355" algn="l"/>
              </a:tabLst>
            </a:pPr>
            <a:r>
              <a:rPr lang="en-IN" sz="2800" spc="-10" dirty="0">
                <a:latin typeface="+mn-lt"/>
                <a:cs typeface="Times New Roman"/>
              </a:rPr>
              <a:t>			  Kilambi, Kanchipuram</a:t>
            </a:r>
            <a:br>
              <a:rPr lang="en-IN" sz="2800" spc="-10" dirty="0">
                <a:latin typeface="+mn-lt"/>
                <a:cs typeface="Times New Roman"/>
              </a:rPr>
            </a:br>
            <a:r>
              <a:rPr lang="en-IN" sz="2800" spc="-10" dirty="0">
                <a:latin typeface="+mn-lt"/>
                <a:cs typeface="Times New Roman"/>
              </a:rPr>
              <a:t>EMAIL ID: msnatarajan2004@gmail.com</a:t>
            </a:r>
          </a:p>
          <a:p>
            <a:pPr marL="19050" marR="5080" indent="-6350">
              <a:lnSpc>
                <a:spcPct val="150000"/>
              </a:lnSpc>
              <a:spcBef>
                <a:spcPts val="75"/>
              </a:spcBef>
              <a:tabLst>
                <a:tab pos="1390015" algn="l"/>
                <a:tab pos="1758950" algn="l"/>
                <a:tab pos="4082415" algn="l"/>
                <a:tab pos="5460365" algn="l"/>
                <a:tab pos="6142355" algn="l"/>
              </a:tabLst>
            </a:pPr>
            <a:r>
              <a:rPr lang="en-IN" sz="2800" spc="-10" dirty="0">
                <a:cs typeface="Times New Roman"/>
              </a:rPr>
              <a:t>Phone No: +91 9626506713</a:t>
            </a:r>
            <a:endParaRPr sz="2800" dirty="0">
              <a:latin typeface="+mn-lt"/>
              <a:cs typeface="Times New Roman"/>
            </a:endParaRPr>
          </a:p>
        </p:txBody>
      </p:sp>
      <p:pic>
        <p:nvPicPr>
          <p:cNvPr id="8" name="object 8"/>
          <p:cNvPicPr/>
          <p:nvPr/>
        </p:nvPicPr>
        <p:blipFill>
          <a:blip r:embed="rId2" cstate="print"/>
          <a:stretch>
            <a:fillRect/>
          </a:stretch>
        </p:blipFill>
        <p:spPr>
          <a:xfrm>
            <a:off x="1665466" y="6467475"/>
            <a:ext cx="76091" cy="199390"/>
          </a:xfrm>
          <a:prstGeom prst="rect">
            <a:avLst/>
          </a:prstGeom>
        </p:spPr>
      </p:pic>
      <p:sp>
        <p:nvSpPr>
          <p:cNvPr id="9" name="object 9"/>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1</a:t>
            </a:fld>
            <a:endParaRPr spc="-50" dirty="0"/>
          </a:p>
        </p:txBody>
      </p:sp>
      <p:sp>
        <p:nvSpPr>
          <p:cNvPr id="10" name="TextBox 9">
            <a:extLst>
              <a:ext uri="{FF2B5EF4-FFF2-40B4-BE49-F238E27FC236}">
                <a16:creationId xmlns:a16="http://schemas.microsoft.com/office/drawing/2014/main" id="{D15AB63F-EE7A-46F9-CF36-1AC9958ECB92}"/>
              </a:ext>
            </a:extLst>
          </p:cNvPr>
          <p:cNvSpPr txBox="1"/>
          <p:nvPr/>
        </p:nvSpPr>
        <p:spPr>
          <a:xfrm>
            <a:off x="479376" y="332656"/>
            <a:ext cx="9361040" cy="800219"/>
          </a:xfrm>
          <a:prstGeom prst="rect">
            <a:avLst/>
          </a:prstGeom>
          <a:noFill/>
        </p:spPr>
        <p:txBody>
          <a:bodyPr wrap="square" rtlCol="0">
            <a:spAutoFit/>
          </a:bodyPr>
          <a:lstStyle/>
          <a:p>
            <a:r>
              <a:rPr lang="en-IN" sz="2800" b="1" u="sng" dirty="0"/>
              <a:t>TNSDC 2024</a:t>
            </a:r>
          </a:p>
          <a:p>
            <a:r>
              <a:rPr lang="en-IN" dirty="0"/>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7401C2-463E-596F-AEBD-F591180BF9F1}"/>
              </a:ext>
            </a:extLst>
          </p:cNvPr>
          <p:cNvPicPr>
            <a:picLocks noChangeAspect="1"/>
          </p:cNvPicPr>
          <p:nvPr/>
        </p:nvPicPr>
        <p:blipFill>
          <a:blip r:embed="rId2"/>
          <a:stretch>
            <a:fillRect/>
          </a:stretch>
        </p:blipFill>
        <p:spPr>
          <a:xfrm>
            <a:off x="677334" y="1628800"/>
            <a:ext cx="10819266" cy="4544256"/>
          </a:xfrm>
          <a:prstGeom prst="rect">
            <a:avLst/>
          </a:prstGeom>
        </p:spPr>
      </p:pic>
      <p:sp>
        <p:nvSpPr>
          <p:cNvPr id="10" name="Title 9">
            <a:extLst>
              <a:ext uri="{FF2B5EF4-FFF2-40B4-BE49-F238E27FC236}">
                <a16:creationId xmlns:a16="http://schemas.microsoft.com/office/drawing/2014/main" id="{9C693935-D02C-10CF-3D93-79F6C5E03642}"/>
              </a:ext>
            </a:extLst>
          </p:cNvPr>
          <p:cNvSpPr>
            <a:spLocks noGrp="1"/>
          </p:cNvSpPr>
          <p:nvPr>
            <p:ph type="title"/>
          </p:nvPr>
        </p:nvSpPr>
        <p:spPr>
          <a:xfrm>
            <a:off x="677334" y="163984"/>
            <a:ext cx="9811154" cy="1320800"/>
          </a:xfrm>
        </p:spPr>
        <p:txBody>
          <a:bodyPr>
            <a:normAutofit fontScale="90000"/>
          </a:bodyPr>
          <a:lstStyle/>
          <a:p>
            <a:r>
              <a:rPr lang="en-IN" dirty="0"/>
              <a:t>Result</a:t>
            </a:r>
            <a:br>
              <a:rPr lang="en-IN" dirty="0"/>
            </a:br>
            <a:r>
              <a:rPr lang="en-IN" sz="4000" b="0" dirty="0"/>
              <a:t>Look at this beautiful dashboard 👇👇👇😍</a:t>
            </a:r>
            <a:endParaRPr lang="en-IN" b="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073" y="816638"/>
            <a:ext cx="9457189" cy="936154"/>
          </a:xfrm>
          <a:prstGeom prst="rect">
            <a:avLst/>
          </a:prstGeom>
        </p:spPr>
        <p:txBody>
          <a:bodyPr vert="horz" wrap="square" lIns="0" tIns="12700" rIns="0" bIns="0" rtlCol="0">
            <a:spAutoFit/>
          </a:bodyPr>
          <a:lstStyle/>
          <a:p>
            <a:pPr marL="12700">
              <a:lnSpc>
                <a:spcPct val="100000"/>
              </a:lnSpc>
              <a:spcBef>
                <a:spcPts val="100"/>
              </a:spcBef>
            </a:pPr>
            <a:r>
              <a:rPr lang="en-IN" sz="6000" spc="-10" dirty="0"/>
              <a:t>Functions of this dashboard</a:t>
            </a:r>
            <a:endParaRPr sz="6000" dirty="0"/>
          </a:p>
        </p:txBody>
      </p:sp>
      <p:sp>
        <p:nvSpPr>
          <p:cNvPr id="4" name="Rectangle 1">
            <a:extLst>
              <a:ext uri="{FF2B5EF4-FFF2-40B4-BE49-F238E27FC236}">
                <a16:creationId xmlns:a16="http://schemas.microsoft.com/office/drawing/2014/main" id="{046649E6-7EFE-440A-2766-75D90926287D}"/>
              </a:ext>
            </a:extLst>
          </p:cNvPr>
          <p:cNvSpPr>
            <a:spLocks noGrp="1" noChangeArrowheads="1"/>
          </p:cNvSpPr>
          <p:nvPr>
            <p:ph idx="1"/>
          </p:nvPr>
        </p:nvSpPr>
        <p:spPr bwMode="auto">
          <a:xfrm>
            <a:off x="695400" y="1957905"/>
            <a:ext cx="9457189" cy="3536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Demographics:</a:t>
            </a:r>
            <a:r>
              <a:rPr kumimoji="0" lang="en-US" altLang="en-US" sz="2000" b="0" i="0" u="none" strike="noStrike" cap="none" normalizeH="0" baseline="0" dirty="0">
                <a:ln>
                  <a:noFill/>
                </a:ln>
                <a:solidFill>
                  <a:schemeClr val="tx1"/>
                </a:solidFill>
                <a:effectLst/>
                <a:latin typeface="Arial" panose="020B0604020202020204" pitchFamily="34" charset="0"/>
              </a:rPr>
              <a:t> Track gender, age, ethnicity, and region.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Turnover Analysis:</a:t>
            </a:r>
            <a:r>
              <a:rPr kumimoji="0" lang="en-US" altLang="en-US" sz="2000" b="0" i="0" u="none" strike="noStrike" cap="none" normalizeH="0" baseline="0" dirty="0">
                <a:ln>
                  <a:noFill/>
                </a:ln>
                <a:solidFill>
                  <a:schemeClr val="tx1"/>
                </a:solidFill>
                <a:effectLst/>
                <a:latin typeface="Arial" panose="020B0604020202020204" pitchFamily="34" charset="0"/>
              </a:rPr>
              <a:t> Monitor separations, terminations, and rehires.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Employee Actives and Separations:</a:t>
            </a:r>
            <a:r>
              <a:rPr kumimoji="0" lang="en-US" altLang="en-US" sz="2000" b="0" i="0" u="none" strike="noStrike" cap="none" normalizeH="0" baseline="0" dirty="0">
                <a:ln>
                  <a:noFill/>
                </a:ln>
                <a:solidFill>
                  <a:schemeClr val="tx1"/>
                </a:solidFill>
                <a:effectLst/>
                <a:latin typeface="Arial" panose="020B0604020202020204" pitchFamily="34" charset="0"/>
              </a:rPr>
              <a:t> Visualize employee count over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Tenure and Performance:</a:t>
            </a:r>
            <a:r>
              <a:rPr kumimoji="0" lang="en-US" altLang="en-US" sz="2000" b="0" i="0" u="none" strike="noStrike" cap="none" normalizeH="0" baseline="0" dirty="0">
                <a:ln>
                  <a:noFill/>
                </a:ln>
                <a:solidFill>
                  <a:schemeClr val="tx1"/>
                </a:solidFill>
                <a:effectLst/>
                <a:latin typeface="Arial" panose="020B0604020202020204" pitchFamily="34" charset="0"/>
              </a:rPr>
              <a:t> Measure tenure and assess performance.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Diversity and Inclusion:</a:t>
            </a:r>
            <a:r>
              <a:rPr kumimoji="0" lang="en-US" altLang="en-US" sz="2000" b="0" i="0" u="none" strike="noStrike" cap="none" normalizeH="0" baseline="0" dirty="0">
                <a:ln>
                  <a:noFill/>
                </a:ln>
                <a:solidFill>
                  <a:schemeClr val="tx1"/>
                </a:solidFill>
                <a:effectLst/>
                <a:latin typeface="Arial" panose="020B0604020202020204" pitchFamily="34" charset="0"/>
              </a:rPr>
              <a:t> Track ethnic group representation.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HR Planning:</a:t>
            </a:r>
            <a:r>
              <a:rPr kumimoji="0" lang="en-US" altLang="en-US" sz="2000" b="0" i="0" u="none" strike="noStrike" cap="none" normalizeH="0" baseline="0" dirty="0">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267" y="851217"/>
            <a:ext cx="5352733" cy="940435"/>
          </a:xfrm>
          <a:prstGeom prst="rect">
            <a:avLst/>
          </a:prstGeom>
        </p:spPr>
        <p:txBody>
          <a:bodyPr vert="horz" wrap="square" lIns="0" tIns="12700" rIns="0" bIns="0" rtlCol="0">
            <a:spAutoFit/>
          </a:bodyPr>
          <a:lstStyle/>
          <a:p>
            <a:pPr marL="12700">
              <a:lnSpc>
                <a:spcPct val="100000"/>
              </a:lnSpc>
              <a:spcBef>
                <a:spcPts val="100"/>
              </a:spcBef>
            </a:pPr>
            <a:r>
              <a:rPr sz="6000" spc="-10" dirty="0"/>
              <a:t>Conclusion</a:t>
            </a:r>
            <a:endParaRPr sz="6000" dirty="0"/>
          </a:p>
        </p:txBody>
      </p:sp>
      <p:sp>
        <p:nvSpPr>
          <p:cNvPr id="3" name="object 3"/>
          <p:cNvSpPr txBox="1">
            <a:spLocks noGrp="1"/>
          </p:cNvSpPr>
          <p:nvPr>
            <p:ph idx="1"/>
          </p:nvPr>
        </p:nvSpPr>
        <p:spPr>
          <a:xfrm>
            <a:off x="677334" y="2160589"/>
            <a:ext cx="8596668" cy="2970044"/>
          </a:xfrm>
          <a:prstGeom prst="rect">
            <a:avLst/>
          </a:prstGeom>
        </p:spPr>
        <p:txBody>
          <a:bodyPr vert="horz" wrap="square" lIns="0" tIns="15240" rIns="0" bIns="0" rtlCol="0">
            <a:spAutoFit/>
          </a:bodyPr>
          <a:lstStyle/>
          <a:p>
            <a:pPr marL="12700" marR="5080">
              <a:lnSpc>
                <a:spcPct val="99500"/>
              </a:lnSpc>
              <a:spcBef>
                <a:spcPts val="120"/>
              </a:spcBef>
            </a:pPr>
            <a:r>
              <a:rPr lang="en-GB" sz="3200" dirty="0"/>
              <a:t>The HR dashboard offers valuable insights into employee demographics, turnover, tenure, and diversity. By using this data, organizations can make informed decisions, improve employee satisfaction, and optimize HR practices.</a:t>
            </a:r>
            <a:endParaRPr sz="3200" spc="-50" dirty="0"/>
          </a:p>
        </p:txBody>
      </p:sp>
    </p:spTree>
    <p:extLst>
      <p:ext uri="{BB962C8B-B14F-4D97-AF65-F5344CB8AC3E}">
        <p14:creationId xmlns:p14="http://schemas.microsoft.com/office/powerpoint/2010/main" val="267746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101" y="2544381"/>
            <a:ext cx="8807450" cy="2034531"/>
          </a:xfrm>
          <a:prstGeom prst="rect">
            <a:avLst/>
          </a:prstGeom>
        </p:spPr>
        <p:txBody>
          <a:bodyPr vert="horz" wrap="square" lIns="0" tIns="31115" rIns="0" bIns="0" rtlCol="0">
            <a:spAutoFit/>
          </a:bodyPr>
          <a:lstStyle/>
          <a:p>
            <a:pPr marL="12700" marR="5080">
              <a:lnSpc>
                <a:spcPts val="5230"/>
              </a:lnSpc>
              <a:spcBef>
                <a:spcPts val="245"/>
              </a:spcBef>
            </a:pPr>
            <a:r>
              <a:rPr sz="4400" i="0" dirty="0">
                <a:solidFill>
                  <a:srgbClr val="0E0E0E"/>
                </a:solidFill>
                <a:latin typeface="Georgia" panose="02040502050405020303" pitchFamily="18" charset="0"/>
              </a:rPr>
              <a:t>"</a:t>
            </a:r>
            <a:r>
              <a:rPr lang="en-IN" sz="4400" i="0" dirty="0">
                <a:solidFill>
                  <a:srgbClr val="0E0E0E"/>
                </a:solidFill>
                <a:latin typeface="Georgia" panose="02040502050405020303" pitchFamily="18" charset="0"/>
              </a:rPr>
              <a:t>Interactive HR Dashboard</a:t>
            </a:r>
            <a:r>
              <a:rPr sz="4400" i="0" spc="-10" dirty="0">
                <a:solidFill>
                  <a:srgbClr val="0E0E0E"/>
                </a:solidFill>
                <a:latin typeface="Georgia" panose="02040502050405020303" pitchFamily="18" charset="0"/>
              </a:rPr>
              <a:t>" </a:t>
            </a:r>
            <a:r>
              <a:rPr sz="4400" i="0" dirty="0">
                <a:solidFill>
                  <a:srgbClr val="0E0E0E"/>
                </a:solidFill>
                <a:latin typeface="Georgia" panose="02040502050405020303" pitchFamily="18" charset="0"/>
              </a:rPr>
              <a:t>using</a:t>
            </a:r>
            <a:r>
              <a:rPr lang="en-IN" sz="4400" i="0" dirty="0">
                <a:solidFill>
                  <a:srgbClr val="0E0E0E"/>
                </a:solidFill>
                <a:latin typeface="Georgia" panose="02040502050405020303" pitchFamily="18" charset="0"/>
              </a:rPr>
              <a:t> Pivot Tables and Data Analysis Methods</a:t>
            </a:r>
            <a:endParaRPr sz="4400" dirty="0">
              <a:latin typeface="Georgia" panose="02040502050405020303" pitchFamily="18" charset="0"/>
            </a:endParaRPr>
          </a:p>
        </p:txBody>
      </p:sp>
      <p:sp>
        <p:nvSpPr>
          <p:cNvPr id="23" name="object 23"/>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2</a:t>
            </a:fld>
            <a:endParaRPr spc="-50" dirty="0"/>
          </a:p>
        </p:txBody>
      </p:sp>
      <p:sp>
        <p:nvSpPr>
          <p:cNvPr id="17" name="object 17"/>
          <p:cNvSpPr/>
          <p:nvPr/>
        </p:nvSpPr>
        <p:spPr>
          <a:xfrm>
            <a:off x="9653587" y="278092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p>
        </p:txBody>
      </p:sp>
      <p:sp>
        <p:nvSpPr>
          <p:cNvPr id="18" name="object 18"/>
          <p:cNvSpPr/>
          <p:nvPr/>
        </p:nvSpPr>
        <p:spPr>
          <a:xfrm>
            <a:off x="9353550" y="5121021"/>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sp>
        <p:nvSpPr>
          <p:cNvPr id="19" name="object 19"/>
          <p:cNvSpPr/>
          <p:nvPr/>
        </p:nvSpPr>
        <p:spPr>
          <a:xfrm>
            <a:off x="9353550" y="565437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grpSp>
        <p:nvGrpSpPr>
          <p:cNvPr id="20" name="object 20"/>
          <p:cNvGrpSpPr/>
          <p:nvPr/>
        </p:nvGrpSpPr>
        <p:grpSpPr>
          <a:xfrm>
            <a:off x="466090" y="6409690"/>
            <a:ext cx="3704590" cy="295275"/>
            <a:chOff x="466090" y="6409690"/>
            <a:chExt cx="3704590" cy="295275"/>
          </a:xfrm>
        </p:grpSpPr>
        <p:pic>
          <p:nvPicPr>
            <p:cNvPr id="21" name="object 21"/>
            <p:cNvPicPr/>
            <p:nvPr/>
          </p:nvPicPr>
          <p:blipFill>
            <a:blip r:embed="rId2" cstate="print"/>
            <a:stretch>
              <a:fillRect/>
            </a:stretch>
          </p:blipFill>
          <p:spPr>
            <a:xfrm>
              <a:off x="1666754" y="6467525"/>
              <a:ext cx="76181" cy="199390"/>
            </a:xfrm>
            <a:prstGeom prst="rect">
              <a:avLst/>
            </a:prstGeom>
          </p:spPr>
        </p:pic>
        <p:pic>
          <p:nvPicPr>
            <p:cNvPr id="22" name="object 22"/>
            <p:cNvPicPr/>
            <p:nvPr/>
          </p:nvPicPr>
          <p:blipFill>
            <a:blip r:embed="rId3" cstate="print"/>
            <a:stretch>
              <a:fillRect/>
            </a:stretch>
          </p:blipFill>
          <p:spPr>
            <a:xfrm>
              <a:off x="466090" y="6409690"/>
              <a:ext cx="3704590" cy="295274"/>
            </a:xfrm>
            <a:prstGeom prst="rect">
              <a:avLst/>
            </a:prstGeom>
          </p:spPr>
        </p:pic>
      </p:grpSp>
      <p:sp>
        <p:nvSpPr>
          <p:cNvPr id="24" name="TextBox 23">
            <a:extLst>
              <a:ext uri="{FF2B5EF4-FFF2-40B4-BE49-F238E27FC236}">
                <a16:creationId xmlns:a16="http://schemas.microsoft.com/office/drawing/2014/main" id="{5E2D4228-5416-4210-BE22-88F2335C5688}"/>
              </a:ext>
            </a:extLst>
          </p:cNvPr>
          <p:cNvSpPr txBox="1"/>
          <p:nvPr/>
        </p:nvSpPr>
        <p:spPr>
          <a:xfrm>
            <a:off x="546101" y="836712"/>
            <a:ext cx="7854155" cy="707886"/>
          </a:xfrm>
          <a:prstGeom prst="rect">
            <a:avLst/>
          </a:prstGeom>
          <a:noFill/>
        </p:spPr>
        <p:txBody>
          <a:bodyPr wrap="square" rtlCol="0">
            <a:spAutoFit/>
          </a:bodyPr>
          <a:lstStyle/>
          <a:p>
            <a:r>
              <a:rPr lang="en-IN" sz="4000" b="1" u="sng" dirty="0"/>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7625" y="4220883"/>
            <a:ext cx="4124325" cy="2637155"/>
            <a:chOff x="47625" y="4220883"/>
            <a:chExt cx="4124325" cy="2637155"/>
          </a:xfrm>
        </p:grpSpPr>
        <p:pic>
          <p:nvPicPr>
            <p:cNvPr id="3" name="object 3"/>
            <p:cNvPicPr/>
            <p:nvPr/>
          </p:nvPicPr>
          <p:blipFill>
            <a:blip r:embed="rId2" cstate="print"/>
            <a:stretch>
              <a:fillRect/>
            </a:stretch>
          </p:blipFill>
          <p:spPr>
            <a:xfrm>
              <a:off x="466725" y="6811683"/>
              <a:ext cx="3704844" cy="46315"/>
            </a:xfrm>
            <a:prstGeom prst="rect">
              <a:avLst/>
            </a:prstGeom>
          </p:spPr>
        </p:pic>
        <p:pic>
          <p:nvPicPr>
            <p:cNvPr id="4" name="object 4"/>
            <p:cNvPicPr/>
            <p:nvPr/>
          </p:nvPicPr>
          <p:blipFill>
            <a:blip r:embed="rId3" cstate="print"/>
            <a:stretch>
              <a:fillRect/>
            </a:stretch>
          </p:blipFill>
          <p:spPr>
            <a:xfrm>
              <a:off x="47625" y="4220883"/>
              <a:ext cx="1734312" cy="2637114"/>
            </a:xfrm>
            <a:prstGeom prst="rect">
              <a:avLst/>
            </a:prstGeom>
          </p:spPr>
        </p:pic>
      </p:grpSp>
      <p:sp>
        <p:nvSpPr>
          <p:cNvPr id="5" name="object 5"/>
          <p:cNvSpPr txBox="1"/>
          <p:nvPr/>
        </p:nvSpPr>
        <p:spPr>
          <a:xfrm>
            <a:off x="2581910" y="2064702"/>
            <a:ext cx="5602322" cy="4058803"/>
          </a:xfrm>
          <a:prstGeom prst="rect">
            <a:avLst/>
          </a:prstGeom>
        </p:spPr>
        <p:txBody>
          <a:bodyPr vert="horz" wrap="square" lIns="0" tIns="12700" rIns="0" bIns="0" rtlCol="0">
            <a:spAutoFit/>
          </a:bodyPr>
          <a:lstStyle/>
          <a:p>
            <a:pPr marL="317500" indent="-307975">
              <a:lnSpc>
                <a:spcPct val="100000"/>
              </a:lnSpc>
              <a:spcBef>
                <a:spcPts val="100"/>
              </a:spcBef>
              <a:buSzPct val="96875"/>
              <a:buAutoNum type="arabicPeriod"/>
              <a:tabLst>
                <a:tab pos="317500" algn="l"/>
              </a:tabLst>
            </a:pPr>
            <a:r>
              <a:rPr sz="3200" dirty="0">
                <a:solidFill>
                  <a:srgbClr val="0D0D0D"/>
                </a:solidFill>
                <a:latin typeface="Tekton Pro" panose="020F0603020208020904" pitchFamily="34" charset="0"/>
                <a:cs typeface="Times New Roman"/>
              </a:rPr>
              <a:t>Problem</a:t>
            </a:r>
            <a:r>
              <a:rPr sz="3200" spc="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Statement</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Project</a:t>
            </a:r>
            <a:r>
              <a:rPr sz="3200" spc="-10" dirty="0">
                <a:solidFill>
                  <a:srgbClr val="0D0D0D"/>
                </a:solidFill>
                <a:latin typeface="Tekton Pro" panose="020F0603020208020904" pitchFamily="34" charset="0"/>
                <a:cs typeface="Times New Roman"/>
              </a:rPr>
              <a:t> Overview</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End</a:t>
            </a:r>
            <a:r>
              <a:rPr sz="3200" spc="-10" dirty="0">
                <a:solidFill>
                  <a:srgbClr val="0D0D0D"/>
                </a:solidFill>
                <a:latin typeface="Tekton Pro" panose="020F0603020208020904" pitchFamily="34" charset="0"/>
                <a:cs typeface="Times New Roman"/>
              </a:rPr>
              <a:t> Users</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Our</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Solution</a:t>
            </a:r>
            <a:r>
              <a:rPr sz="3200" spc="-15"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4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Proposition</a:t>
            </a:r>
            <a:endParaRPr sz="3200" dirty="0">
              <a:latin typeface="Tekton Pro" panose="020F0603020208020904" pitchFamily="34" charset="0"/>
              <a:cs typeface="Times New Roman"/>
            </a:endParaRPr>
          </a:p>
          <a:p>
            <a:pPr marL="317500" indent="-307975">
              <a:lnSpc>
                <a:spcPct val="100000"/>
              </a:lnSpc>
              <a:spcBef>
                <a:spcPts val="140"/>
              </a:spcBef>
              <a:buSzPct val="96875"/>
              <a:buAutoNum type="arabicPeriod"/>
              <a:tabLst>
                <a:tab pos="317500" algn="l"/>
              </a:tabLst>
            </a:pPr>
            <a:r>
              <a:rPr sz="3200" dirty="0">
                <a:solidFill>
                  <a:srgbClr val="0D0D0D"/>
                </a:solidFill>
                <a:latin typeface="Tekton Pro" panose="020F0603020208020904" pitchFamily="34" charset="0"/>
                <a:cs typeface="Times New Roman"/>
              </a:rPr>
              <a:t>Dataset</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Description</a:t>
            </a:r>
            <a:endParaRPr sz="3200" dirty="0">
              <a:latin typeface="Tekton Pro" panose="020F0603020208020904" pitchFamily="34" charset="0"/>
              <a:cs typeface="Times New Roman"/>
            </a:endParaRPr>
          </a:p>
          <a:p>
            <a:pPr marL="317500" indent="-307975">
              <a:lnSpc>
                <a:spcPct val="100000"/>
              </a:lnSpc>
              <a:spcBef>
                <a:spcPts val="160"/>
              </a:spcBef>
              <a:buSzPct val="96875"/>
              <a:buAutoNum type="arabicPeriod"/>
              <a:tabLst>
                <a:tab pos="317500" algn="l"/>
              </a:tabLst>
            </a:pPr>
            <a:r>
              <a:rPr sz="3200" dirty="0">
                <a:solidFill>
                  <a:srgbClr val="0D0D0D"/>
                </a:solidFill>
                <a:latin typeface="Tekton Pro" panose="020F0603020208020904" pitchFamily="34" charset="0"/>
                <a:cs typeface="Times New Roman"/>
              </a:rPr>
              <a:t>Modelling</a:t>
            </a:r>
            <a:r>
              <a:rPr sz="3200" spc="-9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Approach</a:t>
            </a:r>
            <a:endParaRPr sz="3200" dirty="0">
              <a:latin typeface="Tekton Pro" panose="020F0603020208020904" pitchFamily="34" charset="0"/>
              <a:cs typeface="Times New Roman"/>
            </a:endParaRPr>
          </a:p>
          <a:p>
            <a:pPr marL="317500" indent="-307975">
              <a:lnSpc>
                <a:spcPts val="3770"/>
              </a:lnSpc>
              <a:spcBef>
                <a:spcPts val="135"/>
              </a:spcBef>
              <a:buSzPct val="96875"/>
              <a:buAutoNum type="arabicPeriod"/>
              <a:tabLst>
                <a:tab pos="317500" algn="l"/>
              </a:tabLst>
            </a:pPr>
            <a:r>
              <a:rPr sz="3200" dirty="0">
                <a:solidFill>
                  <a:srgbClr val="0D0D0D"/>
                </a:solidFill>
                <a:latin typeface="Tekton Pro" panose="020F0603020208020904" pitchFamily="34" charset="0"/>
                <a:cs typeface="Times New Roman"/>
              </a:rPr>
              <a:t>Results</a:t>
            </a:r>
            <a:r>
              <a:rPr sz="3200" spc="-70" dirty="0">
                <a:solidFill>
                  <a:srgbClr val="0D0D0D"/>
                </a:solidFill>
                <a:latin typeface="Tekton Pro" panose="020F0603020208020904" pitchFamily="34" charset="0"/>
                <a:cs typeface="Times New Roman"/>
              </a:rPr>
              <a:t> </a:t>
            </a:r>
            <a:r>
              <a:rPr sz="3200" dirty="0">
                <a:solidFill>
                  <a:srgbClr val="0D0D0D"/>
                </a:solidFill>
                <a:latin typeface="Tekton Pro" panose="020F0603020208020904" pitchFamily="34" charset="0"/>
                <a:cs typeface="Times New Roman"/>
              </a:rPr>
              <a:t>and</a:t>
            </a:r>
            <a:r>
              <a:rPr sz="3200" spc="-65" dirty="0">
                <a:solidFill>
                  <a:srgbClr val="0D0D0D"/>
                </a:solidFill>
                <a:latin typeface="Tekton Pro" panose="020F0603020208020904" pitchFamily="34" charset="0"/>
                <a:cs typeface="Times New Roman"/>
              </a:rPr>
              <a:t> </a:t>
            </a:r>
            <a:r>
              <a:rPr sz="3200" spc="-10" dirty="0">
                <a:solidFill>
                  <a:srgbClr val="0D0D0D"/>
                </a:solidFill>
                <a:latin typeface="Tekton Pro" panose="020F0603020208020904" pitchFamily="34" charset="0"/>
                <a:cs typeface="Times New Roman"/>
              </a:rPr>
              <a:t>Discussion</a:t>
            </a:r>
            <a:endParaRPr sz="3200" dirty="0">
              <a:latin typeface="Tekton Pro" panose="020F0603020208020904" pitchFamily="34" charset="0"/>
              <a:cs typeface="Times New Roman"/>
            </a:endParaRPr>
          </a:p>
          <a:p>
            <a:pPr marL="322580" indent="-307975">
              <a:lnSpc>
                <a:spcPts val="3770"/>
              </a:lnSpc>
              <a:buSzPct val="96875"/>
              <a:buAutoNum type="arabicPeriod"/>
              <a:tabLst>
                <a:tab pos="322580" algn="l"/>
              </a:tabLst>
            </a:pPr>
            <a:r>
              <a:rPr sz="3200" spc="-10" dirty="0">
                <a:solidFill>
                  <a:srgbClr val="0D0D0D"/>
                </a:solidFill>
                <a:latin typeface="Tekton Pro" panose="020F0603020208020904" pitchFamily="34" charset="0"/>
                <a:cs typeface="Times New Roman"/>
              </a:rPr>
              <a:t>Conclusion</a:t>
            </a:r>
            <a:endParaRPr sz="3200" dirty="0">
              <a:latin typeface="Tekton Pro" panose="020F0603020208020904" pitchFamily="34" charset="0"/>
              <a:cs typeface="Times New Roman"/>
            </a:endParaRPr>
          </a:p>
        </p:txBody>
      </p:sp>
      <p:sp>
        <p:nvSpPr>
          <p:cNvPr id="6" name="object 6"/>
          <p:cNvSpPr/>
          <p:nvPr/>
        </p:nvSpPr>
        <p:spPr>
          <a:xfrm>
            <a:off x="7362190" y="742823"/>
            <a:ext cx="361950" cy="361950"/>
          </a:xfrm>
          <a:custGeom>
            <a:avLst/>
            <a:gdLst/>
            <a:ahLst/>
            <a:cxn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wrap="square" lIns="0" tIns="0" rIns="0" bIns="0" rtlCol="0"/>
          <a:lstStyle/>
          <a:p>
            <a:endParaRPr/>
          </a:p>
        </p:txBody>
      </p:sp>
      <p:pic>
        <p:nvPicPr>
          <p:cNvPr id="7" name="object 7"/>
          <p:cNvPicPr/>
          <p:nvPr/>
        </p:nvPicPr>
        <p:blipFill>
          <a:blip r:embed="rId4" cstate="print"/>
          <a:stretch>
            <a:fillRect/>
          </a:stretch>
        </p:blipFill>
        <p:spPr>
          <a:xfrm>
            <a:off x="699769" y="966685"/>
            <a:ext cx="554710" cy="572935"/>
          </a:xfrm>
          <a:prstGeom prst="rect">
            <a:avLst/>
          </a:prstGeom>
        </p:spPr>
      </p:pic>
      <p:grpSp>
        <p:nvGrpSpPr>
          <p:cNvPr id="8" name="object 8"/>
          <p:cNvGrpSpPr/>
          <p:nvPr/>
        </p:nvGrpSpPr>
        <p:grpSpPr>
          <a:xfrm>
            <a:off x="1372056" y="966685"/>
            <a:ext cx="2816860" cy="585470"/>
            <a:chOff x="1372056" y="966685"/>
            <a:chExt cx="2816860" cy="585470"/>
          </a:xfrm>
        </p:grpSpPr>
        <p:pic>
          <p:nvPicPr>
            <p:cNvPr id="9" name="object 9"/>
            <p:cNvPicPr/>
            <p:nvPr/>
          </p:nvPicPr>
          <p:blipFill>
            <a:blip r:embed="rId5" cstate="print"/>
            <a:stretch>
              <a:fillRect/>
            </a:stretch>
          </p:blipFill>
          <p:spPr>
            <a:xfrm>
              <a:off x="1372056" y="971481"/>
              <a:ext cx="568223" cy="580330"/>
            </a:xfrm>
            <a:prstGeom prst="rect">
              <a:avLst/>
            </a:prstGeom>
          </p:spPr>
        </p:pic>
        <p:pic>
          <p:nvPicPr>
            <p:cNvPr id="10" name="object 10"/>
            <p:cNvPicPr/>
            <p:nvPr/>
          </p:nvPicPr>
          <p:blipFill>
            <a:blip r:embed="rId6" cstate="print"/>
            <a:stretch>
              <a:fillRect/>
            </a:stretch>
          </p:blipFill>
          <p:spPr>
            <a:xfrm>
              <a:off x="1890394" y="979893"/>
              <a:ext cx="597369" cy="560743"/>
            </a:xfrm>
            <a:prstGeom prst="rect">
              <a:avLst/>
            </a:prstGeom>
          </p:spPr>
        </p:pic>
        <p:pic>
          <p:nvPicPr>
            <p:cNvPr id="11" name="object 11"/>
            <p:cNvPicPr/>
            <p:nvPr/>
          </p:nvPicPr>
          <p:blipFill>
            <a:blip r:embed="rId7" cstate="print"/>
            <a:stretch>
              <a:fillRect/>
            </a:stretch>
          </p:blipFill>
          <p:spPr>
            <a:xfrm>
              <a:off x="2440050" y="979893"/>
              <a:ext cx="710145" cy="566839"/>
            </a:xfrm>
            <a:prstGeom prst="rect">
              <a:avLst/>
            </a:prstGeom>
          </p:spPr>
        </p:pic>
        <p:pic>
          <p:nvPicPr>
            <p:cNvPr id="12" name="object 12"/>
            <p:cNvPicPr/>
            <p:nvPr/>
          </p:nvPicPr>
          <p:blipFill>
            <a:blip r:embed="rId8" cstate="print"/>
            <a:stretch>
              <a:fillRect/>
            </a:stretch>
          </p:blipFill>
          <p:spPr>
            <a:xfrm>
              <a:off x="3046602" y="979893"/>
              <a:ext cx="621753" cy="560743"/>
            </a:xfrm>
            <a:prstGeom prst="rect">
              <a:avLst/>
            </a:prstGeom>
          </p:spPr>
        </p:pic>
        <p:pic>
          <p:nvPicPr>
            <p:cNvPr id="13" name="object 13"/>
            <p:cNvPicPr/>
            <p:nvPr/>
          </p:nvPicPr>
          <p:blipFill>
            <a:blip r:embed="rId9" cstate="print"/>
            <a:stretch>
              <a:fillRect/>
            </a:stretch>
          </p:blipFill>
          <p:spPr>
            <a:xfrm>
              <a:off x="3633850" y="966685"/>
              <a:ext cx="554710" cy="572935"/>
            </a:xfrm>
            <a:prstGeom prst="rect">
              <a:avLst/>
            </a:prstGeom>
          </p:spPr>
        </p:pic>
      </p:grpSp>
      <p:sp>
        <p:nvSpPr>
          <p:cNvPr id="14" name="object 14"/>
          <p:cNvSpPr/>
          <p:nvPr/>
        </p:nvSpPr>
        <p:spPr>
          <a:xfrm>
            <a:off x="11010645" y="5610225"/>
            <a:ext cx="647700" cy="647700"/>
          </a:xfrm>
          <a:custGeom>
            <a:avLst/>
            <a:gdLst/>
            <a:ahLst/>
            <a:cxn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wrap="square" lIns="0" tIns="0" rIns="0" bIns="0" rtlCol="0"/>
          <a:lstStyle/>
          <a:p>
            <a:endParaRPr/>
          </a:p>
        </p:txBody>
      </p:sp>
      <p:pic>
        <p:nvPicPr>
          <p:cNvPr id="15" name="object 15"/>
          <p:cNvPicPr/>
          <p:nvPr/>
        </p:nvPicPr>
        <p:blipFill>
          <a:blip r:embed="rId10" cstate="print"/>
          <a:stretch>
            <a:fillRect/>
          </a:stretch>
        </p:blipFill>
        <p:spPr>
          <a:xfrm>
            <a:off x="10687684" y="6134011"/>
            <a:ext cx="248284" cy="248373"/>
          </a:xfrm>
          <a:prstGeom prst="rect">
            <a:avLst/>
          </a:prstGeom>
        </p:spPr>
      </p:pic>
      <p:sp>
        <p:nvSpPr>
          <p:cNvPr id="16" name="object 16"/>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691400" y="1213281"/>
            <a:ext cx="8095615" cy="673735"/>
          </a:xfrm>
          <a:prstGeom prst="rect">
            <a:avLst/>
          </a:prstGeom>
        </p:spPr>
        <p:txBody>
          <a:bodyPr vert="horz" wrap="square" lIns="0" tIns="12700" rIns="0" bIns="0" rtlCol="0">
            <a:spAutoFit/>
          </a:bodyPr>
          <a:lstStyle/>
          <a:p>
            <a:pPr marL="107950">
              <a:lnSpc>
                <a:spcPct val="100000"/>
              </a:lnSpc>
              <a:spcBef>
                <a:spcPts val="100"/>
              </a:spcBef>
            </a:pPr>
            <a:r>
              <a:rPr sz="4250" i="0" dirty="0">
                <a:latin typeface="Source Sans Pro" panose="020B0503030403020204" pitchFamily="34" charset="0"/>
              </a:rPr>
              <a:t>PROBLEM</a:t>
            </a:r>
            <a:r>
              <a:rPr sz="4250" i="0" spc="-155" dirty="0">
                <a:latin typeface="Source Sans Pro" panose="020B0503030403020204" pitchFamily="34" charset="0"/>
              </a:rPr>
              <a:t> </a:t>
            </a:r>
            <a:r>
              <a:rPr sz="4250" i="0" spc="-10" dirty="0">
                <a:latin typeface="Source Sans Pro" panose="020B0503030403020204" pitchFamily="34" charset="0"/>
              </a:rPr>
              <a:t>STATEMENT</a:t>
            </a:r>
            <a:endParaRPr sz="4250" i="0" dirty="0">
              <a:latin typeface="Source Sans Pro" panose="020B0503030403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4</a:t>
            </a:fld>
            <a:endParaRPr spc="-50" dirty="0"/>
          </a:p>
        </p:txBody>
      </p:sp>
      <p:sp>
        <p:nvSpPr>
          <p:cNvPr id="3" name="object 3"/>
          <p:cNvSpPr txBox="1"/>
          <p:nvPr/>
        </p:nvSpPr>
        <p:spPr>
          <a:xfrm>
            <a:off x="705489" y="2209202"/>
            <a:ext cx="7712075" cy="3062698"/>
          </a:xfrm>
          <a:prstGeom prst="rect">
            <a:avLst/>
          </a:prstGeom>
        </p:spPr>
        <p:txBody>
          <a:bodyPr vert="horz" wrap="square" lIns="0" tIns="2540" rIns="0" bIns="0" rtlCol="0">
            <a:spAutoFit/>
          </a:bodyPr>
          <a:lstStyle/>
          <a:p>
            <a:pPr marL="19050" marR="5080" indent="-6350" algn="just">
              <a:lnSpc>
                <a:spcPct val="102400"/>
              </a:lnSpc>
              <a:spcBef>
                <a:spcPts val="20"/>
              </a:spcBef>
            </a:pPr>
            <a:r>
              <a:rPr lang="en-GB" sz="2800" dirty="0">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4" name="object 4"/>
          <p:cNvSpPr/>
          <p:nvPr/>
        </p:nvSpPr>
        <p:spPr>
          <a:xfrm>
            <a:off x="9408368" y="155014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wrap="square" lIns="0" tIns="0" rIns="0" bIns="0" rtlCol="0"/>
          <a:lstStyle/>
          <a:p>
            <a:endParaRPr/>
          </a:p>
        </p:txBody>
      </p:sp>
      <p:pic>
        <p:nvPicPr>
          <p:cNvPr id="5" name="object 5"/>
          <p:cNvPicPr/>
          <p:nvPr/>
        </p:nvPicPr>
        <p:blipFill>
          <a:blip r:embed="rId2" cstate="print"/>
          <a:stretch>
            <a:fillRect/>
          </a:stretch>
        </p:blipFill>
        <p:spPr>
          <a:xfrm>
            <a:off x="1665466" y="6467475"/>
            <a:ext cx="76091" cy="199390"/>
          </a:xfrm>
          <a:prstGeom prst="rect">
            <a:avLst/>
          </a:prstGeom>
        </p:spPr>
      </p:pic>
      <p:grpSp>
        <p:nvGrpSpPr>
          <p:cNvPr id="6" name="object 6"/>
          <p:cNvGrpSpPr/>
          <p:nvPr/>
        </p:nvGrpSpPr>
        <p:grpSpPr>
          <a:xfrm>
            <a:off x="8534400" y="2702471"/>
            <a:ext cx="2762885" cy="3258185"/>
            <a:chOff x="8534400" y="2702471"/>
            <a:chExt cx="2762885" cy="3258185"/>
          </a:xfrm>
        </p:grpSpPr>
        <p:sp>
          <p:nvSpPr>
            <p:cNvPr id="7" name="object 7"/>
            <p:cNvSpPr/>
            <p:nvPr/>
          </p:nvSpPr>
          <p:spPr>
            <a:xfrm>
              <a:off x="9896475" y="5131307"/>
              <a:ext cx="457200" cy="457200"/>
            </a:xfrm>
            <a:custGeom>
              <a:avLst/>
              <a:gdLst/>
              <a:ahLst/>
              <a:cxn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wrap="square" lIns="0" tIns="0" rIns="0" bIns="0" rtlCol="0"/>
            <a:lstStyle/>
            <a:p>
              <a:endParaRPr/>
            </a:p>
          </p:txBody>
        </p:sp>
        <p:sp>
          <p:nvSpPr>
            <p:cNvPr id="8" name="object 8"/>
            <p:cNvSpPr/>
            <p:nvPr/>
          </p:nvSpPr>
          <p:spPr>
            <a:xfrm>
              <a:off x="9896475" y="5664631"/>
              <a:ext cx="180975" cy="180975"/>
            </a:xfrm>
            <a:custGeom>
              <a:avLst/>
              <a:gdLst/>
              <a:ahLst/>
              <a:cxn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wrap="square" lIns="0" tIns="0" rIns="0" bIns="0" rtlCol="0"/>
            <a:lstStyle/>
            <a:p>
              <a:endParaRPr/>
            </a:p>
          </p:txBody>
        </p:sp>
        <p:pic>
          <p:nvPicPr>
            <p:cNvPr id="9" name="object 9"/>
            <p:cNvPicPr/>
            <p:nvPr/>
          </p:nvPicPr>
          <p:blipFill>
            <a:blip r:embed="rId3" cstate="print"/>
            <a:stretch>
              <a:fillRect/>
            </a:stretch>
          </p:blipFill>
          <p:spPr>
            <a:xfrm>
              <a:off x="8534400" y="2702471"/>
              <a:ext cx="2762884" cy="3258185"/>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7590" y="2648585"/>
            <a:ext cx="3533775" cy="3810000"/>
            <a:chOff x="8657590" y="2648585"/>
            <a:chExt cx="3533775" cy="3810000"/>
          </a:xfrm>
        </p:grpSpPr>
        <p:sp>
          <p:nvSpPr>
            <p:cNvPr id="3" name="object 3"/>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4" name="object 4"/>
            <p:cNvSpPr/>
            <p:nvPr/>
          </p:nvSpPr>
          <p:spPr>
            <a:xfrm>
              <a:off x="9353169" y="5362448"/>
              <a:ext cx="457200" cy="457200"/>
            </a:xfrm>
            <a:custGeom>
              <a:avLst/>
              <a:gdLst/>
              <a:ahLst/>
              <a:cxn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wrap="square" lIns="0" tIns="0" rIns="0" bIns="0" rtlCol="0"/>
            <a:lstStyle/>
            <a:p>
              <a:endParaRPr/>
            </a:p>
          </p:txBody>
        </p:sp>
        <p:pic>
          <p:nvPicPr>
            <p:cNvPr id="5" name="object 5"/>
            <p:cNvPicPr/>
            <p:nvPr/>
          </p:nvPicPr>
          <p:blipFill>
            <a:blip r:embed="rId2" cstate="print"/>
            <a:stretch>
              <a:fillRect/>
            </a:stretch>
          </p:blipFill>
          <p:spPr>
            <a:xfrm>
              <a:off x="8657590" y="2648585"/>
              <a:ext cx="3533775" cy="3810000"/>
            </a:xfrm>
            <a:prstGeom prst="rect">
              <a:avLst/>
            </a:prstGeom>
          </p:spPr>
        </p:pic>
      </p:grpSp>
      <p:sp>
        <p:nvSpPr>
          <p:cNvPr id="6" name="object 6"/>
          <p:cNvSpPr txBox="1">
            <a:spLocks noGrp="1"/>
          </p:cNvSpPr>
          <p:nvPr>
            <p:ph type="title"/>
          </p:nvPr>
        </p:nvSpPr>
        <p:spPr>
          <a:xfrm>
            <a:off x="677334" y="609600"/>
            <a:ext cx="8596668" cy="666849"/>
          </a:xfrm>
          <a:prstGeom prst="rect">
            <a:avLst/>
          </a:prstGeom>
        </p:spPr>
        <p:txBody>
          <a:bodyPr vert="horz" wrap="square" lIns="0" tIns="12700" rIns="0" bIns="0" rtlCol="0">
            <a:spAutoFit/>
          </a:bodyPr>
          <a:lstStyle/>
          <a:p>
            <a:pPr marL="9525">
              <a:lnSpc>
                <a:spcPct val="100000"/>
              </a:lnSpc>
              <a:spcBef>
                <a:spcPts val="100"/>
              </a:spcBef>
            </a:pPr>
            <a:r>
              <a:rPr sz="4250" b="1" dirty="0">
                <a:solidFill>
                  <a:schemeClr val="tx1"/>
                </a:solidFill>
              </a:rPr>
              <a:t>PROJECT</a:t>
            </a:r>
            <a:r>
              <a:rPr sz="4250" b="1" spc="-210" dirty="0">
                <a:solidFill>
                  <a:schemeClr val="tx1"/>
                </a:solidFill>
              </a:rPr>
              <a:t> </a:t>
            </a:r>
            <a:r>
              <a:rPr sz="4250" b="1" spc="-10" dirty="0">
                <a:solidFill>
                  <a:schemeClr val="tx1"/>
                </a:solidFill>
              </a:rPr>
              <a:t>OVERVIEW</a:t>
            </a:r>
            <a:r>
              <a:rPr lang="en-IN" sz="4250" b="1" spc="-10" dirty="0">
                <a:solidFill>
                  <a:schemeClr val="tx1"/>
                </a:solidFill>
              </a:rPr>
              <a:t>:</a:t>
            </a:r>
            <a:endParaRPr sz="4250" b="1" dirty="0">
              <a:solidFill>
                <a:schemeClr val="tx1"/>
              </a:solidFill>
            </a:endParaRPr>
          </a:p>
        </p:txBody>
      </p:sp>
      <p:sp>
        <p:nvSpPr>
          <p:cNvPr id="12" name="object 12"/>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5</a:t>
            </a:fld>
            <a:endParaRPr spc="-50" dirty="0"/>
          </a:p>
        </p:txBody>
      </p:sp>
      <p:sp>
        <p:nvSpPr>
          <p:cNvPr id="8" name="object 8"/>
          <p:cNvSpPr txBox="1"/>
          <p:nvPr/>
        </p:nvSpPr>
        <p:spPr>
          <a:xfrm>
            <a:off x="8542908" y="2039620"/>
            <a:ext cx="210185" cy="391160"/>
          </a:xfrm>
          <a:prstGeom prst="rect">
            <a:avLst/>
          </a:prstGeom>
        </p:spPr>
        <p:txBody>
          <a:bodyPr vert="horz" wrap="square" lIns="0" tIns="12700" rIns="0" bIns="0" rtlCol="0">
            <a:spAutoFit/>
          </a:bodyPr>
          <a:lstStyle/>
          <a:p>
            <a:pPr marL="12700">
              <a:lnSpc>
                <a:spcPct val="100000"/>
              </a:lnSpc>
              <a:spcBef>
                <a:spcPts val="100"/>
              </a:spcBef>
            </a:pPr>
            <a:r>
              <a:rPr sz="2400" spc="-25" dirty="0">
                <a:solidFill>
                  <a:srgbClr val="0D0D0D"/>
                </a:solidFill>
                <a:latin typeface="Arial MT"/>
                <a:cs typeface="Arial MT"/>
              </a:rPr>
              <a:t>•</a:t>
            </a:r>
            <a:r>
              <a:rPr sz="2400" spc="-25" dirty="0">
                <a:solidFill>
                  <a:srgbClr val="0D0D0D"/>
                </a:solidFill>
                <a:latin typeface="Times New Roman"/>
                <a:cs typeface="Times New Roman"/>
              </a:rPr>
              <a:t>.</a:t>
            </a:r>
            <a:endParaRPr sz="2400">
              <a:latin typeface="Times New Roman"/>
              <a:cs typeface="Times New Roman"/>
            </a:endParaRPr>
          </a:p>
        </p:txBody>
      </p:sp>
      <p:sp>
        <p:nvSpPr>
          <p:cNvPr id="9" name="object 9"/>
          <p:cNvSpPr txBox="1"/>
          <p:nvPr/>
        </p:nvSpPr>
        <p:spPr>
          <a:xfrm>
            <a:off x="677995" y="1694929"/>
            <a:ext cx="7893684" cy="4124719"/>
          </a:xfrm>
          <a:prstGeom prst="rect">
            <a:avLst/>
          </a:prstGeom>
        </p:spPr>
        <p:txBody>
          <a:bodyPr vert="horz" wrap="square" lIns="0" tIns="3175" rIns="0" bIns="0" rtlCol="0">
            <a:spAutoFit/>
          </a:bodyPr>
          <a:lstStyle/>
          <a:p>
            <a:pPr marL="12700" marR="5080" algn="just">
              <a:lnSpc>
                <a:spcPct val="102299"/>
              </a:lnSpc>
              <a:spcBef>
                <a:spcPts val="25"/>
              </a:spcBef>
            </a:pPr>
            <a:r>
              <a:rPr lang="en-GB" sz="2400" dirty="0"/>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sz="2400" dirty="0">
              <a:latin typeface="Times New Roman"/>
              <a:cs typeface="Times New Roman"/>
            </a:endParaRPr>
          </a:p>
        </p:txBody>
      </p:sp>
      <p:sp>
        <p:nvSpPr>
          <p:cNvPr id="10" name="object 10"/>
          <p:cNvSpPr/>
          <p:nvPr/>
        </p:nvSpPr>
        <p:spPr>
          <a:xfrm>
            <a:off x="9534525" y="17996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wrap="square" lIns="0" tIns="0" rIns="0" bIns="0" rtlCol="0"/>
          <a:lstStyle/>
          <a:p>
            <a:endParaRPr>
              <a:solidFill>
                <a:srgbClr val="42D0A0"/>
              </a:solidFill>
            </a:endParaRPr>
          </a:p>
        </p:txBody>
      </p:sp>
      <p:pic>
        <p:nvPicPr>
          <p:cNvPr id="11" name="object 11"/>
          <p:cNvPicPr/>
          <p:nvPr/>
        </p:nvPicPr>
        <p:blipFill>
          <a:blip r:embed="rId3" cstate="print"/>
          <a:stretch>
            <a:fillRect/>
          </a:stretch>
        </p:blipFill>
        <p:spPr>
          <a:xfrm>
            <a:off x="1665466" y="6467475"/>
            <a:ext cx="76091" cy="1993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p:cNvPicPr/>
          <p:nvPr/>
        </p:nvPicPr>
        <p:blipFill>
          <a:blip r:embed="rId2" cstate="print">
            <a:extLst>
              <a:ext uri="{BEBA8EAE-BF5A-486C-A8C5-ECC9F3942E4B}">
                <a14:imgProps xmlns:a14="http://schemas.microsoft.com/office/drawing/2010/main">
                  <a14:imgLayer r:embed="rId3">
                    <a14:imgEffect>
                      <a14:backgroundRemoval t="4292" b="89914" l="10000" r="90000">
                        <a14:foregroundMark x1="48611" y1="15451" x2="57500" y2="12876"/>
                        <a14:foregroundMark x1="46389" y1="7725" x2="56389" y2="4292"/>
                      </a14:backgroundRemoval>
                    </a14:imgEffect>
                  </a14:imgLayer>
                </a14:imgProps>
              </a:ext>
            </a:extLst>
          </a:blip>
          <a:stretch>
            <a:fillRect/>
          </a:stretch>
        </p:blipFill>
        <p:spPr>
          <a:xfrm>
            <a:off x="78764" y="513206"/>
            <a:ext cx="1718945" cy="2221865"/>
          </a:xfrm>
          <a:prstGeom prst="rect">
            <a:avLst/>
          </a:prstGeom>
        </p:spPr>
      </p:pic>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wrap="square" lIns="0" tIns="0" rIns="0" bIns="0" rtlCol="0"/>
          <a:lstStyle/>
          <a:p>
            <a:endParaRPr/>
          </a:p>
        </p:txBody>
      </p:sp>
      <p:sp>
        <p:nvSpPr>
          <p:cNvPr id="3" name="object 3"/>
          <p:cNvSpPr txBox="1">
            <a:spLocks noGrp="1"/>
          </p:cNvSpPr>
          <p:nvPr>
            <p:ph type="title"/>
          </p:nvPr>
        </p:nvSpPr>
        <p:spPr>
          <a:xfrm>
            <a:off x="1896428" y="133695"/>
            <a:ext cx="7547609" cy="635635"/>
          </a:xfrm>
          <a:prstGeom prst="rect">
            <a:avLst/>
          </a:prstGeom>
        </p:spPr>
        <p:txBody>
          <a:bodyPr vert="horz" wrap="square" lIns="0" tIns="12700" rIns="0" bIns="0" rtlCol="0">
            <a:spAutoFit/>
          </a:bodyPr>
          <a:lstStyle/>
          <a:p>
            <a:pPr marL="12700">
              <a:lnSpc>
                <a:spcPct val="100000"/>
              </a:lnSpc>
              <a:spcBef>
                <a:spcPts val="100"/>
              </a:spcBef>
              <a:tabLst>
                <a:tab pos="4467860" algn="l"/>
              </a:tabLst>
            </a:pPr>
            <a:r>
              <a:rPr sz="4000" dirty="0"/>
              <a:t>WHO</a:t>
            </a:r>
            <a:r>
              <a:rPr sz="4000" spc="-45" dirty="0"/>
              <a:t> </a:t>
            </a:r>
            <a:r>
              <a:rPr sz="4000" dirty="0"/>
              <a:t>ARE</a:t>
            </a:r>
            <a:r>
              <a:rPr sz="4000" spc="-40" dirty="0"/>
              <a:t> </a:t>
            </a:r>
            <a:r>
              <a:rPr sz="4000" spc="-25" dirty="0"/>
              <a:t>THE</a:t>
            </a:r>
            <a:r>
              <a:rPr lang="en-IN" sz="4000" spc="-25" dirty="0"/>
              <a:t> </a:t>
            </a:r>
            <a:r>
              <a:rPr sz="4000" dirty="0"/>
              <a:t>END</a:t>
            </a:r>
            <a:r>
              <a:rPr sz="4000" spc="-10" dirty="0"/>
              <a:t> USERS?</a:t>
            </a:r>
            <a:endParaRPr sz="4000" dirty="0"/>
          </a:p>
        </p:txBody>
      </p:sp>
      <p:sp>
        <p:nvSpPr>
          <p:cNvPr id="7" name="object 7"/>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6</a:t>
            </a:fld>
            <a:endParaRPr spc="-50" dirty="0"/>
          </a:p>
        </p:txBody>
      </p:sp>
      <p:sp>
        <p:nvSpPr>
          <p:cNvPr id="4" name="object 4"/>
          <p:cNvSpPr txBox="1"/>
          <p:nvPr/>
        </p:nvSpPr>
        <p:spPr>
          <a:xfrm>
            <a:off x="2658110" y="1556448"/>
            <a:ext cx="5974080" cy="443711"/>
          </a:xfrm>
          <a:prstGeom prst="rect">
            <a:avLst/>
          </a:prstGeom>
        </p:spPr>
        <p:txBody>
          <a:bodyPr vert="horz" wrap="square" lIns="0" tIns="12700" rIns="0" bIns="0" rtlCol="0">
            <a:spAutoFit/>
          </a:bodyPr>
          <a:lstStyle/>
          <a:p>
            <a:pPr marL="636270" algn="ctr">
              <a:lnSpc>
                <a:spcPct val="100000"/>
              </a:lnSpc>
              <a:spcBef>
                <a:spcPts val="100"/>
              </a:spcBef>
            </a:pPr>
            <a:endParaRPr sz="2800" dirty="0">
              <a:latin typeface="Times New Roman"/>
              <a:cs typeface="Times New Roman"/>
            </a:endParaRPr>
          </a:p>
        </p:txBody>
      </p:sp>
      <p:sp>
        <p:nvSpPr>
          <p:cNvPr id="6" name="object 6"/>
          <p:cNvSpPr/>
          <p:nvPr/>
        </p:nvSpPr>
        <p:spPr>
          <a:xfrm>
            <a:off x="9892336" y="262769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a:p>
        </p:txBody>
      </p:sp>
      <p:sp>
        <p:nvSpPr>
          <p:cNvPr id="9" name="Rectangle 2">
            <a:extLst>
              <a:ext uri="{FF2B5EF4-FFF2-40B4-BE49-F238E27FC236}">
                <a16:creationId xmlns:a16="http://schemas.microsoft.com/office/drawing/2014/main" id="{1ABC076F-5EF8-6B36-A86B-596CBAA7B054}"/>
              </a:ext>
            </a:extLst>
          </p:cNvPr>
          <p:cNvSpPr>
            <a:spLocks noChangeArrowheads="1"/>
          </p:cNvSpPr>
          <p:nvPr/>
        </p:nvSpPr>
        <p:spPr bwMode="auto">
          <a:xfrm>
            <a:off x="1789427" y="663729"/>
            <a:ext cx="850614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end users of the "HR Employee Management Dashboard" include:</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Managers</a:t>
            </a:r>
            <a:r>
              <a:rPr kumimoji="0" lang="en-US" altLang="en-US" sz="1800" b="0" i="0" u="none" strike="noStrike" cap="none" normalizeH="0" baseline="0" dirty="0">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Recruitment Teams</a:t>
            </a:r>
            <a:r>
              <a:rPr kumimoji="0" lang="en-US" altLang="en-US" sz="1800" b="0" i="0" u="none" strike="noStrike" cap="none" normalizeH="0" baseline="0" dirty="0">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Heads/Team Leaders</a:t>
            </a:r>
            <a:r>
              <a:rPr kumimoji="0" lang="en-US" altLang="en-US" sz="1800" b="0" i="0" u="none" strike="noStrike" cap="none" normalizeH="0" baseline="0" dirty="0">
                <a:ln>
                  <a:noFill/>
                </a:ln>
                <a:solidFill>
                  <a:schemeClr val="tx1"/>
                </a:solidFill>
                <a:effectLst/>
                <a:latin typeface="Arial" panose="020B0604020202020204" pitchFamily="34" charset="0"/>
              </a:rPr>
              <a:t> – To monitor employee performance within their teams and manage resources more effectively.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Executives and Decision Makers</a:t>
            </a:r>
            <a:r>
              <a:rPr kumimoji="0" lang="en-US" altLang="en-US" sz="1800" b="0" i="0" u="none" strike="noStrike" cap="none" normalizeH="0" baseline="0" dirty="0">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HR Analysts</a:t>
            </a:r>
            <a:r>
              <a:rPr kumimoji="0" lang="en-US" altLang="en-US" sz="1800" b="0" i="0" u="none" strike="noStrike" cap="none" normalizeH="0" baseline="0" dirty="0">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object 2">
            <a:extLst>
              <a:ext uri="{FF2B5EF4-FFF2-40B4-BE49-F238E27FC236}">
                <a16:creationId xmlns:a16="http://schemas.microsoft.com/office/drawing/2014/main" id="{71154E54-17D0-2156-A1C9-1BE616231CF9}"/>
              </a:ext>
            </a:extLst>
          </p:cNvPr>
          <p:cNvPicPr/>
          <p:nvPr/>
        </p:nvPicPr>
        <p:blipFill>
          <a:blip r:embed="rId2" cstate="print">
            <a:extLst>
              <a:ext uri="{BEBA8EAE-BF5A-486C-A8C5-ECC9F3942E4B}">
                <a14:imgProps xmlns:a14="http://schemas.microsoft.com/office/drawing/2010/main">
                  <a14:imgLayer r:embed="rId3">
                    <a14:imgEffect>
                      <a14:backgroundRemoval t="8940" b="92209" l="10000" r="90154">
                        <a14:foregroundMark x1="24154" y1="8940" x2="37846" y2="19540"/>
                        <a14:foregroundMark x1="37846" y1="19540" x2="39692" y2="21839"/>
                        <a14:foregroundMark x1="70769" y1="6641" x2="87538" y2="15964"/>
                        <a14:foregroundMark x1="87538" y1="15964" x2="90154" y2="73436"/>
                        <a14:foregroundMark x1="90154" y1="73436" x2="89077" y2="80587"/>
                        <a14:foregroundMark x1="66462" y1="6641" x2="87385" y2="5492"/>
                        <a14:foregroundMark x1="87385" y1="5492" x2="94769" y2="98467"/>
                        <a14:foregroundMark x1="94769" y1="98467" x2="70769" y2="92209"/>
                        <a14:foregroundMark x1="70769" y1="92209" x2="69385" y2="84674"/>
                      </a14:backgroundRemoval>
                    </a14:imgEffect>
                  </a14:imgLayer>
                </a14:imgProps>
              </a:ext>
            </a:extLst>
          </a:blip>
          <a:stretch>
            <a:fillRect/>
          </a:stretch>
        </p:blipFill>
        <p:spPr>
          <a:xfrm>
            <a:off x="13825" y="951146"/>
            <a:ext cx="2695574" cy="3248025"/>
          </a:xfrm>
          <a:prstGeom prst="rect">
            <a:avLst/>
          </a:prstGeom>
        </p:spPr>
      </p:pic>
      <p:sp>
        <p:nvSpPr>
          <p:cNvPr id="13" name="object 6">
            <a:extLst>
              <a:ext uri="{FF2B5EF4-FFF2-40B4-BE49-F238E27FC236}">
                <a16:creationId xmlns:a16="http://schemas.microsoft.com/office/drawing/2014/main" id="{CF958685-D3EE-504E-8C40-F4F7D2DB6DD8}"/>
              </a:ext>
            </a:extLst>
          </p:cNvPr>
          <p:cNvSpPr txBox="1">
            <a:spLocks/>
          </p:cNvSpPr>
          <p:nvPr/>
        </p:nvSpPr>
        <p:spPr>
          <a:xfrm>
            <a:off x="407368" y="375836"/>
            <a:ext cx="9763125"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O</a:t>
            </a:r>
            <a:r>
              <a:rPr lang="en-GB" spc="25" dirty="0"/>
              <a:t>U</a:t>
            </a:r>
            <a:r>
              <a:rPr lang="en-GB" dirty="0"/>
              <a:t>R</a:t>
            </a:r>
            <a:r>
              <a:rPr lang="en-GB" spc="5" dirty="0"/>
              <a:t> </a:t>
            </a:r>
            <a:r>
              <a:rPr lang="en-GB" spc="25" dirty="0"/>
              <a:t>S</a:t>
            </a:r>
            <a:r>
              <a:rPr lang="en-GB" spc="10" dirty="0"/>
              <a:t>O</a:t>
            </a:r>
            <a:r>
              <a:rPr lang="en-GB" spc="25" dirty="0"/>
              <a:t>LU</a:t>
            </a:r>
            <a:r>
              <a:rPr lang="en-GB" spc="-35" dirty="0"/>
              <a:t>T</a:t>
            </a:r>
            <a:r>
              <a:rPr lang="en-GB" spc="-30" dirty="0"/>
              <a:t>I</a:t>
            </a:r>
            <a:r>
              <a:rPr lang="en-GB" spc="10" dirty="0"/>
              <a:t>O</a:t>
            </a:r>
            <a:r>
              <a:rPr lang="en-GB" dirty="0"/>
              <a:t>N</a:t>
            </a:r>
            <a:r>
              <a:rPr lang="en-GB" spc="-345" dirty="0"/>
              <a:t> </a:t>
            </a:r>
            <a:r>
              <a:rPr lang="en-GB" spc="-35" dirty="0"/>
              <a:t>A</a:t>
            </a:r>
            <a:r>
              <a:rPr lang="en-GB" spc="-5" dirty="0"/>
              <a:t>N</a:t>
            </a:r>
            <a:r>
              <a:rPr lang="en-GB" dirty="0"/>
              <a:t>D</a:t>
            </a:r>
            <a:r>
              <a:rPr lang="en-GB" spc="35" dirty="0"/>
              <a:t> </a:t>
            </a:r>
            <a:r>
              <a:rPr lang="en-GB" spc="-30" dirty="0"/>
              <a:t>I</a:t>
            </a:r>
            <a:r>
              <a:rPr lang="en-GB" spc="-35" dirty="0"/>
              <a:t>T</a:t>
            </a:r>
            <a:r>
              <a:rPr lang="en-GB" dirty="0"/>
              <a:t>S</a:t>
            </a:r>
            <a:r>
              <a:rPr lang="en-GB" spc="60" dirty="0"/>
              <a:t> </a:t>
            </a:r>
            <a:r>
              <a:rPr lang="en-GB" spc="-295" dirty="0"/>
              <a:t>V</a:t>
            </a:r>
            <a:r>
              <a:rPr lang="en-GB" spc="-35" dirty="0"/>
              <a:t>A</a:t>
            </a:r>
            <a:r>
              <a:rPr lang="en-GB" spc="25" dirty="0"/>
              <a:t>LU</a:t>
            </a:r>
            <a:r>
              <a:rPr lang="en-GB" dirty="0"/>
              <a:t>E</a:t>
            </a:r>
            <a:r>
              <a:rPr lang="en-GB" spc="-65" dirty="0"/>
              <a:t> </a:t>
            </a:r>
            <a:r>
              <a:rPr lang="en-GB" spc="-15" dirty="0"/>
              <a:t>P</a:t>
            </a:r>
            <a:r>
              <a:rPr lang="en-GB" spc="-30" dirty="0"/>
              <a:t>R</a:t>
            </a:r>
            <a:r>
              <a:rPr lang="en-GB" spc="10" dirty="0"/>
              <a:t>O</a:t>
            </a:r>
            <a:r>
              <a:rPr lang="en-GB" spc="-15" dirty="0"/>
              <a:t>P</a:t>
            </a:r>
            <a:r>
              <a:rPr lang="en-GB" spc="10" dirty="0"/>
              <a:t>O</a:t>
            </a:r>
            <a:r>
              <a:rPr lang="en-GB" spc="25" dirty="0"/>
              <a:t>S</a:t>
            </a:r>
            <a:r>
              <a:rPr lang="en-GB" spc="-30" dirty="0"/>
              <a:t>I</a:t>
            </a:r>
            <a:r>
              <a:rPr lang="en-GB" spc="-35" dirty="0"/>
              <a:t>T</a:t>
            </a:r>
            <a:r>
              <a:rPr lang="en-GB" spc="-30" dirty="0"/>
              <a:t>I</a:t>
            </a:r>
            <a:r>
              <a:rPr lang="en-GB" spc="10" dirty="0"/>
              <a:t>O</a:t>
            </a:r>
            <a:r>
              <a:rPr lang="en-GB" dirty="0"/>
              <a:t>N</a:t>
            </a:r>
          </a:p>
        </p:txBody>
      </p:sp>
      <p:sp>
        <p:nvSpPr>
          <p:cNvPr id="14" name="Rectangle 1">
            <a:extLst>
              <a:ext uri="{FF2B5EF4-FFF2-40B4-BE49-F238E27FC236}">
                <a16:creationId xmlns:a16="http://schemas.microsoft.com/office/drawing/2014/main" id="{FDD4F844-CC5C-3BF4-46FA-57C83702BE58}"/>
              </a:ext>
            </a:extLst>
          </p:cNvPr>
          <p:cNvSpPr>
            <a:spLocks noChangeArrowheads="1"/>
          </p:cNvSpPr>
          <p:nvPr/>
        </p:nvSpPr>
        <p:spPr bwMode="auto">
          <a:xfrm>
            <a:off x="2709399" y="1586096"/>
            <a:ext cx="7272808"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Visualization:</a:t>
            </a:r>
            <a:r>
              <a:rPr kumimoji="0" lang="en-US" altLang="en-US" sz="2400" b="0" i="0" u="none" strike="noStrike" cap="none" normalizeH="0" baseline="0" dirty="0">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Value Proposition:</a:t>
            </a:r>
            <a:r>
              <a:rPr kumimoji="0" lang="en-US" altLang="en-US" sz="2400" b="0" i="0" u="none" strike="noStrike" cap="none" normalizeH="0" baseline="0" dirty="0">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5" name="object 5"/>
          <p:cNvSpPr txBox="1">
            <a:spLocks noGrp="1"/>
          </p:cNvSpPr>
          <p:nvPr>
            <p:ph type="sldNum" sz="quarter" idx="12"/>
          </p:nvPr>
        </p:nvSpPr>
        <p:spPr>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pc="-50" dirty="0"/>
              <a:pPr marL="38100">
                <a:lnSpc>
                  <a:spcPct val="100000"/>
                </a:lnSpc>
                <a:spcBef>
                  <a:spcPts val="30"/>
                </a:spcBef>
              </a:pPr>
              <a:t>8</a:t>
            </a:fld>
            <a:endParaRPr spc="-50" dirty="0"/>
          </a:p>
        </p:txBody>
      </p:sp>
      <p:sp>
        <p:nvSpPr>
          <p:cNvPr id="4" name="object 4"/>
          <p:cNvSpPr/>
          <p:nvPr/>
        </p:nvSpPr>
        <p:spPr>
          <a:xfrm>
            <a:off x="9353550" y="226352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6">
            <a:extLst>
              <a:ext uri="{FF2B5EF4-FFF2-40B4-BE49-F238E27FC236}">
                <a16:creationId xmlns:a16="http://schemas.microsoft.com/office/drawing/2014/main" id="{153C1119-3E02-D015-B3DC-F29F82F0A435}"/>
              </a:ext>
            </a:extLst>
          </p:cNvPr>
          <p:cNvSpPr txBox="1">
            <a:spLocks/>
          </p:cNvSpPr>
          <p:nvPr/>
        </p:nvSpPr>
        <p:spPr>
          <a:xfrm>
            <a:off x="2279576" y="332656"/>
            <a:ext cx="3960440" cy="575310"/>
          </a:xfrm>
          <a:prstGeom prst="rect">
            <a:avLst/>
          </a:prstGeom>
        </p:spPr>
        <p:txBody>
          <a:bodyPr vert="horz" wrap="square" lIns="0" tIns="13335" rIns="0" bIns="0" rtlCol="0">
            <a:sp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lang="en-GB" spc="10" dirty="0"/>
              <a:t>DATASET SUMMARY</a:t>
            </a:r>
            <a:endParaRPr lang="en-GB" dirty="0"/>
          </a:p>
        </p:txBody>
      </p:sp>
      <p:sp>
        <p:nvSpPr>
          <p:cNvPr id="11" name="Rectangle 4">
            <a:extLst>
              <a:ext uri="{FF2B5EF4-FFF2-40B4-BE49-F238E27FC236}">
                <a16:creationId xmlns:a16="http://schemas.microsoft.com/office/drawing/2014/main" id="{B9CF7396-2800-7839-56B5-23D71F26E62B}"/>
              </a:ext>
            </a:extLst>
          </p:cNvPr>
          <p:cNvSpPr>
            <a:spLocks noChangeArrowheads="1"/>
          </p:cNvSpPr>
          <p:nvPr/>
        </p:nvSpPr>
        <p:spPr bwMode="auto">
          <a:xfrm>
            <a:off x="383704" y="866616"/>
            <a:ext cx="11712624" cy="604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Date:</a:t>
            </a:r>
            <a:r>
              <a:rPr kumimoji="0" lang="en-US" altLang="en-US" sz="2000" b="0" i="0" u="none" strike="noStrike" cap="none" normalizeH="0" baseline="0" dirty="0">
                <a:ln>
                  <a:noFill/>
                </a:ln>
                <a:solidFill>
                  <a:schemeClr val="tx1"/>
                </a:solidFill>
                <a:effectLst/>
                <a:latin typeface="Arial" panose="020B0604020202020204" pitchFamily="34" charset="0"/>
              </a:rPr>
              <a:t> The date of data entry or a specific date related to the employee record.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EmpID</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unique identifier for each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Gender:</a:t>
            </a:r>
            <a:r>
              <a:rPr kumimoji="0" lang="en-US" altLang="en-US" sz="2000" b="0" i="0" u="none" strike="noStrike" cap="none" normalizeH="0" baseline="0" dirty="0">
                <a:ln>
                  <a:noFill/>
                </a:ln>
                <a:solidFill>
                  <a:schemeClr val="tx1"/>
                </a:solidFill>
                <a:effectLst/>
                <a:latin typeface="Arial" panose="020B0604020202020204" pitchFamily="34" charset="0"/>
              </a:rPr>
              <a:t> The gender of the employee (M for male, F for female).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Age:</a:t>
            </a:r>
            <a:r>
              <a:rPr kumimoji="0" lang="en-US" altLang="en-US" sz="2000" b="0" i="0" u="none" strike="noStrike" cap="none" normalizeH="0" baseline="0" dirty="0">
                <a:ln>
                  <a:noFill/>
                </a:ln>
                <a:solidFill>
                  <a:schemeClr val="tx1"/>
                </a:solidFill>
                <a:effectLst/>
                <a:latin typeface="Arial" panose="020B0604020202020204" pitchFamily="34" charset="0"/>
              </a:rPr>
              <a:t> The age of the employee.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EthnicGro</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employee's ethnic group or ethnicity.</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FP:</a:t>
            </a:r>
            <a:r>
              <a:rPr kumimoji="0" lang="en-US" altLang="en-US" sz="2000" b="0" i="0" u="none" strike="noStrike" cap="none" normalizeH="0" baseline="0" dirty="0">
                <a:ln>
                  <a:noFill/>
                </a:ln>
                <a:solidFill>
                  <a:schemeClr val="tx1"/>
                </a:solidFill>
                <a:effectLst/>
                <a:latin typeface="Arial" panose="020B0604020202020204" pitchFamily="34" charset="0"/>
              </a:rPr>
              <a:t> The employee's employment status (e.g., full-time, part-time).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termination date of the employee's employment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isNewHire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Indicates whether the employee is a new hire (1 for new hire, 0 otherwise).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BU Region:</a:t>
            </a:r>
            <a:r>
              <a:rPr kumimoji="0" lang="en-US" altLang="en-US" sz="2000" b="0" i="0" u="none" strike="noStrike" cap="none" normalizeH="0" baseline="0" dirty="0">
                <a:ln>
                  <a:noFill/>
                </a:ln>
                <a:solidFill>
                  <a:schemeClr val="tx1"/>
                </a:solidFill>
                <a:effectLst/>
                <a:latin typeface="Arial" panose="020B0604020202020204" pitchFamily="34" charset="0"/>
              </a:rPr>
              <a:t> The business unit or region where the employee works.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HireDate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date the employee was hired.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PayType</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type of pay the employee receives (e.g., hourly, salaried).</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TermReas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reason for the employee's termination (if applicable).</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AgeGroup</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age group of the employee (e.g., &lt;30, 30-49).</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TenureDa</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days.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TenureMc</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The tenure of the employee in months.</a:t>
            </a:r>
          </a:p>
          <a:p>
            <a:pPr marL="0" marR="0" lvl="0" indent="0" algn="l" defTabSz="914400" rtl="0" eaLnBrk="0" fontAlgn="base" latinLnBrk="0" hangingPunct="0">
              <a:lnSpc>
                <a:spcPct val="100000"/>
              </a:lnSpc>
              <a:spcBef>
                <a:spcPct val="0"/>
              </a:spcBef>
              <a:spcAft>
                <a:spcPts val="20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BadHires</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 binary indicator for whether the employee is considered a "bad hire" (1 for bad hire, 0 otherwise). </a:t>
            </a:r>
          </a:p>
          <a:p>
            <a:pPr marL="0" marR="0" lvl="0" indent="0" algn="ctr"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9997" y="667855"/>
            <a:ext cx="6508750" cy="480900"/>
          </a:xfrm>
          <a:prstGeom prst="rect">
            <a:avLst/>
          </a:prstGeom>
        </p:spPr>
        <p:txBody>
          <a:bodyPr vert="horz" wrap="square" lIns="0" tIns="14604" rIns="0" bIns="0" rtlCol="0">
            <a:spAutoFit/>
          </a:bodyPr>
          <a:lstStyle/>
          <a:p>
            <a:pPr marL="12700" marR="5080">
              <a:lnSpc>
                <a:spcPts val="3479"/>
              </a:lnSpc>
              <a:spcBef>
                <a:spcPts val="114"/>
              </a:spcBef>
            </a:pPr>
            <a:r>
              <a:rPr lang="en-IN" sz="4400" b="1" spc="-10" dirty="0"/>
              <a:t>MODELLING APPROACH</a:t>
            </a:r>
          </a:p>
        </p:txBody>
      </p:sp>
      <p:sp>
        <p:nvSpPr>
          <p:cNvPr id="3" name="object 3"/>
          <p:cNvSpPr txBox="1"/>
          <p:nvPr/>
        </p:nvSpPr>
        <p:spPr>
          <a:xfrm>
            <a:off x="2547895" y="1134355"/>
            <a:ext cx="6400165" cy="5512086"/>
          </a:xfrm>
          <a:prstGeom prst="rect">
            <a:avLst/>
          </a:prstGeom>
        </p:spPr>
        <p:txBody>
          <a:bodyPr vert="horz" wrap="square" lIns="0" tIns="12700" rIns="0" bIns="0" rtlCol="0">
            <a:spAutoFit/>
          </a:bodyPr>
          <a:lstStyle/>
          <a:p>
            <a:pPr marL="469900" indent="-457200">
              <a:lnSpc>
                <a:spcPct val="150000"/>
              </a:lnSpc>
              <a:spcBef>
                <a:spcPts val="10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Collection -</a:t>
            </a:r>
            <a:r>
              <a:rPr sz="2400" spc="-50" dirty="0">
                <a:latin typeface="Times New Roman"/>
                <a:cs typeface="Times New Roman"/>
              </a:rPr>
              <a:t> </a:t>
            </a:r>
            <a:r>
              <a:rPr sz="2400" dirty="0">
                <a:latin typeface="Times New Roman"/>
                <a:cs typeface="Times New Roman"/>
              </a:rPr>
              <a:t>Employee</a:t>
            </a:r>
            <a:r>
              <a:rPr sz="2400" spc="-25" dirty="0">
                <a:latin typeface="Times New Roman"/>
                <a:cs typeface="Times New Roman"/>
              </a:rPr>
              <a:t> </a:t>
            </a:r>
            <a:r>
              <a:rPr sz="2400" dirty="0">
                <a:latin typeface="Times New Roman"/>
                <a:cs typeface="Times New Roman"/>
              </a:rPr>
              <a:t>Attrition</a:t>
            </a:r>
            <a:r>
              <a:rPr sz="2400" spc="-25" dirty="0">
                <a:latin typeface="Times New Roman"/>
                <a:cs typeface="Times New Roman"/>
              </a:rPr>
              <a:t> </a:t>
            </a:r>
            <a:r>
              <a:rPr sz="2400" spc="-10" dirty="0">
                <a:latin typeface="Times New Roman"/>
                <a:cs typeface="Times New Roman"/>
              </a:rPr>
              <a:t>Dataset</a:t>
            </a:r>
            <a:endParaRPr sz="2400" dirty="0">
              <a:latin typeface="Times New Roman"/>
              <a:cs typeface="Times New Roman"/>
            </a:endParaRPr>
          </a:p>
          <a:p>
            <a:pPr marL="469900" indent="-457200">
              <a:lnSpc>
                <a:spcPct val="150000"/>
              </a:lnSpc>
              <a:spcBef>
                <a:spcPts val="120"/>
              </a:spcBef>
              <a:buFont typeface="+mj-lt"/>
              <a:buAutoNum type="arabicPeriod"/>
              <a:tabLst>
                <a:tab pos="520700" algn="l"/>
              </a:tabLst>
            </a:pPr>
            <a:r>
              <a:rPr sz="2400" dirty="0">
                <a:latin typeface="Times New Roman"/>
                <a:cs typeface="Times New Roman"/>
              </a:rPr>
              <a:t>Dataset</a:t>
            </a:r>
            <a:r>
              <a:rPr sz="2400" spc="-30" dirty="0">
                <a:latin typeface="Times New Roman"/>
                <a:cs typeface="Times New Roman"/>
              </a:rPr>
              <a:t> </a:t>
            </a:r>
            <a:r>
              <a:rPr sz="2400" dirty="0">
                <a:latin typeface="Times New Roman"/>
                <a:cs typeface="Times New Roman"/>
              </a:rPr>
              <a:t>Preparation</a:t>
            </a:r>
            <a:r>
              <a:rPr sz="2400" spc="-5" dirty="0">
                <a:latin typeface="Times New Roman"/>
                <a:cs typeface="Times New Roman"/>
              </a:rPr>
              <a:t> </a:t>
            </a:r>
            <a:r>
              <a:rPr sz="2400" dirty="0">
                <a:latin typeface="Times New Roman"/>
                <a:cs typeface="Times New Roman"/>
              </a:rPr>
              <a:t>-</a:t>
            </a:r>
            <a:r>
              <a:rPr sz="2400" spc="-30" dirty="0">
                <a:latin typeface="Times New Roman"/>
                <a:cs typeface="Times New Roman"/>
              </a:rPr>
              <a:t> </a:t>
            </a:r>
            <a:r>
              <a:rPr sz="2400" dirty="0">
                <a:latin typeface="Times New Roman"/>
                <a:cs typeface="Times New Roman"/>
              </a:rPr>
              <a:t>Clearing</a:t>
            </a:r>
            <a:r>
              <a:rPr sz="2400" spc="-30" dirty="0">
                <a:latin typeface="Times New Roman"/>
                <a:cs typeface="Times New Roman"/>
              </a:rPr>
              <a:t> </a:t>
            </a:r>
            <a:r>
              <a:rPr sz="2400" dirty="0">
                <a:latin typeface="Times New Roman"/>
                <a:cs typeface="Times New Roman"/>
              </a:rPr>
              <a:t>Blanks,</a:t>
            </a:r>
            <a:r>
              <a:rPr sz="2400" spc="-30" dirty="0">
                <a:latin typeface="Times New Roman"/>
                <a:cs typeface="Times New Roman"/>
              </a:rPr>
              <a:t> </a:t>
            </a:r>
            <a:r>
              <a:rPr sz="2400" spc="-10" dirty="0">
                <a:latin typeface="Times New Roman"/>
                <a:cs typeface="Times New Roman"/>
              </a:rPr>
              <a:t>Filtering</a:t>
            </a:r>
            <a:r>
              <a:rPr lang="en-IN" sz="2400" spc="-10" dirty="0">
                <a:latin typeface="Times New Roman"/>
                <a:cs typeface="Times New Roman"/>
              </a:rPr>
              <a:t> </a:t>
            </a:r>
            <a:r>
              <a:rPr lang="en-GB" sz="2400" dirty="0">
                <a:latin typeface="Times New Roman"/>
                <a:cs typeface="Times New Roman"/>
              </a:rPr>
              <a:t>and</a:t>
            </a:r>
            <a:r>
              <a:rPr lang="en-GB" sz="2400" spc="-20" dirty="0">
                <a:latin typeface="Times New Roman"/>
                <a:cs typeface="Times New Roman"/>
              </a:rPr>
              <a:t> </a:t>
            </a:r>
            <a:r>
              <a:rPr lang="en-GB" sz="2400" dirty="0">
                <a:latin typeface="Times New Roman"/>
                <a:cs typeface="Times New Roman"/>
              </a:rPr>
              <a:t>Removing</a:t>
            </a:r>
            <a:r>
              <a:rPr lang="en-GB" sz="2400" spc="-5" dirty="0">
                <a:latin typeface="Times New Roman"/>
                <a:cs typeface="Times New Roman"/>
              </a:rPr>
              <a:t> </a:t>
            </a:r>
            <a:r>
              <a:rPr lang="en-GB" sz="2400" dirty="0">
                <a:latin typeface="Times New Roman"/>
                <a:cs typeface="Times New Roman"/>
              </a:rPr>
              <a:t>Blank</a:t>
            </a:r>
            <a:r>
              <a:rPr lang="en-GB" sz="2400" spc="-5" dirty="0">
                <a:latin typeface="Times New Roman"/>
                <a:cs typeface="Times New Roman"/>
              </a:rPr>
              <a:t> </a:t>
            </a:r>
            <a:r>
              <a:rPr lang="en-GB" sz="2400" dirty="0">
                <a:latin typeface="Times New Roman"/>
                <a:cs typeface="Times New Roman"/>
              </a:rPr>
              <a:t>data</a:t>
            </a:r>
            <a:r>
              <a:rPr lang="en-GB" sz="2400" spc="-25" dirty="0">
                <a:latin typeface="Times New Roman"/>
                <a:cs typeface="Times New Roman"/>
              </a:rPr>
              <a:t> </a:t>
            </a:r>
            <a:r>
              <a:rPr lang="en-GB" sz="2400" dirty="0">
                <a:latin typeface="Times New Roman"/>
                <a:cs typeface="Times New Roman"/>
              </a:rPr>
              <a:t>in</a:t>
            </a:r>
            <a:r>
              <a:rPr lang="en-GB" sz="2400" spc="-5" dirty="0">
                <a:latin typeface="Times New Roman"/>
                <a:cs typeface="Times New Roman"/>
              </a:rPr>
              <a:t> </a:t>
            </a:r>
            <a:r>
              <a:rPr lang="en-GB" sz="2400" dirty="0">
                <a:latin typeface="Times New Roman"/>
                <a:cs typeface="Times New Roman"/>
              </a:rPr>
              <a:t>the</a:t>
            </a:r>
            <a:r>
              <a:rPr lang="en-GB" sz="2400" spc="40" dirty="0">
                <a:latin typeface="Times New Roman"/>
                <a:cs typeface="Times New Roman"/>
              </a:rPr>
              <a:t> </a:t>
            </a:r>
            <a:r>
              <a:rPr lang="en-GB" sz="2400" spc="-10" dirty="0">
                <a:latin typeface="Times New Roman"/>
                <a:cs typeface="Times New Roman"/>
              </a:rPr>
              <a:t>Dataset.</a:t>
            </a:r>
          </a:p>
          <a:p>
            <a:pPr marL="469900" indent="-457200">
              <a:lnSpc>
                <a:spcPct val="150000"/>
              </a:lnSpc>
              <a:spcBef>
                <a:spcPts val="120"/>
              </a:spcBef>
              <a:buFont typeface="+mj-lt"/>
              <a:buAutoNum type="arabicPeriod"/>
              <a:tabLst>
                <a:tab pos="520700" algn="l"/>
              </a:tabLst>
            </a:pPr>
            <a:r>
              <a:rPr lang="en-GB" sz="2400" dirty="0">
                <a:latin typeface="Times New Roman"/>
                <a:cs typeface="Times New Roman"/>
              </a:rPr>
              <a:t>Using</a:t>
            </a:r>
            <a:r>
              <a:rPr lang="en-GB" sz="2400" spc="-25" dirty="0">
                <a:latin typeface="Times New Roman"/>
                <a:cs typeface="Times New Roman"/>
              </a:rPr>
              <a:t> </a:t>
            </a:r>
            <a:r>
              <a:rPr lang="en-GB" sz="2400" dirty="0">
                <a:latin typeface="Times New Roman"/>
                <a:cs typeface="Times New Roman"/>
              </a:rPr>
              <a:t>IFS</a:t>
            </a:r>
            <a:r>
              <a:rPr lang="en-GB" sz="2400" spc="-30" dirty="0">
                <a:latin typeface="Times New Roman"/>
                <a:cs typeface="Times New Roman"/>
              </a:rPr>
              <a:t> </a:t>
            </a:r>
            <a:r>
              <a:rPr lang="en-GB" sz="2400" dirty="0">
                <a:latin typeface="Times New Roman"/>
                <a:cs typeface="Times New Roman"/>
              </a:rPr>
              <a:t>formula</a:t>
            </a:r>
            <a:r>
              <a:rPr lang="en-GB" sz="2400" spc="-15"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attain</a:t>
            </a:r>
            <a:r>
              <a:rPr lang="en-GB" sz="2400" spc="-20"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dirty="0">
                <a:latin typeface="Times New Roman"/>
                <a:cs typeface="Times New Roman"/>
              </a:rPr>
              <a:t>Feedback</a:t>
            </a:r>
            <a:r>
              <a:rPr lang="en-GB" sz="2400" spc="-25" dirty="0">
                <a:latin typeface="Times New Roman"/>
                <a:cs typeface="Times New Roman"/>
              </a:rPr>
              <a:t> </a:t>
            </a:r>
            <a:r>
              <a:rPr lang="en-GB" sz="2400" dirty="0">
                <a:latin typeface="Times New Roman"/>
                <a:cs typeface="Times New Roman"/>
              </a:rPr>
              <a:t>for</a:t>
            </a:r>
            <a:r>
              <a:rPr lang="en-GB" sz="2400" spc="-20" dirty="0">
                <a:latin typeface="Times New Roman"/>
                <a:cs typeface="Times New Roman"/>
              </a:rPr>
              <a:t> </a:t>
            </a:r>
            <a:r>
              <a:rPr lang="en-GB" sz="2400" spc="-25" dirty="0">
                <a:latin typeface="Times New Roman"/>
                <a:cs typeface="Times New Roman"/>
              </a:rPr>
              <a:t>Job </a:t>
            </a:r>
            <a:r>
              <a:rPr lang="en-GB" sz="2400" dirty="0">
                <a:latin typeface="Times New Roman"/>
                <a:cs typeface="Times New Roman"/>
              </a:rPr>
              <a:t>through</a:t>
            </a:r>
            <a:r>
              <a:rPr lang="en-GB" sz="2400" spc="-50" dirty="0">
                <a:latin typeface="Times New Roman"/>
                <a:cs typeface="Times New Roman"/>
              </a:rPr>
              <a:t> </a:t>
            </a:r>
            <a:r>
              <a:rPr lang="en-GB" sz="2400" dirty="0">
                <a:latin typeface="Times New Roman"/>
                <a:cs typeface="Times New Roman"/>
              </a:rPr>
              <a:t>Job</a:t>
            </a:r>
            <a:r>
              <a:rPr lang="en-GB" sz="2400" spc="-50"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50" dirty="0">
                <a:latin typeface="Times New Roman"/>
                <a:cs typeface="Times New Roman"/>
              </a:rPr>
              <a:t> </a:t>
            </a:r>
            <a:r>
              <a:rPr lang="en-GB" sz="2400" dirty="0">
                <a:latin typeface="Times New Roman"/>
                <a:cs typeface="Times New Roman"/>
              </a:rPr>
              <a:t>(1,2,3,4)</a:t>
            </a:r>
            <a:r>
              <a:rPr lang="en-GB" sz="2400" spc="-50" dirty="0">
                <a:latin typeface="Times New Roman"/>
                <a:cs typeface="Times New Roman"/>
              </a:rPr>
              <a:t> </a:t>
            </a:r>
            <a:r>
              <a:rPr lang="en-GB" sz="2400" dirty="0">
                <a:latin typeface="Times New Roman"/>
                <a:cs typeface="Times New Roman"/>
              </a:rPr>
              <a:t>(Satisfied</a:t>
            </a:r>
            <a:r>
              <a:rPr lang="en-GB" sz="2400" spc="-70" dirty="0">
                <a:latin typeface="Times New Roman"/>
                <a:cs typeface="Times New Roman"/>
              </a:rPr>
              <a:t> </a:t>
            </a:r>
            <a:r>
              <a:rPr lang="en-GB" sz="2400" spc="-50" dirty="0">
                <a:latin typeface="Times New Roman"/>
                <a:cs typeface="Times New Roman"/>
              </a:rPr>
              <a:t>&amp;</a:t>
            </a:r>
            <a:r>
              <a:rPr lang="en-GB" sz="2400" spc="-10" dirty="0">
                <a:latin typeface="Times New Roman"/>
                <a:cs typeface="Times New Roman"/>
              </a:rPr>
              <a:t>Dissatisfied)</a:t>
            </a:r>
            <a:endParaRPr lang="en-GB" sz="2400" dirty="0">
              <a:latin typeface="Times New Roman"/>
              <a:cs typeface="Times New Roman"/>
            </a:endParaRPr>
          </a:p>
          <a:p>
            <a:pPr marL="469265" marR="5080" indent="-457200">
              <a:lnSpc>
                <a:spcPct val="150000"/>
              </a:lnSpc>
              <a:spcBef>
                <a:spcPts val="10"/>
              </a:spcBef>
              <a:buFont typeface="+mj-lt"/>
              <a:buAutoNum type="arabicPeriod"/>
              <a:tabLst>
                <a:tab pos="469265" algn="l"/>
              </a:tabLst>
            </a:pPr>
            <a:r>
              <a:rPr lang="en-GB" sz="2400" dirty="0">
                <a:latin typeface="Times New Roman"/>
                <a:cs typeface="Times New Roman"/>
              </a:rPr>
              <a:t>Insert</a:t>
            </a:r>
            <a:r>
              <a:rPr lang="en-GB" sz="2400" spc="-25" dirty="0">
                <a:latin typeface="Times New Roman"/>
                <a:cs typeface="Times New Roman"/>
              </a:rPr>
              <a:t> </a:t>
            </a:r>
            <a:r>
              <a:rPr lang="en-GB" sz="2400" dirty="0">
                <a:latin typeface="Times New Roman"/>
                <a:cs typeface="Times New Roman"/>
              </a:rPr>
              <a:t>Pivot</a:t>
            </a:r>
            <a:r>
              <a:rPr lang="en-GB" sz="2400" spc="-25" dirty="0">
                <a:latin typeface="Times New Roman"/>
                <a:cs typeface="Times New Roman"/>
              </a:rPr>
              <a:t> </a:t>
            </a:r>
            <a:r>
              <a:rPr lang="en-GB" sz="2400" dirty="0">
                <a:latin typeface="Times New Roman"/>
                <a:cs typeface="Times New Roman"/>
              </a:rPr>
              <a:t>Table</a:t>
            </a:r>
            <a:r>
              <a:rPr lang="en-GB" sz="2400" spc="-20" dirty="0">
                <a:latin typeface="Times New Roman"/>
                <a:cs typeface="Times New Roman"/>
              </a:rPr>
              <a:t> </a:t>
            </a:r>
            <a:r>
              <a:rPr lang="en-GB" sz="2400" dirty="0">
                <a:latin typeface="Times New Roman"/>
                <a:cs typeface="Times New Roman"/>
              </a:rPr>
              <a:t>to</a:t>
            </a:r>
            <a:r>
              <a:rPr lang="en-GB" sz="2400" spc="-25" dirty="0">
                <a:latin typeface="Times New Roman"/>
                <a:cs typeface="Times New Roman"/>
              </a:rPr>
              <a:t> </a:t>
            </a:r>
            <a:r>
              <a:rPr lang="en-GB" sz="2400" dirty="0">
                <a:latin typeface="Times New Roman"/>
                <a:cs typeface="Times New Roman"/>
              </a:rPr>
              <a:t>Summarize</a:t>
            </a:r>
            <a:r>
              <a:rPr lang="en-GB" sz="2400" spc="-20" dirty="0">
                <a:latin typeface="Times New Roman"/>
                <a:cs typeface="Times New Roman"/>
              </a:rPr>
              <a:t> </a:t>
            </a:r>
            <a:r>
              <a:rPr lang="en-GB" sz="2400" dirty="0">
                <a:latin typeface="Times New Roman"/>
                <a:cs typeface="Times New Roman"/>
              </a:rPr>
              <a:t>the</a:t>
            </a:r>
            <a:r>
              <a:rPr lang="en-GB" sz="2400" spc="-25" dirty="0">
                <a:latin typeface="Times New Roman"/>
                <a:cs typeface="Times New Roman"/>
              </a:rPr>
              <a:t> </a:t>
            </a:r>
            <a:r>
              <a:rPr lang="en-GB" sz="2400" dirty="0">
                <a:latin typeface="Times New Roman"/>
                <a:cs typeface="Times New Roman"/>
              </a:rPr>
              <a:t>Dataset</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spc="-10" dirty="0">
                <a:latin typeface="Times New Roman"/>
                <a:cs typeface="Times New Roman"/>
              </a:rPr>
              <a:t>Employee </a:t>
            </a:r>
            <a:r>
              <a:rPr lang="en-GB" sz="2400" dirty="0">
                <a:latin typeface="Times New Roman"/>
                <a:cs typeface="Times New Roman"/>
              </a:rPr>
              <a:t>Attrition</a:t>
            </a:r>
            <a:r>
              <a:rPr lang="en-GB" sz="2400" spc="-25" dirty="0">
                <a:latin typeface="Times New Roman"/>
                <a:cs typeface="Times New Roman"/>
              </a:rPr>
              <a:t> </a:t>
            </a:r>
            <a:r>
              <a:rPr lang="en-GB" sz="2400" dirty="0">
                <a:latin typeface="Times New Roman"/>
                <a:cs typeface="Times New Roman"/>
              </a:rPr>
              <a:t>based</a:t>
            </a:r>
            <a:r>
              <a:rPr lang="en-GB" sz="2400" spc="-25" dirty="0">
                <a:latin typeface="Times New Roman"/>
                <a:cs typeface="Times New Roman"/>
              </a:rPr>
              <a:t> </a:t>
            </a:r>
            <a:r>
              <a:rPr lang="en-GB" sz="2400" dirty="0">
                <a:latin typeface="Times New Roman"/>
                <a:cs typeface="Times New Roman"/>
              </a:rPr>
              <a:t>on</a:t>
            </a:r>
            <a:r>
              <a:rPr lang="en-GB" sz="2400" spc="-25" dirty="0">
                <a:latin typeface="Times New Roman"/>
                <a:cs typeface="Times New Roman"/>
              </a:rPr>
              <a:t> </a:t>
            </a:r>
            <a:r>
              <a:rPr lang="en-GB" sz="2400" dirty="0">
                <a:latin typeface="Times New Roman"/>
                <a:cs typeface="Times New Roman"/>
              </a:rPr>
              <a:t>Gender,</a:t>
            </a:r>
            <a:r>
              <a:rPr lang="en-GB" sz="2400" spc="-20" dirty="0">
                <a:latin typeface="Times New Roman"/>
                <a:cs typeface="Times New Roman"/>
              </a:rPr>
              <a:t> </a:t>
            </a:r>
            <a:r>
              <a:rPr lang="en-GB" sz="2400" dirty="0">
                <a:latin typeface="Times New Roman"/>
                <a:cs typeface="Times New Roman"/>
              </a:rPr>
              <a:t>Job</a:t>
            </a:r>
            <a:r>
              <a:rPr lang="en-GB" sz="2400" spc="-25" dirty="0">
                <a:latin typeface="Times New Roman"/>
                <a:cs typeface="Times New Roman"/>
              </a:rPr>
              <a:t> </a:t>
            </a:r>
            <a:r>
              <a:rPr lang="en-GB" sz="2400" dirty="0">
                <a:latin typeface="Times New Roman"/>
                <a:cs typeface="Times New Roman"/>
              </a:rPr>
              <a:t>Satisfaction</a:t>
            </a:r>
            <a:r>
              <a:rPr lang="en-GB" sz="2400" spc="-50" dirty="0">
                <a:latin typeface="Times New Roman"/>
                <a:cs typeface="Times New Roman"/>
              </a:rPr>
              <a:t> </a:t>
            </a:r>
            <a:r>
              <a:rPr lang="en-GB" sz="2400" dirty="0">
                <a:latin typeface="Times New Roman"/>
                <a:cs typeface="Times New Roman"/>
              </a:rPr>
              <a:t>Level,</a:t>
            </a:r>
            <a:r>
              <a:rPr lang="en-GB" sz="2400" spc="-20" dirty="0">
                <a:latin typeface="Times New Roman"/>
                <a:cs typeface="Times New Roman"/>
              </a:rPr>
              <a:t> </a:t>
            </a:r>
            <a:r>
              <a:rPr lang="en-GB" sz="2400" spc="-10" dirty="0">
                <a:latin typeface="Times New Roman"/>
                <a:cs typeface="Times New Roman"/>
              </a:rPr>
              <a:t>Attrition </a:t>
            </a:r>
            <a:r>
              <a:rPr lang="en-GB" sz="2400" dirty="0">
                <a:latin typeface="Times New Roman"/>
                <a:cs typeface="Times New Roman"/>
              </a:rPr>
              <a:t>(Yes/No)</a:t>
            </a:r>
            <a:r>
              <a:rPr lang="en-GB" sz="2400" spc="-35" dirty="0">
                <a:latin typeface="Times New Roman"/>
                <a:cs typeface="Times New Roman"/>
              </a:rPr>
              <a:t> </a:t>
            </a:r>
            <a:r>
              <a:rPr lang="en-GB" sz="2400" dirty="0">
                <a:latin typeface="Times New Roman"/>
                <a:cs typeface="Times New Roman"/>
              </a:rPr>
              <a:t>and</a:t>
            </a:r>
            <a:r>
              <a:rPr lang="en-GB" sz="2400" spc="-30" dirty="0">
                <a:latin typeface="Times New Roman"/>
                <a:cs typeface="Times New Roman"/>
              </a:rPr>
              <a:t> </a:t>
            </a:r>
            <a:r>
              <a:rPr lang="en-GB" sz="2400" dirty="0">
                <a:latin typeface="Times New Roman"/>
                <a:cs typeface="Times New Roman"/>
              </a:rPr>
              <a:t>Feedback</a:t>
            </a:r>
            <a:r>
              <a:rPr lang="en-GB" sz="2400" spc="-30" dirty="0">
                <a:latin typeface="Times New Roman"/>
                <a:cs typeface="Times New Roman"/>
              </a:rPr>
              <a:t> </a:t>
            </a:r>
            <a:r>
              <a:rPr lang="en-GB" sz="2400" dirty="0">
                <a:latin typeface="Times New Roman"/>
                <a:cs typeface="Times New Roman"/>
              </a:rPr>
              <a:t>for</a:t>
            </a:r>
            <a:r>
              <a:rPr lang="en-GB" sz="2400" spc="-30" dirty="0">
                <a:latin typeface="Times New Roman"/>
                <a:cs typeface="Times New Roman"/>
              </a:rPr>
              <a:t> </a:t>
            </a:r>
            <a:r>
              <a:rPr lang="en-GB" sz="2400" spc="-20" dirty="0">
                <a:latin typeface="Times New Roman"/>
                <a:cs typeface="Times New Roman"/>
              </a:rPr>
              <a:t>Job.</a:t>
            </a:r>
            <a:endParaRPr lang="en-GB" sz="2400" dirty="0">
              <a:latin typeface="Times New Roman"/>
              <a:cs typeface="Times New Roman"/>
            </a:endParaRPr>
          </a:p>
        </p:txBody>
      </p:sp>
      <p:sp>
        <p:nvSpPr>
          <p:cNvPr id="6" name="object 6"/>
          <p:cNvSpPr txBox="1"/>
          <p:nvPr/>
        </p:nvSpPr>
        <p:spPr>
          <a:xfrm>
            <a:off x="740092" y="3824604"/>
            <a:ext cx="1779905" cy="193040"/>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2C83C3"/>
                </a:solidFill>
                <a:latin typeface="Trebuchet MS"/>
                <a:cs typeface="Trebuchet MS"/>
              </a:rPr>
              <a:t>3/21/2024</a:t>
            </a:r>
            <a:r>
              <a:rPr sz="1100" spc="125" dirty="0">
                <a:solidFill>
                  <a:srgbClr val="2C83C3"/>
                </a:solidFill>
                <a:latin typeface="Trebuchet MS"/>
                <a:cs typeface="Trebuchet MS"/>
              </a:rPr>
              <a:t>  </a:t>
            </a:r>
            <a:r>
              <a:rPr sz="1100" b="1" dirty="0">
                <a:solidFill>
                  <a:srgbClr val="2C83C3"/>
                </a:solidFill>
                <a:latin typeface="Trebuchet MS"/>
                <a:cs typeface="Trebuchet MS"/>
              </a:rPr>
              <a:t>Annual</a:t>
            </a:r>
            <a:r>
              <a:rPr sz="1100" b="1" spc="-70" dirty="0">
                <a:solidFill>
                  <a:srgbClr val="2C83C3"/>
                </a:solidFill>
                <a:latin typeface="Trebuchet MS"/>
                <a:cs typeface="Trebuchet MS"/>
              </a:rPr>
              <a:t> </a:t>
            </a:r>
            <a:r>
              <a:rPr sz="1100" b="1" spc="-10" dirty="0">
                <a:solidFill>
                  <a:srgbClr val="2C83C3"/>
                </a:solidFill>
                <a:latin typeface="Trebuchet MS"/>
                <a:cs typeface="Trebuchet MS"/>
              </a:rPr>
              <a:t>Review</a:t>
            </a:r>
            <a:endParaRPr sz="1100">
              <a:latin typeface="Trebuchet MS"/>
              <a:cs typeface="Trebuchet MS"/>
            </a:endParaRPr>
          </a:p>
        </p:txBody>
      </p:sp>
      <p:pic>
        <p:nvPicPr>
          <p:cNvPr id="7" name="object 7"/>
          <p:cNvPicPr/>
          <p:nvPr/>
        </p:nvPicPr>
        <p:blipFill>
          <a:blip r:embed="rId2" cstate="print"/>
          <a:stretch>
            <a:fillRect/>
          </a:stretch>
        </p:blipFill>
        <p:spPr>
          <a:xfrm>
            <a:off x="67308" y="742823"/>
            <a:ext cx="2466973" cy="3419475"/>
          </a:xfrm>
          <a:prstGeom prst="rect">
            <a:avLst/>
          </a:prstGeom>
        </p:spPr>
      </p:pic>
      <p:sp>
        <p:nvSpPr>
          <p:cNvPr id="8" name="object 8"/>
          <p:cNvSpPr/>
          <p:nvPr/>
        </p:nvSpPr>
        <p:spPr>
          <a:xfrm>
            <a:off x="9353550" y="262051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9" name="object 9"/>
          <p:cNvSpPr/>
          <p:nvPr/>
        </p:nvSpPr>
        <p:spPr>
          <a:xfrm>
            <a:off x="9353550" y="315391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sp>
        <p:nvSpPr>
          <p:cNvPr id="10" name="object 10"/>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wrap="square" lIns="0" tIns="0" rIns="0" bIns="0" rtlCol="0"/>
          <a:lstStyle/>
          <a:p>
            <a:endParaRPr/>
          </a:p>
        </p:txBody>
      </p:sp>
      <p:pic>
        <p:nvPicPr>
          <p:cNvPr id="11" name="object 11"/>
          <p:cNvPicPr/>
          <p:nvPr/>
        </p:nvPicPr>
        <p:blipFill>
          <a:blip r:embed="rId3" cstate="print"/>
          <a:stretch>
            <a:fillRect/>
          </a:stretch>
        </p:blipFill>
        <p:spPr>
          <a:xfrm>
            <a:off x="1666875" y="6467475"/>
            <a:ext cx="75982" cy="177800"/>
          </a:xfrm>
          <a:prstGeom prst="rect">
            <a:avLst/>
          </a:prstGeom>
        </p:spPr>
      </p:pic>
      <p:sp>
        <p:nvSpPr>
          <p:cNvPr id="12" name="object 12"/>
          <p:cNvSpPr/>
          <p:nvPr/>
        </p:nvSpPr>
        <p:spPr>
          <a:xfrm>
            <a:off x="10058400" y="52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wrap="square" lIns="0" tIns="0" rIns="0" bIns="0" rtlCol="0"/>
          <a:lstStyle/>
          <a:p>
            <a:endParaRPr/>
          </a:p>
        </p:txBody>
      </p:sp>
      <p:sp>
        <p:nvSpPr>
          <p:cNvPr id="13" name="object 13"/>
          <p:cNvSpPr txBox="1"/>
          <p:nvPr/>
        </p:nvSpPr>
        <p:spPr>
          <a:xfrm>
            <a:off x="11283695" y="6215334"/>
            <a:ext cx="234950" cy="187960"/>
          </a:xfrm>
          <a:prstGeom prst="rect">
            <a:avLst/>
          </a:prstGeom>
        </p:spPr>
        <p:txBody>
          <a:bodyPr vert="horz" wrap="square" lIns="0" tIns="3810" rIns="0" bIns="0" rtlCol="0">
            <a:spAutoFit/>
          </a:bodyPr>
          <a:lstStyle/>
          <a:p>
            <a:pPr marL="38100">
              <a:lnSpc>
                <a:spcPct val="100000"/>
              </a:lnSpc>
              <a:spcBef>
                <a:spcPts val="30"/>
              </a:spcBef>
            </a:pPr>
            <a:fld id="{81D60167-4931-47E6-BA6A-407CBD079E47}" type="slidenum">
              <a:rPr sz="1100" spc="-25" dirty="0">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129</TotalTime>
  <Words>869</Words>
  <Application>Microsoft Office PowerPoint</Application>
  <PresentationFormat>Widescreen</PresentationFormat>
  <Paragraphs>75</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PowerPoint Presentation</vt:lpstr>
      <vt:lpstr>"Interactive HR Dashboard" using Pivot Tables and Data Analysis Methods</vt:lpstr>
      <vt:lpstr>PowerPoint Presentation</vt:lpstr>
      <vt:lpstr>PROBLEM STATEMENT</vt:lpstr>
      <vt:lpstr>PROJECT OVERVIEW:</vt:lpstr>
      <vt:lpstr>WHO ARE THE END USERS?</vt:lpstr>
      <vt:lpstr>PowerPoint Presentation</vt:lpstr>
      <vt:lpstr>PowerPoint Presentation</vt:lpstr>
      <vt:lpstr>MODELLING APPROACH</vt:lpstr>
      <vt:lpstr>Result Look at this beautiful dashboard 👇👇👇😍</vt:lpstr>
      <vt:lpstr>Functions of this dashboard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918667370650</dc:creator>
  <cp:lastModifiedBy>DHAMODHARAN S</cp:lastModifiedBy>
  <cp:revision>15</cp:revision>
  <dcterms:created xsi:type="dcterms:W3CDTF">2024-08-30T09:35:35Z</dcterms:created>
  <dcterms:modified xsi:type="dcterms:W3CDTF">2024-09-09T14:02:12Z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ies>
</file>