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8" r:id="rId6"/>
    <p:sldId id="264" r:id="rId7"/>
    <p:sldId id="269" r:id="rId8"/>
    <p:sldId id="270" r:id="rId9"/>
    <p:sldId id="265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: </a:t>
            </a:r>
          </a:p>
          <a:p>
            <a:pPr>
              <a:buNone/>
            </a:pPr>
            <a:r>
              <a:rPr lang="en-US" sz="2400" b="1" dirty="0" smtClean="0"/>
              <a:t>Objective </a:t>
            </a:r>
            <a:r>
              <a:rPr lang="en-US" sz="2400" b="1" dirty="0"/>
              <a:t>of business problem </a:t>
            </a:r>
            <a:r>
              <a:rPr lang="en-US" sz="2400" dirty="0"/>
              <a:t>: We need to determine is their any significant difference in the diameter of the cutlet between two </a:t>
            </a:r>
            <a:r>
              <a:rPr lang="en-US" sz="2400" dirty="0" err="1"/>
              <a:t>ubits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 smtClean="0"/>
              <a:t>Framing </a:t>
            </a:r>
            <a:r>
              <a:rPr lang="en-US" sz="2400" b="1" dirty="0"/>
              <a:t>of the Hypothesis </a:t>
            </a:r>
            <a:r>
              <a:rPr lang="en-US" sz="2400" dirty="0"/>
              <a:t>: Let Mu1 is the mean diameter of cutlet of unit 1 and Mu2 is the mean diameter of cutlet of unit 2</a:t>
            </a:r>
          </a:p>
          <a:p>
            <a:pPr>
              <a:buNone/>
            </a:pPr>
            <a:r>
              <a:rPr lang="en-US" sz="2400" b="1" dirty="0" smtClean="0"/>
              <a:t>Null </a:t>
            </a:r>
            <a:r>
              <a:rPr lang="en-US" sz="2400" b="1" dirty="0"/>
              <a:t>Hypothesis(H0) </a:t>
            </a:r>
            <a:r>
              <a:rPr lang="en-US" sz="2400" dirty="0"/>
              <a:t>: Mu1 - Mu2 = 0 (There is no significant difference in the diameter of the cutlet between two units)</a:t>
            </a:r>
          </a:p>
          <a:p>
            <a:pPr>
              <a:buNone/>
            </a:pPr>
            <a:r>
              <a:rPr lang="en-US" sz="2400" b="1" dirty="0" smtClean="0"/>
              <a:t>Alternative </a:t>
            </a:r>
            <a:r>
              <a:rPr lang="en-US" sz="2400" b="1" dirty="0"/>
              <a:t>Hypothesis(Ha) </a:t>
            </a:r>
            <a:r>
              <a:rPr lang="en-US" sz="2400" dirty="0"/>
              <a:t>: Mu1-Mu2 != 0 (There is difference in the diameter of cutlet between two units)</a:t>
            </a:r>
          </a:p>
          <a:p>
            <a:pPr>
              <a:buNone/>
            </a:pPr>
            <a:r>
              <a:rPr lang="en-US" sz="2400" b="1" dirty="0" smtClean="0"/>
              <a:t>Test statistics </a:t>
            </a:r>
            <a:r>
              <a:rPr lang="en-US" sz="2400" dirty="0" smtClean="0"/>
              <a:t>: </a:t>
            </a:r>
            <a:r>
              <a:rPr lang="en-US" sz="2400" dirty="0"/>
              <a:t>We will do two sample two tail test</a:t>
            </a:r>
          </a:p>
          <a:p>
            <a:pPr>
              <a:buNone/>
            </a:pPr>
            <a:r>
              <a:rPr lang="en-US" sz="2400" b="1" dirty="0" smtClean="0"/>
              <a:t>Significance level(</a:t>
            </a:r>
            <a:r>
              <a:rPr lang="el-GR" sz="2400" b="1" dirty="0" smtClean="0"/>
              <a:t>α</a:t>
            </a:r>
            <a:r>
              <a:rPr lang="en-US" sz="2400" b="1" dirty="0" smtClean="0"/>
              <a:t>) </a:t>
            </a:r>
            <a:r>
              <a:rPr lang="en-US" sz="2400" b="1" dirty="0"/>
              <a:t>: </a:t>
            </a:r>
            <a:r>
              <a:rPr lang="en-US" sz="2400" dirty="0"/>
              <a:t>0.05 or 5%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7" t="33282" r="32286" b="6274"/>
          <a:stretch/>
        </p:blipFill>
        <p:spPr>
          <a:xfrm>
            <a:off x="975359" y="264582"/>
            <a:ext cx="7036525" cy="65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74"/>
            <a:ext cx="8229600" cy="634854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Fantaloons</a:t>
            </a:r>
            <a:r>
              <a:rPr lang="en-US" sz="2000" dirty="0" smtClean="0"/>
              <a:t> </a:t>
            </a:r>
            <a:r>
              <a:rPr lang="en-US" sz="2000" dirty="0"/>
              <a:t>Sales managers commented that </a:t>
            </a:r>
            <a:r>
              <a:rPr lang="en-US" sz="2000" i="1" dirty="0"/>
              <a:t>% </a:t>
            </a:r>
            <a:r>
              <a:rPr lang="en-US" sz="2000" dirty="0"/>
              <a:t>of males versus </a:t>
            </a:r>
            <a:r>
              <a:rPr lang="en-US" sz="2000" dirty="0" smtClean="0"/>
              <a:t>females walking </a:t>
            </a:r>
            <a:r>
              <a:rPr lang="en-US" sz="2000" dirty="0"/>
              <a:t>in to the store differ based on day of the week. Analyze the data and determine whether there is evidence at </a:t>
            </a:r>
            <a:r>
              <a:rPr lang="en-US" sz="2000" i="1" dirty="0"/>
              <a:t>5 % </a:t>
            </a:r>
            <a:r>
              <a:rPr lang="en-US" sz="2000" dirty="0"/>
              <a:t>significance level to support this hypothesis.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Minitab File: </a:t>
            </a:r>
            <a:r>
              <a:rPr lang="en-US" sz="2000" b="1" dirty="0" err="1"/>
              <a:t>Fantaloons.mtw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/>
              <a:t>Ans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b="1" dirty="0"/>
              <a:t>Objective: </a:t>
            </a:r>
            <a:r>
              <a:rPr lang="en-US" sz="2000" dirty="0"/>
              <a:t>We need to determine whether the % of males versus females walking into the stores based on day of the week.</a:t>
            </a:r>
          </a:p>
          <a:p>
            <a:pPr marL="0" indent="0">
              <a:buNone/>
            </a:pPr>
            <a:r>
              <a:rPr lang="en-US" sz="2000" b="1" dirty="0" smtClean="0"/>
              <a:t>Framing </a:t>
            </a:r>
            <a:r>
              <a:rPr lang="en-US" sz="2000" b="1" dirty="0"/>
              <a:t>of Hypothesis: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smtClean="0"/>
              <a:t>Null </a:t>
            </a:r>
            <a:r>
              <a:rPr lang="en-US" sz="2000" b="1" dirty="0"/>
              <a:t>Hypothesis(H0) :</a:t>
            </a:r>
            <a:r>
              <a:rPr lang="en-US" sz="2000" dirty="0"/>
              <a:t>Proportion % of males versus females walking into the store do not differ based on day of the week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smtClean="0"/>
              <a:t>Alternative Hypothesis(Ha) : </a:t>
            </a:r>
            <a:r>
              <a:rPr lang="en-US" sz="2000" dirty="0" smtClean="0"/>
              <a:t>Proportion </a:t>
            </a:r>
            <a:r>
              <a:rPr lang="en-US" sz="2000" dirty="0"/>
              <a:t>% of males versus females walking into the store differ based on day of the week</a:t>
            </a:r>
          </a:p>
          <a:p>
            <a:pPr marL="0" indent="0">
              <a:buNone/>
            </a:pPr>
            <a:r>
              <a:rPr lang="en-US" sz="2000" b="1" dirty="0" smtClean="0"/>
              <a:t>Test </a:t>
            </a:r>
            <a:r>
              <a:rPr lang="en-US" sz="2000" b="1" dirty="0"/>
              <a:t>Statistics : </a:t>
            </a:r>
            <a:r>
              <a:rPr lang="en-US" sz="2000" dirty="0" smtClean="0"/>
              <a:t>Proportion </a:t>
            </a:r>
            <a:r>
              <a:rPr lang="en-US" sz="2000" dirty="0"/>
              <a:t>test</a:t>
            </a:r>
          </a:p>
          <a:p>
            <a:pPr marL="0" indent="0">
              <a:buNone/>
            </a:pPr>
            <a:r>
              <a:rPr lang="en-US" sz="2000" b="1" dirty="0" smtClean="0"/>
              <a:t>Significance </a:t>
            </a:r>
            <a:r>
              <a:rPr lang="en-US" sz="2000" b="1" dirty="0"/>
              <a:t>Level : </a:t>
            </a:r>
            <a:r>
              <a:rPr lang="en-US" sz="2000" dirty="0" smtClean="0"/>
              <a:t>0.05</a:t>
            </a:r>
          </a:p>
          <a:p>
            <a:pPr>
              <a:buNone/>
            </a:pPr>
            <a:r>
              <a:rPr lang="en-US" sz="2000" dirty="0"/>
              <a:t>Here </a:t>
            </a:r>
            <a:r>
              <a:rPr lang="en-US" sz="2000" dirty="0" err="1"/>
              <a:t>pvalue</a:t>
            </a:r>
            <a:r>
              <a:rPr lang="en-US" sz="2000" dirty="0"/>
              <a:t> is </a:t>
            </a:r>
            <a:r>
              <a:rPr lang="en-US" sz="2000" dirty="0" smtClean="0"/>
              <a:t>lesser than </a:t>
            </a:r>
            <a:r>
              <a:rPr lang="en-US" sz="2000" dirty="0"/>
              <a:t>significance level ,hence we </a:t>
            </a:r>
            <a:r>
              <a:rPr lang="en-US" sz="2000" dirty="0" smtClean="0"/>
              <a:t>reject </a:t>
            </a:r>
            <a:r>
              <a:rPr lang="en-US" sz="2000" dirty="0"/>
              <a:t>null hypothesis.</a:t>
            </a:r>
          </a:p>
          <a:p>
            <a:pPr>
              <a:buNone/>
            </a:pPr>
            <a:r>
              <a:rPr lang="en-US" sz="2000" b="1" dirty="0"/>
              <a:t>Inference</a:t>
            </a:r>
            <a:r>
              <a:rPr lang="en-US" sz="2000" b="1" dirty="0" smtClean="0"/>
              <a:t>: </a:t>
            </a:r>
            <a:r>
              <a:rPr lang="en-US" sz="2000" dirty="0"/>
              <a:t>Proportion % of males versus females walking into the store differ based on day of the week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770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17026" r="26191" b="14233"/>
          <a:stretch/>
        </p:blipFill>
        <p:spPr>
          <a:xfrm>
            <a:off x="322217" y="101521"/>
            <a:ext cx="8442895" cy="66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3" t="23799" r="14114" b="7659"/>
          <a:stretch/>
        </p:blipFill>
        <p:spPr>
          <a:xfrm>
            <a:off x="400593" y="252548"/>
            <a:ext cx="8412481" cy="4423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932" y="5050971"/>
            <a:ext cx="819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here </a:t>
            </a:r>
            <a:r>
              <a:rPr lang="en-US" dirty="0" err="1" smtClean="0"/>
              <a:t>pvalue</a:t>
            </a:r>
            <a:r>
              <a:rPr lang="en-US" dirty="0" smtClean="0"/>
              <a:t> &gt; 0.05 , so we cannot reject Null Hypothesis.</a:t>
            </a:r>
          </a:p>
          <a:p>
            <a:r>
              <a:rPr lang="en-US" b="1" dirty="0" smtClean="0"/>
              <a:t>There is no significance difference </a:t>
            </a:r>
            <a:r>
              <a:rPr lang="en-US" b="1" dirty="0"/>
              <a:t>in the diameter of the cutlet between two </a:t>
            </a:r>
            <a:r>
              <a:rPr lang="en-US" b="1" dirty="0" smtClean="0"/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27658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549"/>
            <a:ext cx="8229600" cy="6200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Objective : </a:t>
            </a:r>
            <a:r>
              <a:rPr lang="en-US" sz="2000" dirty="0"/>
              <a:t>We need to determine whether there is any difference in the average Turn Around Time (TAT) of reports of the 4 laboratories.</a:t>
            </a:r>
          </a:p>
          <a:p>
            <a:pPr marL="0" indent="0">
              <a:buNone/>
            </a:pPr>
            <a:r>
              <a:rPr lang="en-US" sz="2000" b="1" dirty="0"/>
              <a:t>Framing of the Hypothesis : </a:t>
            </a:r>
            <a:r>
              <a:rPr lang="en-US" sz="2000" dirty="0"/>
              <a:t>Let </a:t>
            </a:r>
            <a:r>
              <a:rPr lang="en-US" sz="2000" dirty="0" smtClean="0"/>
              <a:t>µ1, µ2, µ3 and µ4 are the </a:t>
            </a:r>
            <a:r>
              <a:rPr lang="en-US" sz="2000" dirty="0"/>
              <a:t>mean </a:t>
            </a:r>
            <a:r>
              <a:rPr lang="en-US" sz="2000" dirty="0" smtClean="0"/>
              <a:t>TAT of lab1, lab2, lab3 and lab4 respectively.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Null Hypothesis(H0) : </a:t>
            </a:r>
            <a:r>
              <a:rPr lang="en-US" sz="2000" dirty="0" smtClean="0"/>
              <a:t>µ1=µ2=µ3=µ4 (</a:t>
            </a:r>
            <a:r>
              <a:rPr lang="en-US" sz="2000" dirty="0"/>
              <a:t>There is no significant difference in the average Turn Around Time (TAT) of reports of the 4 laboratories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Alternative Hypothesis(Ha) : </a:t>
            </a:r>
            <a:r>
              <a:rPr lang="en-US" sz="2000" dirty="0" smtClean="0"/>
              <a:t>µ1≠µ2≠µ3≠µ4 (</a:t>
            </a:r>
            <a:r>
              <a:rPr lang="en-US" sz="2000" dirty="0"/>
              <a:t>There is </a:t>
            </a:r>
            <a:r>
              <a:rPr lang="en-US" sz="2000" dirty="0" smtClean="0"/>
              <a:t>significant difference </a:t>
            </a:r>
            <a:r>
              <a:rPr lang="en-US" sz="2000" dirty="0"/>
              <a:t>in the average Turn Around Time (TAT) of reports of the 4 laboratories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Test statistics : </a:t>
            </a:r>
            <a:r>
              <a:rPr lang="en-US" sz="2000" dirty="0"/>
              <a:t>We will do </a:t>
            </a:r>
            <a:r>
              <a:rPr lang="en-US" sz="2000" b="1" dirty="0" smtClean="0"/>
              <a:t>ANOVA</a:t>
            </a:r>
            <a:r>
              <a:rPr lang="en-US" sz="2000" dirty="0" smtClean="0"/>
              <a:t> test as the data is based upon 4 samples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Significance level(α) : </a:t>
            </a:r>
            <a:r>
              <a:rPr lang="en-US" sz="2000" dirty="0"/>
              <a:t>0.05 or 5</a:t>
            </a:r>
            <a:r>
              <a:rPr lang="en-US" sz="2000" dirty="0" smtClean="0"/>
              <a:t>%</a:t>
            </a:r>
          </a:p>
          <a:p>
            <a:pPr marL="0" indent="0">
              <a:buNone/>
            </a:pPr>
            <a:r>
              <a:rPr lang="en-US" sz="2000" dirty="0" err="1" smtClean="0"/>
              <a:t>Pvalue</a:t>
            </a:r>
            <a:r>
              <a:rPr lang="en-US" sz="2000" dirty="0" smtClean="0"/>
              <a:t> = 2.115670894992414e-57</a:t>
            </a:r>
          </a:p>
          <a:p>
            <a:pPr marL="0" indent="0">
              <a:buNone/>
            </a:pPr>
            <a:r>
              <a:rPr lang="en-US" sz="2000" dirty="0"/>
              <a:t>As here </a:t>
            </a:r>
            <a:r>
              <a:rPr lang="en-US" sz="2000" dirty="0" err="1"/>
              <a:t>pvalue</a:t>
            </a:r>
            <a:r>
              <a:rPr lang="en-US" sz="2000" dirty="0"/>
              <a:t> </a:t>
            </a:r>
            <a:r>
              <a:rPr lang="en-US" sz="2000" dirty="0" smtClean="0"/>
              <a:t>&lt; 0.05 </a:t>
            </a:r>
            <a:r>
              <a:rPr lang="en-US" sz="2000" dirty="0"/>
              <a:t>, so we </a:t>
            </a:r>
            <a:r>
              <a:rPr lang="en-US" sz="2000" dirty="0" smtClean="0"/>
              <a:t>reject </a:t>
            </a:r>
            <a:r>
              <a:rPr lang="en-US" sz="2000" dirty="0"/>
              <a:t>Null Hypothesis.</a:t>
            </a:r>
          </a:p>
          <a:p>
            <a:pPr marL="0" indent="0">
              <a:buNone/>
            </a:pPr>
            <a:r>
              <a:rPr lang="en-US" sz="2000" b="1" dirty="0"/>
              <a:t>There </a:t>
            </a:r>
            <a:r>
              <a:rPr lang="en-US" sz="2000" b="1" dirty="0" smtClean="0"/>
              <a:t>is significance </a:t>
            </a:r>
            <a:r>
              <a:rPr lang="en-US" sz="2000" b="1" dirty="0"/>
              <a:t>difference in the average Turn Around Time (TAT) of reports of the 4 laboratories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6481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6" t="24819" r="14386" b="19383"/>
          <a:stretch/>
        </p:blipFill>
        <p:spPr>
          <a:xfrm>
            <a:off x="311818" y="609599"/>
            <a:ext cx="8604792" cy="370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550"/>
            <a:ext cx="8229600" cy="5873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Objective</a:t>
            </a:r>
            <a:r>
              <a:rPr lang="en-US" sz="2000" b="1" dirty="0"/>
              <a:t>:</a:t>
            </a:r>
            <a:r>
              <a:rPr lang="en-US" sz="2000" dirty="0"/>
              <a:t> We need to determine whether there is significant similarity between sales in different regions for male-female buyer.</a:t>
            </a:r>
          </a:p>
          <a:p>
            <a:pPr marL="0" indent="0">
              <a:buNone/>
            </a:pPr>
            <a:r>
              <a:rPr lang="en-US" sz="2000" b="1" dirty="0" smtClean="0"/>
              <a:t>Framing </a:t>
            </a:r>
            <a:r>
              <a:rPr lang="en-US" sz="2000" b="1" dirty="0"/>
              <a:t>of Hypothesis:</a:t>
            </a:r>
          </a:p>
          <a:p>
            <a:pPr marL="0" indent="0">
              <a:buNone/>
            </a:pPr>
            <a:r>
              <a:rPr lang="en-US" sz="2000" b="1" dirty="0" smtClean="0"/>
              <a:t>Null </a:t>
            </a:r>
            <a:r>
              <a:rPr lang="en-US" sz="2000" b="1" dirty="0"/>
              <a:t>Hypothesis(H0) </a:t>
            </a:r>
            <a:r>
              <a:rPr lang="en-US" sz="2000" dirty="0"/>
              <a:t>: Male - female buyer rations are similar across all regions</a:t>
            </a:r>
          </a:p>
          <a:p>
            <a:pPr marL="0" indent="0">
              <a:buNone/>
            </a:pPr>
            <a:r>
              <a:rPr lang="en-US" sz="2000" b="1" dirty="0" smtClean="0"/>
              <a:t>Alternative </a:t>
            </a:r>
            <a:r>
              <a:rPr lang="en-US" sz="2000" b="1" dirty="0"/>
              <a:t>Hypothesis(Ha) </a:t>
            </a:r>
            <a:r>
              <a:rPr lang="en-US" sz="2000" dirty="0"/>
              <a:t>: Male - female buyer rations are not similar across all regions </a:t>
            </a:r>
          </a:p>
          <a:p>
            <a:pPr marL="0" indent="0">
              <a:buNone/>
            </a:pPr>
            <a:r>
              <a:rPr lang="en-US" sz="2000" b="1" dirty="0" smtClean="0"/>
              <a:t>Test </a:t>
            </a:r>
            <a:r>
              <a:rPr lang="en-US" sz="2000" b="1" dirty="0"/>
              <a:t>Statistics </a:t>
            </a:r>
            <a:r>
              <a:rPr lang="en-US" sz="2000" dirty="0"/>
              <a:t>: Chi Square Test</a:t>
            </a:r>
          </a:p>
          <a:p>
            <a:pPr marL="0" indent="0">
              <a:buNone/>
            </a:pPr>
            <a:r>
              <a:rPr lang="en-US" sz="2000" b="1" dirty="0" smtClean="0"/>
              <a:t>Significance </a:t>
            </a:r>
            <a:r>
              <a:rPr lang="en-US" sz="2000" b="1" dirty="0"/>
              <a:t>Level </a:t>
            </a:r>
            <a:r>
              <a:rPr lang="en-US" sz="2000" dirty="0"/>
              <a:t>: </a:t>
            </a:r>
            <a:r>
              <a:rPr lang="en-US" sz="2000" dirty="0" smtClean="0"/>
              <a:t>0.05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Here p-value is 0.66039, which is greater than significance level so we cannot reject null hypothesis.</a:t>
            </a:r>
          </a:p>
          <a:p>
            <a:pPr marL="0" indent="0">
              <a:buNone/>
            </a:pPr>
            <a:r>
              <a:rPr lang="en-US" sz="2000" b="1" dirty="0" smtClean="0"/>
              <a:t>Inference</a:t>
            </a:r>
            <a:r>
              <a:rPr lang="en-US" sz="2000" dirty="0" smtClean="0"/>
              <a:t> : Male- Female buyer rations are similar across all regions.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46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1" t="21599" r="17809" b="5597"/>
          <a:stretch/>
        </p:blipFill>
        <p:spPr>
          <a:xfrm>
            <a:off x="162201" y="862147"/>
            <a:ext cx="8816520" cy="5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TeleCall</a:t>
            </a:r>
            <a:r>
              <a:rPr lang="en-US" sz="2000" dirty="0" smtClean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000" i="1" dirty="0" smtClean="0"/>
              <a:t>5% </a:t>
            </a:r>
            <a:r>
              <a:rPr lang="en-US" sz="2000" dirty="0" smtClean="0"/>
              <a:t>significance level and help the manager draw appropriate inferences</a:t>
            </a:r>
          </a:p>
          <a:p>
            <a:pPr>
              <a:buNone/>
            </a:pPr>
            <a:r>
              <a:rPr lang="en-US" sz="2000" dirty="0" smtClean="0"/>
              <a:t>Minitab File: </a:t>
            </a:r>
            <a:r>
              <a:rPr lang="en-US" sz="2000" b="1" dirty="0" smtClean="0"/>
              <a:t>CustomerOrderForm.mtw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sz="2000" b="1" dirty="0" smtClean="0"/>
              <a:t>Objective</a:t>
            </a:r>
            <a:r>
              <a:rPr lang="en-US" sz="2000" b="1" dirty="0"/>
              <a:t>: </a:t>
            </a:r>
            <a:r>
              <a:rPr lang="en-US" sz="2000" dirty="0"/>
              <a:t>We need to determine whether the defective % varies by </a:t>
            </a:r>
            <a:r>
              <a:rPr lang="en-US" sz="2000" dirty="0" err="1"/>
              <a:t>centre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b="1" dirty="0" smtClean="0"/>
              <a:t>Framing </a:t>
            </a:r>
            <a:r>
              <a:rPr lang="en-US" sz="2000" b="1" dirty="0"/>
              <a:t>of Hypothesis: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b="1" dirty="0" smtClean="0"/>
              <a:t>Null </a:t>
            </a:r>
            <a:r>
              <a:rPr lang="en-US" sz="2000" b="1" dirty="0"/>
              <a:t>Hypothesis(H0) : </a:t>
            </a:r>
            <a:r>
              <a:rPr lang="en-US" sz="2000" dirty="0"/>
              <a:t>Defective % does not vary by </a:t>
            </a:r>
            <a:r>
              <a:rPr lang="en-US" sz="2000" dirty="0" err="1" smtClean="0"/>
              <a:t>centres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b="1" dirty="0" smtClean="0"/>
              <a:t>Alternative </a:t>
            </a:r>
            <a:r>
              <a:rPr lang="en-US" sz="2000" b="1" dirty="0"/>
              <a:t>Hypothesis(Ha) : </a:t>
            </a:r>
            <a:r>
              <a:rPr lang="en-US" sz="2000" dirty="0"/>
              <a:t>Defective % varies by </a:t>
            </a:r>
            <a:r>
              <a:rPr lang="en-US" sz="2000" dirty="0" err="1" smtClean="0"/>
              <a:t>centres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Test </a:t>
            </a:r>
            <a:r>
              <a:rPr lang="en-US" sz="2000" b="1" dirty="0"/>
              <a:t>Statistics : </a:t>
            </a:r>
            <a:r>
              <a:rPr lang="en-US" sz="2000" dirty="0"/>
              <a:t>Chi Square Test</a:t>
            </a:r>
          </a:p>
          <a:p>
            <a:pPr>
              <a:buNone/>
            </a:pPr>
            <a:r>
              <a:rPr lang="en-US" sz="2000" b="1" dirty="0" smtClean="0"/>
              <a:t>Significance </a:t>
            </a:r>
            <a:r>
              <a:rPr lang="en-US" sz="2000" b="1" dirty="0"/>
              <a:t>Level : </a:t>
            </a:r>
            <a:r>
              <a:rPr lang="en-US" sz="2000" dirty="0"/>
              <a:t>0.05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Here </a:t>
            </a:r>
            <a:r>
              <a:rPr lang="en-US" sz="2000" dirty="0" err="1" smtClean="0"/>
              <a:t>pvalue</a:t>
            </a:r>
            <a:r>
              <a:rPr lang="en-US" sz="2000" dirty="0" smtClean="0"/>
              <a:t> is 0.939938, which is greater than significance level ,hence we fail to reject null hypothesis.</a:t>
            </a:r>
          </a:p>
          <a:p>
            <a:pPr>
              <a:buNone/>
            </a:pPr>
            <a:r>
              <a:rPr lang="en-US" sz="2000" b="1" dirty="0" smtClean="0"/>
              <a:t>Inference: </a:t>
            </a:r>
            <a:r>
              <a:rPr lang="en-US" sz="2000" dirty="0" smtClean="0"/>
              <a:t>Defective % does not vary by </a:t>
            </a:r>
            <a:r>
              <a:rPr lang="en-US" sz="2000" dirty="0" err="1" smtClean="0"/>
              <a:t>centres</a:t>
            </a:r>
            <a:r>
              <a:rPr lang="en-US" sz="2000" dirty="0" smtClean="0"/>
              <a:t>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964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Tanmaya Swain</cp:lastModifiedBy>
  <cp:revision>12</cp:revision>
  <dcterms:created xsi:type="dcterms:W3CDTF">2015-11-14T12:07:48Z</dcterms:created>
  <dcterms:modified xsi:type="dcterms:W3CDTF">2021-01-20T15:44:28Z</dcterms:modified>
</cp:coreProperties>
</file>