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charts/chart2.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950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30"/>
      <c:rotY val="0"/>
      <c:depthPercent val="100"/>
      <c:rAngAx val="0"/>
      <c:perspective val="0"/>
    </c:view3D>
    <c:floor>
      <c:thickness val="0"/>
      <c:spPr>
        <a:noFill/>
        <a:ln>
          <a:noFill/>
        </a:ln>
      </c:spPr>
    </c:floor>
    <c:sideWall>
      <c:thickness val="0"/>
      <c:spPr>
        <a:noFill/>
        <a:ln>
          <a:noFill/>
        </a:ln>
      </c:spPr>
    </c:sideWall>
    <c:backWall>
      <c:thickness val="0"/>
      <c:spPr>
        <a:noFill/>
        <a:ln>
          <a:noFill/>
        </a:ln>
      </c:spPr>
    </c:backWall>
    <c:plotArea>
      <c:layout/>
      <c:pie3DChart>
        <c:varyColors val="1"/>
        <c:ser>
          <c:idx val="0"/>
          <c:order val="0"/>
          <c:tx>
            <c:v>Exceeds</c:v>
          </c:tx>
          <c:dPt>
            <c:idx val="0"/>
            <c:bubble3D val="0"/>
            <c:spPr>
              <a:solidFill>
                <a:srgbClr val="4F81BD"/>
              </a:solidFill>
              <a:ln w="25400">
                <a:solidFill>
                  <a:srgbClr val="FFFFFF"/>
                </a:solidFill>
                <a:prstDash val="solid"/>
              </a:ln>
            </c:spPr>
          </c:dPt>
          <c:dPt>
            <c:idx val="1"/>
            <c:bubble3D val="0"/>
            <c:spPr>
              <a:solidFill>
                <a:srgbClr val="C0504D"/>
              </a:solidFill>
              <a:ln w="25400">
                <a:solidFill>
                  <a:srgbClr val="FFFFFF"/>
                </a:solidFill>
                <a:prstDash val="solid"/>
              </a:ln>
            </c:spPr>
          </c:dPt>
          <c:dPt>
            <c:idx val="2"/>
            <c:bubble3D val="0"/>
            <c:spPr>
              <a:solidFill>
                <a:srgbClr val="9BBB59"/>
              </a:solidFill>
              <a:ln w="25400">
                <a:solidFill>
                  <a:srgbClr val="FFFFFF"/>
                </a:solidFill>
                <a:prstDash val="solid"/>
              </a:ln>
            </c:spPr>
          </c:dPt>
          <c:dPt>
            <c:idx val="3"/>
            <c:bubble3D val="0"/>
            <c:spPr>
              <a:solidFill>
                <a:srgbClr val="8064A2"/>
              </a:solidFill>
              <a:ln w="25400">
                <a:solidFill>
                  <a:srgbClr val="FFFFFF"/>
                </a:solidFill>
                <a:prstDash val="solid"/>
              </a:ln>
            </c:spPr>
          </c:dPt>
          <c:dPt>
            <c:idx val="4"/>
            <c:bubble3D val="0"/>
            <c:spPr>
              <a:solidFill>
                <a:srgbClr val="4BACC6"/>
              </a:solidFill>
              <a:ln w="25400">
                <a:solidFill>
                  <a:srgbClr val="FFFFFF"/>
                </a:solidFill>
                <a:prstDash val="solid"/>
              </a:ln>
            </c:spPr>
          </c:dPt>
          <c:dPt>
            <c:idx val="5"/>
            <c:bubble3D val="0"/>
            <c:spPr>
              <a:solidFill>
                <a:srgbClr val="F79646"/>
              </a:solidFill>
              <a:ln w="25400">
                <a:solidFill>
                  <a:srgbClr val="FFFFFF"/>
                </a:solidFill>
                <a:prstDash val="solid"/>
              </a:ln>
            </c:spPr>
          </c:dPt>
          <c:dPt>
            <c:idx val="6"/>
            <c:bubble3D val="0"/>
            <c:spPr>
              <a:solidFill>
                <a:srgbClr val="2C4D74"/>
              </a:solidFill>
              <a:ln w="25400">
                <a:solidFill>
                  <a:srgbClr val="FFFFFF"/>
                </a:solidFill>
                <a:prstDash val="solid"/>
              </a:ln>
            </c:spPr>
          </c:dPt>
          <c:dPt>
            <c:idx val="7"/>
            <c:bubble3D val="0"/>
            <c:spPr>
              <a:solidFill>
                <a:srgbClr val="782C2A"/>
              </a:solidFill>
              <a:ln w="25400">
                <a:solidFill>
                  <a:srgbClr val="FFFFFF"/>
                </a:solidFill>
                <a:prstDash val="solid"/>
              </a:ln>
            </c:spPr>
          </c:dPt>
          <c:dPt>
            <c:idx val="8"/>
            <c:bubble3D val="0"/>
            <c:spPr>
              <a:solidFill>
                <a:srgbClr val="5D7430"/>
              </a:solidFill>
              <a:ln w="25400">
                <a:solidFill>
                  <a:srgbClr val="FFFFFF"/>
                </a:solidFill>
                <a:prstDash val="solid"/>
              </a:ln>
            </c:spPr>
          </c:dPt>
          <c:dPt>
            <c:idx val="9"/>
            <c:bubble3D val="0"/>
            <c:spPr>
              <a:solidFill>
                <a:srgbClr val="4C3A62"/>
              </a:solidFill>
              <a:ln w="254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v>Fully Meets</c:v>
          </c:tx>
          <c:dPt>
            <c:idx val="0"/>
            <c:marker>
              <c:symbol val="dot"/>
              <c:size val="5"/>
            </c:marker>
            <c:invertIfNegative val="0"/>
            <c:bubble3D val="0"/>
            <c:spPr>
              <a:solidFill>
                <a:srgbClr val="4F81BD"/>
              </a:solidFill>
              <a:ln w="25400">
                <a:solidFill>
                  <a:srgbClr val="FFFFFF"/>
                </a:solidFill>
                <a:prstDash val="solid"/>
              </a:ln>
            </c:spPr>
          </c:dPt>
          <c:dPt>
            <c:idx val="1"/>
            <c:marker>
              <c:symbol val="dash"/>
              <c:size val="5"/>
            </c:marker>
            <c:invertIfNegative val="0"/>
            <c:bubble3D val="0"/>
            <c:spPr>
              <a:solidFill>
                <a:srgbClr val="C0504D"/>
              </a:solidFill>
              <a:ln w="25400">
                <a:solidFill>
                  <a:srgbClr val="FFFFFF"/>
                </a:solidFill>
                <a:prstDash val="solid"/>
              </a:ln>
            </c:spPr>
          </c:dPt>
          <c:dPt>
            <c:idx val="2"/>
            <c:marker>
              <c:symbol val="diamond"/>
              <c:size val="5"/>
            </c:marker>
            <c:invertIfNegative val="0"/>
            <c:bubble3D val="0"/>
            <c:spPr>
              <a:solidFill>
                <a:srgbClr val="9BBB59"/>
              </a:solidFill>
              <a:ln w="25400">
                <a:solidFill>
                  <a:srgbClr val="FFFFFF"/>
                </a:solidFill>
                <a:prstDash val="solid"/>
              </a:ln>
            </c:spPr>
          </c:dPt>
          <c:dPt>
            <c:idx val="3"/>
            <c:marker>
              <c:symbol val="square"/>
              <c:size val="5"/>
            </c:marker>
            <c:invertIfNegative val="0"/>
            <c:bubble3D val="0"/>
            <c:spPr>
              <a:solidFill>
                <a:srgbClr val="8064A2"/>
              </a:solidFill>
              <a:ln w="25400">
                <a:solidFill>
                  <a:srgbClr val="FFFFFF"/>
                </a:solidFill>
                <a:prstDash val="solid"/>
              </a:ln>
            </c:spPr>
          </c:dPt>
          <c:dPt>
            <c:idx val="4"/>
            <c:marker>
              <c:symbol val="triangle"/>
              <c:size val="5"/>
            </c:marker>
            <c:invertIfNegative val="0"/>
            <c:bubble3D val="0"/>
            <c:spPr>
              <a:solidFill>
                <a:srgbClr val="4BACC6"/>
              </a:solidFill>
              <a:ln w="25400">
                <a:solidFill>
                  <a:srgbClr val="FFFFFF"/>
                </a:solidFill>
                <a:prstDash val="solid"/>
              </a:ln>
            </c:spPr>
          </c:dPt>
          <c:dPt>
            <c:idx val="5"/>
            <c:marker>
              <c:symbol val="x"/>
              <c:size val="5"/>
            </c:marker>
            <c:invertIfNegative val="0"/>
            <c:bubble3D val="0"/>
            <c:spPr>
              <a:solidFill>
                <a:srgbClr val="F79646"/>
              </a:solidFill>
              <a:ln w="25400">
                <a:solidFill>
                  <a:srgbClr val="FFFFFF"/>
                </a:solidFill>
                <a:prstDash val="solid"/>
              </a:ln>
            </c:spPr>
          </c:dPt>
          <c:dPt>
            <c:idx val="6"/>
            <c:marker>
              <c:symbol val="star"/>
              <c:size val="5"/>
            </c:marker>
            <c:invertIfNegative val="0"/>
            <c:bubble3D val="0"/>
            <c:spPr>
              <a:solidFill>
                <a:srgbClr val="2C4D74"/>
              </a:solidFill>
              <a:ln w="25400">
                <a:solidFill>
                  <a:srgbClr val="FFFFFF"/>
                </a:solidFill>
                <a:prstDash val="solid"/>
              </a:ln>
            </c:spPr>
          </c:dPt>
          <c:dPt>
            <c:idx val="7"/>
            <c:marker>
              <c:symbol val="circle"/>
              <c:size val="5"/>
            </c:marker>
            <c:invertIfNegative val="0"/>
            <c:bubble3D val="0"/>
            <c:spPr>
              <a:solidFill>
                <a:srgbClr val="782C2A"/>
              </a:solidFill>
              <a:ln w="25400">
                <a:solidFill>
                  <a:srgbClr val="FFFFFF"/>
                </a:solidFill>
                <a:prstDash val="solid"/>
              </a:ln>
            </c:spPr>
          </c:dPt>
          <c:dPt>
            <c:idx val="8"/>
            <c:marker>
              <c:symbol val="plus"/>
              <c:size val="5"/>
            </c:marker>
            <c:invertIfNegative val="0"/>
            <c:bubble3D val="0"/>
            <c:spPr>
              <a:solidFill>
                <a:srgbClr val="5D7430"/>
              </a:solidFill>
              <a:ln w="25400">
                <a:solidFill>
                  <a:srgbClr val="FFFFFF"/>
                </a:solidFill>
                <a:prstDash val="solid"/>
              </a:ln>
            </c:spPr>
          </c:dPt>
          <c:dPt>
            <c:idx val="9"/>
            <c:marker>
              <c:symbol val="dot"/>
              <c:size val="5"/>
            </c:marker>
            <c:invertIfNegative val="0"/>
            <c:bubble3D val="0"/>
            <c:spPr>
              <a:solidFill>
                <a:srgbClr val="4C3A62"/>
              </a:solidFill>
              <a:ln w="254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v>Needs Improvement</c:v>
          </c:tx>
          <c:dPt>
            <c:idx val="0"/>
            <c:marker>
              <c:symbol val="circle"/>
              <c:size val="5"/>
            </c:marker>
            <c:invertIfNegative val="0"/>
            <c:bubble3D val="0"/>
            <c:spPr>
              <a:solidFill>
                <a:srgbClr val="4F81BD"/>
              </a:solidFill>
              <a:ln w="25400">
                <a:solidFill>
                  <a:srgbClr val="FFFFFF"/>
                </a:solidFill>
                <a:prstDash val="solid"/>
              </a:ln>
            </c:spPr>
          </c:dPt>
          <c:dPt>
            <c:idx val="1"/>
            <c:marker>
              <c:symbol val="plus"/>
              <c:size val="5"/>
            </c:marker>
            <c:invertIfNegative val="0"/>
            <c:bubble3D val="0"/>
            <c:spPr>
              <a:solidFill>
                <a:srgbClr val="C0504D"/>
              </a:solidFill>
              <a:ln w="25400">
                <a:solidFill>
                  <a:srgbClr val="FFFFFF"/>
                </a:solidFill>
                <a:prstDash val="solid"/>
              </a:ln>
            </c:spPr>
          </c:dPt>
          <c:dPt>
            <c:idx val="2"/>
            <c:marker>
              <c:symbol val="dot"/>
              <c:size val="5"/>
            </c:marker>
            <c:invertIfNegative val="0"/>
            <c:bubble3D val="0"/>
            <c:spPr>
              <a:solidFill>
                <a:srgbClr val="9BBB59"/>
              </a:solidFill>
              <a:ln w="25400">
                <a:solidFill>
                  <a:srgbClr val="FFFFFF"/>
                </a:solidFill>
                <a:prstDash val="solid"/>
              </a:ln>
            </c:spPr>
          </c:dPt>
          <c:dPt>
            <c:idx val="3"/>
            <c:marker>
              <c:symbol val="dash"/>
              <c:size val="5"/>
            </c:marker>
            <c:invertIfNegative val="0"/>
            <c:bubble3D val="0"/>
            <c:spPr>
              <a:solidFill>
                <a:srgbClr val="8064A2"/>
              </a:solidFill>
              <a:ln w="25400">
                <a:solidFill>
                  <a:srgbClr val="FFFFFF"/>
                </a:solidFill>
                <a:prstDash val="solid"/>
              </a:ln>
            </c:spPr>
          </c:dPt>
          <c:dPt>
            <c:idx val="4"/>
            <c:marker>
              <c:symbol val="diamond"/>
              <c:size val="5"/>
            </c:marker>
            <c:invertIfNegative val="0"/>
            <c:bubble3D val="0"/>
            <c:spPr>
              <a:solidFill>
                <a:srgbClr val="4BACC6"/>
              </a:solidFill>
              <a:ln w="25400">
                <a:solidFill>
                  <a:srgbClr val="FFFFFF"/>
                </a:solidFill>
                <a:prstDash val="solid"/>
              </a:ln>
            </c:spPr>
          </c:dPt>
          <c:dPt>
            <c:idx val="5"/>
            <c:marker>
              <c:symbol val="square"/>
              <c:size val="5"/>
            </c:marker>
            <c:invertIfNegative val="0"/>
            <c:bubble3D val="0"/>
            <c:spPr>
              <a:solidFill>
                <a:srgbClr val="F79646"/>
              </a:solidFill>
              <a:ln w="25400">
                <a:solidFill>
                  <a:srgbClr val="FFFFFF"/>
                </a:solidFill>
                <a:prstDash val="solid"/>
              </a:ln>
            </c:spPr>
          </c:dPt>
          <c:dPt>
            <c:idx val="6"/>
            <c:marker>
              <c:symbol val="triangle"/>
              <c:size val="5"/>
            </c:marker>
            <c:invertIfNegative val="0"/>
            <c:bubble3D val="0"/>
            <c:spPr>
              <a:solidFill>
                <a:srgbClr val="2C4D74"/>
              </a:solidFill>
              <a:ln w="25400">
                <a:solidFill>
                  <a:srgbClr val="FFFFFF"/>
                </a:solidFill>
                <a:prstDash val="solid"/>
              </a:ln>
            </c:spPr>
          </c:dPt>
          <c:dPt>
            <c:idx val="7"/>
            <c:marker>
              <c:symbol val="x"/>
              <c:size val="5"/>
            </c:marker>
            <c:invertIfNegative val="0"/>
            <c:bubble3D val="0"/>
            <c:spPr>
              <a:solidFill>
                <a:srgbClr val="782C2A"/>
              </a:solidFill>
              <a:ln w="25400">
                <a:solidFill>
                  <a:srgbClr val="FFFFFF"/>
                </a:solidFill>
                <a:prstDash val="solid"/>
              </a:ln>
            </c:spPr>
          </c:dPt>
          <c:dPt>
            <c:idx val="8"/>
            <c:marker>
              <c:symbol val="star"/>
              <c:size val="5"/>
            </c:marker>
            <c:invertIfNegative val="0"/>
            <c:bubble3D val="0"/>
            <c:spPr>
              <a:solidFill>
                <a:srgbClr val="5D7430"/>
              </a:solidFill>
              <a:ln w="25400">
                <a:solidFill>
                  <a:srgbClr val="FFFFFF"/>
                </a:solidFill>
                <a:prstDash val="solid"/>
              </a:ln>
            </c:spPr>
          </c:dPt>
          <c:dPt>
            <c:idx val="9"/>
            <c:marker>
              <c:symbol val="circle"/>
              <c:size val="5"/>
            </c:marker>
            <c:invertIfNegative val="0"/>
            <c:bubble3D val="0"/>
            <c:spPr>
              <a:solidFill>
                <a:srgbClr val="4C3A62"/>
              </a:solidFill>
              <a:ln w="254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v>PIP</c:v>
          </c:tx>
          <c:dPt>
            <c:idx val="0"/>
            <c:marker>
              <c:symbol val="x"/>
              <c:size val="5"/>
            </c:marker>
            <c:invertIfNegative val="0"/>
            <c:bubble3D val="0"/>
            <c:spPr>
              <a:solidFill>
                <a:srgbClr val="4F81BD"/>
              </a:solidFill>
              <a:ln w="25400">
                <a:solidFill>
                  <a:srgbClr val="FFFFFF"/>
                </a:solidFill>
                <a:prstDash val="solid"/>
              </a:ln>
            </c:spPr>
          </c:dPt>
          <c:dPt>
            <c:idx val="1"/>
            <c:marker>
              <c:symbol val="star"/>
              <c:size val="5"/>
            </c:marker>
            <c:invertIfNegative val="0"/>
            <c:bubble3D val="0"/>
            <c:spPr>
              <a:solidFill>
                <a:srgbClr val="C0504D"/>
              </a:solidFill>
              <a:ln w="25400">
                <a:solidFill>
                  <a:srgbClr val="FFFFFF"/>
                </a:solidFill>
                <a:prstDash val="solid"/>
              </a:ln>
            </c:spPr>
          </c:dPt>
          <c:dPt>
            <c:idx val="2"/>
            <c:marker>
              <c:symbol val="circle"/>
              <c:size val="5"/>
            </c:marker>
            <c:invertIfNegative val="0"/>
            <c:bubble3D val="0"/>
            <c:spPr>
              <a:solidFill>
                <a:srgbClr val="9BBB59"/>
              </a:solidFill>
              <a:ln w="25400">
                <a:solidFill>
                  <a:srgbClr val="FFFFFF"/>
                </a:solidFill>
                <a:prstDash val="solid"/>
              </a:ln>
            </c:spPr>
          </c:dPt>
          <c:dPt>
            <c:idx val="3"/>
            <c:marker>
              <c:symbol val="plus"/>
              <c:size val="5"/>
            </c:marker>
            <c:invertIfNegative val="0"/>
            <c:bubble3D val="0"/>
            <c:spPr>
              <a:solidFill>
                <a:srgbClr val="8064A2"/>
              </a:solidFill>
              <a:ln w="25400">
                <a:solidFill>
                  <a:srgbClr val="FFFFFF"/>
                </a:solidFill>
                <a:prstDash val="solid"/>
              </a:ln>
            </c:spPr>
          </c:dPt>
          <c:dPt>
            <c:idx val="4"/>
            <c:marker>
              <c:symbol val="dot"/>
              <c:size val="5"/>
            </c:marker>
            <c:invertIfNegative val="0"/>
            <c:bubble3D val="0"/>
            <c:spPr>
              <a:solidFill>
                <a:srgbClr val="4BACC6"/>
              </a:solidFill>
              <a:ln w="25400">
                <a:solidFill>
                  <a:srgbClr val="FFFFFF"/>
                </a:solidFill>
                <a:prstDash val="solid"/>
              </a:ln>
            </c:spPr>
          </c:dPt>
          <c:dPt>
            <c:idx val="5"/>
            <c:marker>
              <c:symbol val="dash"/>
              <c:size val="5"/>
            </c:marker>
            <c:invertIfNegative val="0"/>
            <c:bubble3D val="0"/>
            <c:spPr>
              <a:solidFill>
                <a:srgbClr val="F79646"/>
              </a:solidFill>
              <a:ln w="25400">
                <a:solidFill>
                  <a:srgbClr val="FFFFFF"/>
                </a:solidFill>
                <a:prstDash val="solid"/>
              </a:ln>
            </c:spPr>
          </c:dPt>
          <c:dPt>
            <c:idx val="6"/>
            <c:marker>
              <c:symbol val="diamond"/>
              <c:size val="5"/>
            </c:marker>
            <c:invertIfNegative val="0"/>
            <c:bubble3D val="0"/>
            <c:spPr>
              <a:solidFill>
                <a:srgbClr val="2C4D74"/>
              </a:solidFill>
              <a:ln w="25400">
                <a:solidFill>
                  <a:srgbClr val="FFFFFF"/>
                </a:solidFill>
                <a:prstDash val="solid"/>
              </a:ln>
            </c:spPr>
          </c:dPt>
          <c:dPt>
            <c:idx val="7"/>
            <c:marker>
              <c:symbol val="square"/>
              <c:size val="5"/>
            </c:marker>
            <c:invertIfNegative val="0"/>
            <c:bubble3D val="0"/>
            <c:spPr>
              <a:solidFill>
                <a:srgbClr val="782C2A"/>
              </a:solidFill>
              <a:ln w="25400">
                <a:solidFill>
                  <a:srgbClr val="FFFFFF"/>
                </a:solidFill>
                <a:prstDash val="solid"/>
              </a:ln>
            </c:spPr>
          </c:dPt>
          <c:dPt>
            <c:idx val="8"/>
            <c:marker>
              <c:symbol val="triangle"/>
              <c:size val="5"/>
            </c:marker>
            <c:invertIfNegative val="0"/>
            <c:bubble3D val="0"/>
            <c:spPr>
              <a:solidFill>
                <a:srgbClr val="5D7430"/>
              </a:solidFill>
              <a:ln w="25400">
                <a:solidFill>
                  <a:srgbClr val="FFFFFF"/>
                </a:solidFill>
                <a:prstDash val="solid"/>
              </a:ln>
            </c:spPr>
          </c:dPt>
          <c:dPt>
            <c:idx val="9"/>
            <c:marker>
              <c:symbol val="x"/>
              <c:size val="5"/>
            </c:marker>
            <c:invertIfNegative val="0"/>
            <c:bubble3D val="0"/>
            <c:spPr>
              <a:solidFill>
                <a:srgbClr val="4C3A62"/>
              </a:solidFill>
              <a:ln w="254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gapDepth val="150"/>
        <c:firstSliceAng val="0"/>
      </c:pie3DChart>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barChart>
        <c:barDir val="col"/>
        <c:grouping val="clustered"/>
        <c:varyColors val="0"/>
        <c:ser>
          <c:idx val="0"/>
          <c:order val="0"/>
          <c:tx>
            <c:v>Exceeds</c:v>
          </c:tx>
          <c:spPr>
            <a:solidFill>
              <a:srgbClr val="4F81BD"/>
            </a:solidFill>
            <a:ln>
              <a:noFill/>
            </a:ln>
          </c:spPr>
          <c:invertIfNegative val="0"/>
          <c:dLbls>
            <c:showLegendKey val="0"/>
            <c:showVal val="0"/>
            <c:showCatName val="0"/>
            <c:showSerName val="0"/>
            <c:showPercent val="0"/>
            <c:showBubbleSize val="0"/>
            <c:showLeaderLines val="1"/>
          </c:dLbls>
          <c:trendline>
            <c:spPr>
              <a:ln w="12700">
                <a:solidFill>
                  <a:srgbClr val="4F81BD"/>
                </a:solidFill>
                <a:prstDash val="sysDash"/>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v>Fully Meets</c:v>
          </c:tx>
          <c:spPr>
            <a:solidFill>
              <a:srgbClr val="C0504D"/>
            </a:solidFill>
            <a:ln>
              <a:noFill/>
            </a:ln>
          </c:spPr>
          <c:invertIfNegative val="0"/>
          <c:dLbls>
            <c:showLegendKey val="0"/>
            <c:showVal val="0"/>
            <c:showCatName val="0"/>
            <c:showSerName val="0"/>
            <c:showPercent val="0"/>
            <c:showBubbleSize val="0"/>
            <c:showLeaderLines val="1"/>
          </c:dLbls>
          <c:trendline>
            <c:spPr>
              <a:ln w="12700">
                <a:solidFill>
                  <a:srgbClr val="C0504D"/>
                </a:solidFill>
                <a:prstDash val="sysDash"/>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v>Needs Improvement</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v>PIP</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2409486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8"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2655188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4024140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40538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31852323"/>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0583184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4283174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1755706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6"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1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6648330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8898983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7947993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1355979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3247874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1247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12970243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799136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5279637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2925445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3"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2"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0"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1"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3"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2530763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9275258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9104956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6058842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5048427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9360962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7295475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0203675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3767177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2106186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380999" y="1466521"/>
            <a:ext cx="1743075" cy="1333500"/>
            <a:chOff x="380999" y="1466521"/>
            <a:chExt cx="1743075" cy="1333500"/>
          </a:xfrm>
        </p:grpSpPr>
        <p:sp>
          <p:nvSpPr>
            <p:cNvPr id="38" name="曲线"/>
            <p:cNvSpPr>
              <a:spLocks/>
            </p:cNvSpPr>
            <p:nvPr/>
          </p:nvSpPr>
          <p:spPr>
            <a:xfrm rot="0">
              <a:off x="380999" y="1742747"/>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476374" y="1466521"/>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599"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9577387" y="471568"/>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6205537" y="5638800"/>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905000" y="-50197"/>
            <a:ext cx="64770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609725" y="2497625"/>
            <a:ext cx="8610600" cy="38823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STUDENT NAME:K.NATARAJA</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REGISTER NO:2213031036225</a:t>
            </a: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/9167978504863EB8FD249A01641E5B0E</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DEPARTMENT:B.COM(General)</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COLLEGE:DR.AMBEDKAR ARTS AND SCIENCE COLLEGE</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995361" y="545131"/>
            <a:ext cx="9863879" cy="815339"/>
          </a:xfrm>
          <a:prstGeom prst="rect"/>
          <a:noFill/>
          <a:ln w="12700"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1" i="0" u="none" strike="noStrike" kern="1200" cap="none" spc="0" baseline="0">
                <a:solidFill>
                  <a:srgbClr val="0F0F0F"/>
                </a:solidFill>
                <a:latin typeface="Times New Roman" pitchFamily="18" charset="0"/>
                <a:ea typeface="宋体" pitchFamily="0" charset="0"/>
                <a:cs typeface="Times New Roman" pitchFamily="18" charset="0"/>
              </a:rPr>
              <a:t>Employee Data Analysis using Excel</a:t>
            </a:r>
            <a:endParaRPr lang="zh-CN" altLang="en-US" sz="4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14594136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739774" y="291147"/>
            <a:ext cx="4060825" cy="752128"/>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imes New Roman" pitchFamily="18" charset="0"/>
                <a:ea typeface="宋体" pitchFamily="0" charset="0"/>
                <a:cs typeface="Times New Roman" pitchFamily="18" charset="0"/>
              </a:rPr>
              <a:t>M</a:t>
            </a:r>
            <a:r>
              <a:rPr lang="en-US" altLang="zh-CN" sz="4800" b="1" i="0" u="none" strike="noStrike" kern="1200" cap="none" spc="0" baseline="0">
                <a:solidFill>
                  <a:schemeClr val="tx1"/>
                </a:solidFill>
                <a:latin typeface="Times New Roman" pitchFamily="18" charset="0"/>
                <a:ea typeface="宋体" pitchFamily="0" charset="0"/>
                <a:cs typeface="Times New Roman" pitchFamily="18" charset="0"/>
              </a:rPr>
              <a:t>O</a:t>
            </a:r>
            <a:r>
              <a:rPr lang="en-US" altLang="zh-CN" sz="4800" b="1" i="0" u="none" strike="noStrike" kern="1200" cap="none" spc="-15" baseline="0">
                <a:solidFill>
                  <a:schemeClr val="tx1"/>
                </a:solidFill>
                <a:latin typeface="Times New Roman" pitchFamily="18" charset="0"/>
                <a:ea typeface="宋体" pitchFamily="0" charset="0"/>
                <a:cs typeface="Times New Roman" pitchFamily="18" charset="0"/>
              </a:rPr>
              <a:t>D</a:t>
            </a:r>
            <a:r>
              <a:rPr lang="en-US" altLang="zh-CN" sz="4800" b="1" i="0" u="none" strike="noStrike" kern="1200" cap="none" spc="-35" baseline="0">
                <a:solidFill>
                  <a:schemeClr val="tx1"/>
                </a:solidFill>
                <a:latin typeface="Times New Roman" pitchFamily="18" charset="0"/>
                <a:ea typeface="宋体" pitchFamily="0" charset="0"/>
                <a:cs typeface="Times New Roman" pitchFamily="18" charset="0"/>
              </a:rPr>
              <a:t>E</a:t>
            </a:r>
            <a:r>
              <a:rPr lang="en-US" altLang="zh-CN" sz="4800" b="1" i="0" u="none" strike="noStrike" kern="1200" cap="none" spc="-30" baseline="0">
                <a:solidFill>
                  <a:schemeClr val="tx1"/>
                </a:solidFill>
                <a:latin typeface="Times New Roman" pitchFamily="18" charset="0"/>
                <a:ea typeface="宋体" pitchFamily="0" charset="0"/>
                <a:cs typeface="Times New Roman" pitchFamily="18" charset="0"/>
              </a:rPr>
              <a:t>LL</a:t>
            </a:r>
            <a:r>
              <a:rPr lang="en-US" altLang="zh-CN" sz="4800" b="1" i="0" u="none" strike="noStrike" kern="1200" cap="none" spc="-5" baseline="0">
                <a:solidFill>
                  <a:schemeClr val="tx1"/>
                </a:solidFill>
                <a:latin typeface="Times New Roman" pitchFamily="18" charset="0"/>
                <a:ea typeface="宋体" pitchFamily="0" charset="0"/>
                <a:cs typeface="Times New Roman" pitchFamily="18" charset="0"/>
              </a:rPr>
              <a:t>I</a:t>
            </a:r>
            <a:r>
              <a:rPr lang="en-US" altLang="zh-CN" sz="4800" b="1" i="0" u="none" strike="noStrike" kern="1200" cap="none" spc="30" baseline="0">
                <a:solidFill>
                  <a:schemeClr val="tx1"/>
                </a:solidFill>
                <a:latin typeface="Times New Roman" pitchFamily="18" charset="0"/>
                <a:ea typeface="宋体" pitchFamily="0" charset="0"/>
                <a:cs typeface="Times New Roman" pitchFamily="18" charset="0"/>
              </a:rPr>
              <a:t>N</a:t>
            </a:r>
            <a:r>
              <a:rPr lang="en-US" altLang="zh-CN" sz="4800" b="1" i="0" u="none" strike="noStrike" kern="1200" cap="none" spc="5" baseline="0">
                <a:solidFill>
                  <a:schemeClr val="tx1"/>
                </a:solidFill>
                <a:latin typeface="Times New Roman" pitchFamily="18" charset="0"/>
                <a:ea typeface="宋体" pitchFamily="0" charset="0"/>
                <a:cs typeface="Times New Roman" pitchFamily="18" charset="0"/>
              </a:rPr>
              <a:t>G</a:t>
            </a:r>
            <a:endParaRPr lang="zh-CN" altLang="en-US" sz="4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3"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4" name="矩形"/>
          <p:cNvSpPr>
            <a:spLocks/>
          </p:cNvSpPr>
          <p:nvPr/>
        </p:nvSpPr>
        <p:spPr>
          <a:xfrm rot="0">
            <a:off x="1219200" y="2057400"/>
            <a:ext cx="6100762" cy="184665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DATA COLLECTION</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1)KAGGLE</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2)DATA SET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3)EMPLOYEE DATA</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1800" b="0" i="0" u="none" strike="noStrike" kern="1200" cap="none" spc="0" baseline="0">
              <a:solidFill>
                <a:srgbClr val="0D0D0D"/>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5831744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6" name="曲线"/>
          <p:cNvSpPr>
            <a:spLocks/>
          </p:cNvSpPr>
          <p:nvPr/>
        </p:nvSpPr>
        <p:spPr>
          <a:xfrm rot="0">
            <a:off x="9158287" y="0"/>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9" name="文本框"/>
          <p:cNvSpPr>
            <a:spLocks noGrp="1"/>
          </p:cNvSpPr>
          <p:nvPr>
            <p:ph type="title"/>
          </p:nvPr>
        </p:nvSpPr>
        <p:spPr>
          <a:xfrm rot="0">
            <a:off x="755332" y="385444"/>
            <a:ext cx="2978468" cy="752128"/>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R</a:t>
            </a:r>
            <a:r>
              <a:rPr lang="en-US" altLang="zh-CN" sz="4800" b="1" i="0" u="none" strike="noStrike" kern="0" cap="none" spc="-40" baseline="0">
                <a:solidFill>
                  <a:schemeClr val="tx1"/>
                </a:solidFill>
                <a:latin typeface="Times New Roman" pitchFamily="18" charset="0"/>
                <a:ea typeface="宋体" pitchFamily="0" charset="0"/>
                <a:cs typeface="Times New Roman" pitchFamily="18" charset="0"/>
              </a:rPr>
              <a:t>E</a:t>
            </a:r>
            <a:r>
              <a:rPr lang="en-US" altLang="zh-CN" sz="4800" b="1" i="0" u="none" strike="noStrike" kern="0" cap="none" spc="15" baseline="0">
                <a:solidFill>
                  <a:schemeClr val="tx1"/>
                </a:solidFill>
                <a:latin typeface="Times New Roman" pitchFamily="18" charset="0"/>
                <a:ea typeface="宋体" pitchFamily="0" charset="0"/>
                <a:cs typeface="Times New Roman" pitchFamily="18" charset="0"/>
              </a:rPr>
              <a:t>S</a:t>
            </a:r>
            <a:r>
              <a:rPr lang="en-US" altLang="zh-CN" sz="4800" b="1" i="0" u="none" strike="noStrike" kern="0" cap="none" spc="-30" baseline="0">
                <a:solidFill>
                  <a:schemeClr val="tx1"/>
                </a:solidFill>
                <a:latin typeface="Times New Roman" pitchFamily="18" charset="0"/>
                <a:ea typeface="宋体" pitchFamily="0" charset="0"/>
                <a:cs typeface="Times New Roman" pitchFamily="18" charset="0"/>
              </a:rPr>
              <a:t>U</a:t>
            </a:r>
            <a:r>
              <a:rPr lang="en-US" altLang="zh-CN" sz="4800" b="1" i="0" u="none" strike="noStrike" kern="0" cap="none" spc="-405" baseline="0">
                <a:solidFill>
                  <a:schemeClr val="tx1"/>
                </a:solidFill>
                <a:latin typeface="Times New Roman" pitchFamily="18" charset="0"/>
                <a:ea typeface="宋体" pitchFamily="0" charset="0"/>
                <a:cs typeface="Times New Roman" pitchFamily="18" charset="0"/>
              </a:rPr>
              <a:t>L</a:t>
            </a: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TS</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1" name="图表"/>
          <p:cNvGraphicFramePr/>
          <p:nvPr/>
        </p:nvGraphicFramePr>
        <p:xfrm>
          <a:off x="990600" y="1752599"/>
          <a:ext cx="7620000" cy="4067175"/>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31187649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RESULTS</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graphicFrame>
        <p:nvGraphicFramePr>
          <p:cNvPr id="163" name="图表"/>
          <p:cNvGraphicFramePr/>
          <p:nvPr/>
        </p:nvGraphicFramePr>
        <p:xfrm>
          <a:off x="1600200" y="1308734"/>
          <a:ext cx="8229599" cy="4558665"/>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1638008238"/>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4" name="文本框"/>
          <p:cNvSpPr>
            <a:spLocks noGrp="1"/>
          </p:cNvSpPr>
          <p:nvPr>
            <p:ph type="title"/>
          </p:nvPr>
        </p:nvSpPr>
        <p:spPr>
          <a:xfrm rot="0">
            <a:off x="609600" y="609600"/>
            <a:ext cx="10681335" cy="73866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5" name="矩形"/>
          <p:cNvSpPr>
            <a:spLocks/>
          </p:cNvSpPr>
          <p:nvPr/>
        </p:nvSpPr>
        <p:spPr>
          <a:xfrm rot="0">
            <a:off x="1066800" y="1828800"/>
            <a:ext cx="8305800" cy="415498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In conclusion, employee performance analysis is a critical process that serves multiple stakeholders within an organization. By systematically evaluating employee performance, companies can make informed decisions that drive individual growth, enhance team effectiveness, and ultimately contribute to the organization’s success. This analysis not only helps in recognizing and rewarding high performers but also in identifying areas where employees may need additional support or development. As a result, performance analysis fosters a culture of continuous improvement, aligning individual efforts with broader organizational goals.</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8534499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4" name="曲线"/>
          <p:cNvSpPr>
            <a:spLocks/>
          </p:cNvSpPr>
          <p:nvPr/>
        </p:nvSpPr>
        <p:spPr>
          <a:xfrm rot="0">
            <a:off x="0" y="5205"/>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4" name="组合"/>
          <p:cNvGrpSpPr>
            <a:grpSpLocks/>
          </p:cNvGrpSpPr>
          <p:nvPr/>
        </p:nvGrpSpPr>
        <p:grpSpPr>
          <a:xfrm>
            <a:off x="7448612" y="0"/>
            <a:ext cx="4743795" cy="6858466"/>
            <a:chOff x="7448612" y="0"/>
            <a:chExt cx="4743795" cy="6858466"/>
          </a:xfrm>
        </p:grpSpPr>
        <p:sp>
          <p:nvSpPr>
            <p:cNvPr id="6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9" name="文本框"/>
          <p:cNvSpPr>
            <a:spLocks noGrp="1"/>
          </p:cNvSpPr>
          <p:nvPr>
            <p:ph type="title"/>
          </p:nvPr>
        </p:nvSpPr>
        <p:spPr>
          <a:xfrm rot="0">
            <a:off x="739774" y="829626"/>
            <a:ext cx="6708837" cy="7404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800" b="1" i="0" u="none" strike="noStrike" kern="0" cap="none" spc="5" baseline="0">
                <a:solidFill>
                  <a:schemeClr val="tx1"/>
                </a:solidFill>
                <a:latin typeface="Times New Roman" pitchFamily="18" charset="0"/>
                <a:ea typeface="宋体" pitchFamily="0" charset="0"/>
                <a:cs typeface="Times New Roman" pitchFamily="18" charset="0"/>
              </a:rPr>
              <a:t>PROJECT</a:t>
            </a:r>
            <a:r>
              <a:rPr lang="en-US" altLang="zh-CN" sz="4800" b="1" i="0" u="none" strike="noStrike" kern="0" cap="none" spc="-85" baseline="0">
                <a:solidFill>
                  <a:schemeClr val="tx1"/>
                </a:solidFill>
                <a:latin typeface="Times New Roman" pitchFamily="18" charset="0"/>
                <a:ea typeface="宋体" pitchFamily="0" charset="0"/>
                <a:cs typeface="Times New Roman" pitchFamily="18" charset="0"/>
              </a:rPr>
              <a:t> </a:t>
            </a:r>
            <a:r>
              <a:rPr lang="en-US" altLang="zh-CN" sz="4800" b="1" i="0" u="none" strike="noStrike" kern="0" cap="none" spc="25" baseline="0">
                <a:solidFill>
                  <a:schemeClr val="tx1"/>
                </a:solidFill>
                <a:latin typeface="Times New Roman" pitchFamily="18" charset="0"/>
                <a:ea typeface="宋体" pitchFamily="0" charset="0"/>
                <a:cs typeface="Times New Roman" pitchFamily="18" charset="0"/>
              </a:rPr>
              <a:t>TITLE</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grpSp>
        <p:nvGrpSpPr>
          <p:cNvPr id="82" name="组合"/>
          <p:cNvGrpSpPr>
            <a:grpSpLocks/>
          </p:cNvGrpSpPr>
          <p:nvPr/>
        </p:nvGrpSpPr>
        <p:grpSpPr>
          <a:xfrm>
            <a:off x="466725" y="6410325"/>
            <a:ext cx="3705224" cy="295275"/>
            <a:chOff x="466725" y="6410325"/>
            <a:chExt cx="3705224" cy="295275"/>
          </a:xfrm>
        </p:grpSpPr>
        <p:pic>
          <p:nvPicPr>
            <p:cNvPr id="80"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1"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4"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1214487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5"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5" name="组合"/>
          <p:cNvGrpSpPr>
            <a:grpSpLocks/>
          </p:cNvGrpSpPr>
          <p:nvPr/>
        </p:nvGrpSpPr>
        <p:grpSpPr>
          <a:xfrm>
            <a:off x="7448612" y="0"/>
            <a:ext cx="4743795" cy="6858466"/>
            <a:chOff x="7448612" y="0"/>
            <a:chExt cx="4743795" cy="6858466"/>
          </a:xfrm>
        </p:grpSpPr>
        <p:sp>
          <p:nvSpPr>
            <p:cNvPr id="86"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7"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8"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9"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0"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1"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2"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3"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4"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6"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7"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8"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9"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100"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3" name="组合"/>
          <p:cNvGrpSpPr>
            <a:grpSpLocks/>
          </p:cNvGrpSpPr>
          <p:nvPr/>
        </p:nvGrpSpPr>
        <p:grpSpPr>
          <a:xfrm>
            <a:off x="47625" y="3819523"/>
            <a:ext cx="4124324" cy="3009897"/>
            <a:chOff x="47625" y="3819523"/>
            <a:chExt cx="4124324" cy="3009897"/>
          </a:xfrm>
        </p:grpSpPr>
        <p:pic>
          <p:nvPicPr>
            <p:cNvPr id="101"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2"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4" name="文本框"/>
          <p:cNvSpPr>
            <a:spLocks noGrp="1"/>
          </p:cNvSpPr>
          <p:nvPr>
            <p:ph type="title"/>
          </p:nvPr>
        </p:nvSpPr>
        <p:spPr>
          <a:xfrm rot="0">
            <a:off x="739774" y="445387"/>
            <a:ext cx="291782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imes New Roman" pitchFamily="18" charset="0"/>
                <a:ea typeface="宋体" pitchFamily="0" charset="0"/>
                <a:cs typeface="Times New Roman" pitchFamily="18" charset="0"/>
              </a:rPr>
              <a:t>A</a:t>
            </a:r>
            <a:r>
              <a:rPr lang="en-US" altLang="zh-CN" sz="4800" b="1" i="0" u="none" strike="noStrike" kern="0" cap="none" spc="-5" baseline="0">
                <a:solidFill>
                  <a:schemeClr val="tx1"/>
                </a:solidFill>
                <a:latin typeface="Times New Roman" pitchFamily="18" charset="0"/>
                <a:ea typeface="宋体" pitchFamily="0" charset="0"/>
                <a:cs typeface="Times New Roman" pitchFamily="18" charset="0"/>
              </a:rPr>
              <a:t>G</a:t>
            </a:r>
            <a:r>
              <a:rPr lang="en-US" altLang="zh-CN" sz="4800" b="1" i="0" u="none" strike="noStrike" kern="0" cap="none" spc="-35" baseline="0">
                <a:solidFill>
                  <a:schemeClr val="tx1"/>
                </a:solidFill>
                <a:latin typeface="Times New Roman" pitchFamily="18" charset="0"/>
                <a:ea typeface="宋体" pitchFamily="0" charset="0"/>
                <a:cs typeface="Times New Roman" pitchFamily="18" charset="0"/>
              </a:rPr>
              <a:t>E</a:t>
            </a:r>
            <a:r>
              <a:rPr lang="en-US" altLang="zh-CN" sz="4800" b="1" i="0" u="none" strike="noStrike" kern="0" cap="none" spc="15" baseline="0">
                <a:solidFill>
                  <a:schemeClr val="tx1"/>
                </a:solidFill>
                <a:latin typeface="Times New Roman" pitchFamily="18" charset="0"/>
                <a:ea typeface="宋体" pitchFamily="0" charset="0"/>
                <a:cs typeface="Times New Roman" pitchFamily="18" charset="0"/>
              </a:rPr>
              <a:t>N</a:t>
            </a: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DA</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0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6"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5819095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0" name="组合"/>
          <p:cNvGrpSpPr>
            <a:grpSpLocks/>
          </p:cNvGrpSpPr>
          <p:nvPr/>
        </p:nvGrpSpPr>
        <p:grpSpPr>
          <a:xfrm>
            <a:off x="7991475" y="2933700"/>
            <a:ext cx="2762249" cy="3257550"/>
            <a:chOff x="7991475" y="2933700"/>
            <a:chExt cx="2762249" cy="3257550"/>
          </a:xfrm>
        </p:grpSpPr>
        <p:sp>
          <p:nvSpPr>
            <p:cNvPr id="10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9"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1" name="曲线"/>
          <p:cNvSpPr>
            <a:spLocks/>
          </p:cNvSpPr>
          <p:nvPr/>
        </p:nvSpPr>
        <p:spPr>
          <a:xfrm rot="0">
            <a:off x="9024937" y="0"/>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2"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3"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5" name="矩形"/>
          <p:cNvSpPr>
            <a:spLocks/>
          </p:cNvSpPr>
          <p:nvPr/>
        </p:nvSpPr>
        <p:spPr>
          <a:xfrm rot="0">
            <a:off x="1295399" y="2057400"/>
            <a:ext cx="6100762" cy="21583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Employee performance analysis is the process of evaluating and understanding how well employees are performing in their roles within an organization. This analysis is essential for improving productivity, identifying strengths and weaknesses, and making informed decisions about promotions, training, and development.</a:t>
            </a: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3165979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1" name="组合"/>
          <p:cNvGrpSpPr>
            <a:grpSpLocks/>
          </p:cNvGrpSpPr>
          <p:nvPr/>
        </p:nvGrpSpPr>
        <p:grpSpPr>
          <a:xfrm>
            <a:off x="8658225" y="2647950"/>
            <a:ext cx="3533775" cy="3810000"/>
            <a:chOff x="8658225" y="2647950"/>
            <a:chExt cx="3533775" cy="3810000"/>
          </a:xfrm>
        </p:grpSpPr>
        <p:sp>
          <p:nvSpPr>
            <p:cNvPr id="11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0"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2" name="曲线"/>
          <p:cNvSpPr>
            <a:spLocks/>
          </p:cNvSpPr>
          <p:nvPr/>
        </p:nvSpPr>
        <p:spPr>
          <a:xfrm rot="0">
            <a:off x="9058275" y="0"/>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3" name="文本框"/>
          <p:cNvSpPr>
            <a:spLocks noGrp="1"/>
          </p:cNvSpPr>
          <p:nvPr>
            <p:ph type="title"/>
          </p:nvPr>
        </p:nvSpPr>
        <p:spPr>
          <a:xfrm rot="0">
            <a:off x="832485" y="304800"/>
            <a:ext cx="5263514"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4"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6" name="矩形"/>
          <p:cNvSpPr>
            <a:spLocks/>
          </p:cNvSpPr>
          <p:nvPr/>
        </p:nvSpPr>
        <p:spPr>
          <a:xfrm rot="0">
            <a:off x="457200" y="982980"/>
            <a:ext cx="8458200" cy="5187315"/>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7000"/>
              </a:lnSpc>
              <a:spcBef>
                <a:spcPts val="0"/>
              </a:spcBef>
              <a:spcAft>
                <a:spcPts val="0"/>
              </a:spcAft>
              <a:buFont typeface="Times New Roman" pitchFamily="18" charset="0"/>
              <a:buChar char=""/>
            </a:pPr>
            <a:r>
              <a:rPr lang="en-US" altLang="zh-CN" sz="1600" b="0" i="0" u="none" strike="noStrike" kern="100" cap="none" spc="0" baseline="0">
                <a:solidFill>
                  <a:schemeClr val="tx1"/>
                </a:solidFill>
                <a:latin typeface="Times New Roman" pitchFamily="18" charset="0"/>
                <a:ea typeface="Calibri" pitchFamily="0" charset="0"/>
                <a:cs typeface="Times New Roman" pitchFamily="18" charset="0"/>
              </a:rPr>
              <a:t>Performance Metrics: These are the specific criteria used to measure an employee's effectiveness, such as productivity, quality of work, adherence to deadlines, and overall contribution to team goals.</a:t>
            </a:r>
            <a:endParaRPr lang="en-US" altLang="zh-CN" sz="1600" b="0" i="0" u="none" strike="noStrike" kern="100" cap="none" spc="0" baseline="0">
              <a:solidFill>
                <a:schemeClr val="tx1"/>
              </a:solidFill>
              <a:latin typeface="Times New Roman" pitchFamily="18" charset="0"/>
              <a:ea typeface="Calibri" pitchFamily="0" charset="0"/>
              <a:cs typeface="Times New Roman" pitchFamily="18" charset="0"/>
            </a:endParaRPr>
          </a:p>
          <a:p>
            <a:pPr marL="342900" indent="-342900" algn="l">
              <a:lnSpc>
                <a:spcPct val="107000"/>
              </a:lnSpc>
              <a:spcBef>
                <a:spcPts val="0"/>
              </a:spcBef>
              <a:spcAft>
                <a:spcPts val="0"/>
              </a:spcAft>
              <a:buFont typeface="Times New Roman" pitchFamily="18" charset="0"/>
              <a:buChar char=""/>
            </a:pPr>
            <a:r>
              <a:rPr lang="en-US" altLang="zh-CN" sz="1600" b="0" i="0" u="none" strike="noStrike" kern="100" cap="none" spc="0" baseline="0">
                <a:solidFill>
                  <a:schemeClr val="tx1"/>
                </a:solidFill>
                <a:latin typeface="Times New Roman" pitchFamily="18" charset="0"/>
                <a:ea typeface="Calibri" pitchFamily="0" charset="0"/>
                <a:cs typeface="Times New Roman" pitchFamily="18" charset="0"/>
              </a:rPr>
              <a:t>Feedback Mechanisms: Regular feedback, both positive and constructive, is crucial. This can be gathered through performance reviews, 360-degree feedback, self-assessments, and peer evaluations.</a:t>
            </a:r>
            <a:endParaRPr lang="en-US" altLang="zh-CN" sz="1600" b="0" i="0" u="none" strike="noStrike" kern="100" cap="none" spc="0" baseline="0">
              <a:solidFill>
                <a:schemeClr val="tx1"/>
              </a:solidFill>
              <a:latin typeface="Times New Roman" pitchFamily="18" charset="0"/>
              <a:ea typeface="Calibri" pitchFamily="0" charset="0"/>
              <a:cs typeface="Times New Roman" pitchFamily="18" charset="0"/>
            </a:endParaRPr>
          </a:p>
          <a:p>
            <a:pPr marL="342900" indent="-342900" algn="l">
              <a:lnSpc>
                <a:spcPct val="107000"/>
              </a:lnSpc>
              <a:spcBef>
                <a:spcPts val="0"/>
              </a:spcBef>
              <a:spcAft>
                <a:spcPts val="0"/>
              </a:spcAft>
              <a:buFont typeface="Times New Roman" pitchFamily="18" charset="0"/>
              <a:buChar char=""/>
            </a:pPr>
            <a:r>
              <a:rPr lang="en-US" altLang="zh-CN" sz="1600" b="0" i="0" u="none" strike="noStrike" kern="100" cap="none" spc="0" baseline="0">
                <a:solidFill>
                  <a:schemeClr val="tx1"/>
                </a:solidFill>
                <a:latin typeface="Times New Roman" pitchFamily="18" charset="0"/>
                <a:ea typeface="Calibri" pitchFamily="0" charset="0"/>
                <a:cs typeface="Times New Roman" pitchFamily="18" charset="0"/>
              </a:rPr>
              <a:t>Goal Setting: Clear, measurable goals should be set for employees, aligned with organizational objectives. Progress towards these goals is a major component of performance analysis.</a:t>
            </a:r>
            <a:endParaRPr lang="en-US" altLang="zh-CN" sz="1600" b="0" i="0" u="none" strike="noStrike" kern="100" cap="none" spc="0" baseline="0">
              <a:solidFill>
                <a:schemeClr val="tx1"/>
              </a:solidFill>
              <a:latin typeface="Times New Roman" pitchFamily="18" charset="0"/>
              <a:ea typeface="Calibri" pitchFamily="0" charset="0"/>
              <a:cs typeface="Times New Roman" pitchFamily="18" charset="0"/>
            </a:endParaRPr>
          </a:p>
          <a:p>
            <a:pPr marL="342900" indent="-342900" algn="l">
              <a:lnSpc>
                <a:spcPct val="107000"/>
              </a:lnSpc>
              <a:spcBef>
                <a:spcPts val="0"/>
              </a:spcBef>
              <a:spcAft>
                <a:spcPts val="0"/>
              </a:spcAft>
              <a:buFont typeface="Times New Roman" pitchFamily="18" charset="0"/>
              <a:buChar char=""/>
            </a:pPr>
            <a:r>
              <a:rPr lang="en-US" altLang="zh-CN" sz="1600" b="0" i="0" u="none" strike="noStrike" kern="100" cap="none" spc="0" baseline="0">
                <a:solidFill>
                  <a:schemeClr val="tx1"/>
                </a:solidFill>
                <a:latin typeface="Times New Roman" pitchFamily="18" charset="0"/>
                <a:ea typeface="Calibri" pitchFamily="0" charset="0"/>
                <a:cs typeface="Times New Roman" pitchFamily="18" charset="0"/>
              </a:rPr>
              <a:t>Skill Development: Identifying areas where employees need further training or development helps in creating personalized development plans.</a:t>
            </a:r>
            <a:endParaRPr lang="en-US" altLang="zh-CN" sz="1600" b="0" i="0" u="none" strike="noStrike" kern="100" cap="none" spc="0" baseline="0">
              <a:solidFill>
                <a:schemeClr val="tx1"/>
              </a:solidFill>
              <a:latin typeface="Times New Roman" pitchFamily="18" charset="0"/>
              <a:ea typeface="Calibri" pitchFamily="0" charset="0"/>
              <a:cs typeface="Times New Roman" pitchFamily="18" charset="0"/>
            </a:endParaRPr>
          </a:p>
          <a:p>
            <a:pPr marL="342900" indent="-342900" algn="l">
              <a:lnSpc>
                <a:spcPct val="107000"/>
              </a:lnSpc>
              <a:spcBef>
                <a:spcPts val="0"/>
              </a:spcBef>
              <a:spcAft>
                <a:spcPts val="0"/>
              </a:spcAft>
              <a:buFont typeface="Times New Roman" pitchFamily="18" charset="0"/>
              <a:buChar char=""/>
            </a:pPr>
            <a:r>
              <a:rPr lang="en-US" altLang="zh-CN" sz="1600" b="0" i="0" u="none" strike="noStrike" kern="100" cap="none" spc="0" baseline="0">
                <a:solidFill>
                  <a:schemeClr val="tx1"/>
                </a:solidFill>
                <a:latin typeface="Times New Roman" pitchFamily="18" charset="0"/>
                <a:ea typeface="Calibri" pitchFamily="0" charset="0"/>
                <a:cs typeface="Times New Roman" pitchFamily="18" charset="0"/>
              </a:rPr>
              <a:t>Data Analysis: Performance data is </a:t>
            </a:r>
            <a:r>
              <a:rPr lang="en-US" altLang="zh-CN" sz="1600" b="0" i="0" u="none" strike="noStrike" kern="100" cap="none" spc="0" baseline="0">
                <a:solidFill>
                  <a:schemeClr val="tx1"/>
                </a:solidFill>
                <a:latin typeface="Times New Roman" pitchFamily="18" charset="0"/>
                <a:ea typeface="Calibri" pitchFamily="0" charset="0"/>
                <a:cs typeface="Times New Roman" pitchFamily="18" charset="0"/>
              </a:rPr>
              <a:t>analyzed</a:t>
            </a:r>
            <a:r>
              <a:rPr lang="en-US" altLang="zh-CN" sz="1600" b="0" i="0" u="none" strike="noStrike" kern="100" cap="none" spc="0" baseline="0">
                <a:solidFill>
                  <a:schemeClr val="tx1"/>
                </a:solidFill>
                <a:latin typeface="Times New Roman" pitchFamily="18" charset="0"/>
                <a:ea typeface="Calibri" pitchFamily="0" charset="0"/>
                <a:cs typeface="Times New Roman" pitchFamily="18" charset="0"/>
              </a:rPr>
              <a:t> over time to identify trends, patterns, and outliers. This analysis can reveal top performers, employees who need additional support, and overall team performance trends.</a:t>
            </a:r>
            <a:endParaRPr lang="en-US" altLang="zh-CN" sz="1600" b="0" i="0" u="none" strike="noStrike" kern="100" cap="none" spc="0" baseline="0">
              <a:solidFill>
                <a:schemeClr val="tx1"/>
              </a:solidFill>
              <a:latin typeface="Times New Roman" pitchFamily="18" charset="0"/>
              <a:ea typeface="Calibri" pitchFamily="0" charset="0"/>
              <a:cs typeface="Times New Roman" pitchFamily="18" charset="0"/>
            </a:endParaRPr>
          </a:p>
          <a:p>
            <a:pPr marL="342900" indent="-342900" algn="l">
              <a:lnSpc>
                <a:spcPct val="107000"/>
              </a:lnSpc>
              <a:spcBef>
                <a:spcPts val="0"/>
              </a:spcBef>
              <a:spcAft>
                <a:spcPts val="0"/>
              </a:spcAft>
              <a:buFont typeface="Times New Roman" pitchFamily="18" charset="0"/>
              <a:buChar char=""/>
            </a:pPr>
            <a:r>
              <a:rPr lang="en-US" altLang="zh-CN" sz="1600" b="0" i="0" u="none" strike="noStrike" kern="100" cap="none" spc="0" baseline="0">
                <a:solidFill>
                  <a:schemeClr val="tx1"/>
                </a:solidFill>
                <a:latin typeface="Times New Roman" pitchFamily="18" charset="0"/>
                <a:ea typeface="Calibri" pitchFamily="0" charset="0"/>
                <a:cs typeface="Times New Roman" pitchFamily="18" charset="0"/>
              </a:rPr>
              <a:t>Use of Technology: Performance management software and tools can automate data collection, analysis, and reporting, making the process more efficient and less prone to bias.</a:t>
            </a:r>
            <a:endParaRPr lang="en-US" altLang="zh-CN" sz="1600" b="0" i="0" u="none" strike="noStrike" kern="100" cap="none" spc="0" baseline="0">
              <a:solidFill>
                <a:schemeClr val="tx1"/>
              </a:solidFill>
              <a:latin typeface="Times New Roman" pitchFamily="18" charset="0"/>
              <a:ea typeface="Calibri" pitchFamily="0" charset="0"/>
              <a:cs typeface="Times New Roman" pitchFamily="18" charset="0"/>
            </a:endParaRPr>
          </a:p>
          <a:p>
            <a:pPr marL="342900" indent="-342900" algn="l">
              <a:lnSpc>
                <a:spcPct val="107000"/>
              </a:lnSpc>
              <a:spcBef>
                <a:spcPts val="0"/>
              </a:spcBef>
              <a:spcAft>
                <a:spcPts val="800"/>
              </a:spcAft>
              <a:buFont typeface="Times New Roman" pitchFamily="18" charset="0"/>
              <a:buChar char=""/>
            </a:pPr>
            <a:r>
              <a:rPr lang="en-US" altLang="zh-CN" sz="1600" b="0" i="0" u="none" strike="noStrike" kern="100" cap="none" spc="0" baseline="0">
                <a:solidFill>
                  <a:schemeClr val="tx1"/>
                </a:solidFill>
                <a:latin typeface="Times New Roman" pitchFamily="18" charset="0"/>
                <a:ea typeface="Calibri" pitchFamily="0" charset="0"/>
                <a:cs typeface="Times New Roman" pitchFamily="18" charset="0"/>
              </a:rPr>
              <a:t>Continuous Improvement: The ultimate goal of performance analysis is to foster continuous improvement by recognizing achievements and addressing areas for development, leading to a more motivated and productive workforce.</a:t>
            </a:r>
            <a:endParaRPr lang="zh-CN" altLang="en-US" sz="1600" b="0" i="0" u="none" strike="noStrike" kern="100" cap="none" spc="0" baseline="0">
              <a:solidFill>
                <a:schemeClr val="tx1"/>
              </a:solidFill>
              <a:latin typeface="Times New Roman" pitchFamily="18" charset="0"/>
              <a:ea typeface="Calibri" pitchFamily="0" charset="0"/>
              <a:cs typeface="Times New Roman" pitchFamily="18" charset="0"/>
            </a:endParaRPr>
          </a:p>
        </p:txBody>
      </p:sp>
    </p:spTree>
    <p:extLst>
      <p:ext uri="{BB962C8B-B14F-4D97-AF65-F5344CB8AC3E}">
        <p14:creationId xmlns:p14="http://schemas.microsoft.com/office/powerpoint/2010/main" val="112055402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8" name="曲线"/>
          <p:cNvSpPr>
            <a:spLocks/>
          </p:cNvSpPr>
          <p:nvPr/>
        </p:nvSpPr>
        <p:spPr>
          <a:xfrm rot="0">
            <a:off x="9039225" y="76200"/>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0"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3" name="矩形"/>
          <p:cNvSpPr>
            <a:spLocks/>
          </p:cNvSpPr>
          <p:nvPr/>
        </p:nvSpPr>
        <p:spPr>
          <a:xfrm rot="0">
            <a:off x="1066800" y="1981200"/>
            <a:ext cx="5790057" cy="2529840"/>
          </a:xfrm>
          <a:prstGeom prst="rect"/>
          <a:noFill/>
          <a:ln w="12700" cmpd="sng" cap="flat">
            <a:noFill/>
            <a:prstDash val="solid"/>
            <a:miter/>
          </a:ln>
        </p:spPr>
        <p:txBody>
          <a:bodyPr vert="horz" wrap="none" lIns="91440" tIns="45720" rIns="91440" bIns="45720" anchor="t" anchorCtr="0">
            <a:prstTxWarp prst="textNoShape"/>
            <a:spAutoFit/>
          </a:bodyPr>
          <a:lstStyle/>
          <a:p>
            <a:pPr marL="342900" indent="-342900" algn="l">
              <a:lnSpc>
                <a:spcPct val="100000"/>
              </a:lnSpc>
              <a:spcBef>
                <a:spcPts val="0"/>
              </a:spcBef>
              <a:spcAft>
                <a:spcPts val="0"/>
              </a:spcAft>
              <a:buClrTx/>
              <a:buAutoNum type="arabicParen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HUMAN RESOURCES</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PROFESSIONALS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ClrTx/>
              <a:buAutoNum type="arabicParen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MANAGERS AND SUPERVISORS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ClrTx/>
              <a:buAutoNum type="arabicParen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EXECUTIVES AND LEADERSHIP</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ClrTx/>
              <a:buAutoNum type="arabicParen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EMPLOYEES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ClrTx/>
              <a:buAutoNum type="arabicParen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TRAINING AND DEVELOPMENT TEAMS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ClrTx/>
              <a:buAutoNum type="arabicParen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COMPENSATION AND BENEFIT TEAMS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4941821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4"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8"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40"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1" name="矩形"/>
          <p:cNvSpPr>
            <a:spLocks/>
          </p:cNvSpPr>
          <p:nvPr/>
        </p:nvSpPr>
        <p:spPr>
          <a:xfrm rot="0">
            <a:off x="2971799" y="2095500"/>
            <a:ext cx="8686801" cy="1295868"/>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1600" b="1" i="0" u="none" strike="noStrike" kern="0" cap="none" spc="10" baseline="0">
                <a:solidFill>
                  <a:schemeClr val="tx1"/>
                </a:solidFill>
                <a:latin typeface="Trebuchet MS" pitchFamily="0" charset="0"/>
                <a:ea typeface="宋体" pitchFamily="0" charset="0"/>
                <a:cs typeface="Trebuchet MS" pitchFamily="0" charset="0"/>
              </a:rPr>
              <a:t>CONDITIONAL FORMATING - MISSING</a:t>
            </a:r>
            <a:endParaRPr lang="en-US" altLang="zh-CN" sz="1600" b="1" i="0" u="none" strike="noStrike" kern="0" cap="none" spc="10"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r>
              <a:rPr lang="en-US" altLang="zh-CN" sz="1600" b="1" i="0" u="none" strike="noStrike" kern="0" cap="none" spc="10" baseline="0">
                <a:solidFill>
                  <a:schemeClr val="tx1"/>
                </a:solidFill>
                <a:latin typeface="Trebuchet MS" pitchFamily="0" charset="0"/>
                <a:ea typeface="宋体" pitchFamily="0" charset="0"/>
                <a:cs typeface="Trebuchet MS" pitchFamily="0" charset="0"/>
              </a:rPr>
              <a:t>FILTER – REMOVE</a:t>
            </a:r>
            <a:endParaRPr lang="en-US" altLang="zh-CN" sz="1600" b="1" i="0" u="none" strike="noStrike" kern="0" cap="none" spc="10"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r>
              <a:rPr lang="en-US" altLang="zh-CN" sz="1600" b="1" i="0" u="none" strike="noStrike" kern="0" cap="none" spc="10" baseline="0">
                <a:solidFill>
                  <a:schemeClr val="tx1"/>
                </a:solidFill>
                <a:latin typeface="Trebuchet MS" pitchFamily="0" charset="0"/>
                <a:ea typeface="宋体" pitchFamily="0" charset="0"/>
                <a:cs typeface="Trebuchet MS" pitchFamily="0" charset="0"/>
              </a:rPr>
              <a:t>FORMULA – PERFORMANCE</a:t>
            </a:r>
            <a:endParaRPr lang="en-US" altLang="zh-CN" sz="1600" b="1" i="0" u="none" strike="noStrike" kern="0" cap="none" spc="10"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r>
              <a:rPr lang="en-US" altLang="zh-CN" sz="1600" b="1" i="0" u="none" strike="noStrike" kern="0" cap="none" spc="10" baseline="0">
                <a:solidFill>
                  <a:schemeClr val="tx1"/>
                </a:solidFill>
                <a:latin typeface="Trebuchet MS" pitchFamily="0" charset="0"/>
                <a:ea typeface="宋体" pitchFamily="0" charset="0"/>
                <a:cs typeface="Trebuchet MS" pitchFamily="0" charset="0"/>
              </a:rPr>
              <a:t>PIVOT – SUMMARY</a:t>
            </a:r>
            <a:endParaRPr lang="en-US" altLang="zh-CN" sz="1600" b="1" i="0" u="none" strike="noStrike" kern="0" cap="none" spc="10"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r>
              <a:rPr lang="en-US" altLang="zh-CN" sz="1600" b="1" i="0" u="none" strike="noStrike" kern="0" cap="none" spc="10" baseline="0">
                <a:solidFill>
                  <a:schemeClr val="tx1"/>
                </a:solidFill>
                <a:latin typeface="Trebuchet MS" pitchFamily="0" charset="0"/>
                <a:ea typeface="宋体" pitchFamily="0" charset="0"/>
                <a:cs typeface="Trebuchet MS" pitchFamily="0" charset="0"/>
              </a:rPr>
              <a:t>GRAPH – DATA VISUALIZATION</a:t>
            </a:r>
            <a:endParaRPr lang="zh-CN" altLang="en-US" sz="16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2790274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1295399" y="1752599"/>
            <a:ext cx="6100762" cy="224676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25" baseline="0">
                <a:solidFill>
                  <a:schemeClr val="tx1"/>
                </a:solidFill>
                <a:latin typeface="Calibri" pitchFamily="0" charset="0"/>
                <a:ea typeface="宋体" pitchFamily="0" charset="0"/>
                <a:cs typeface="Calibri" pitchFamily="0" charset="0"/>
              </a:rPr>
              <a:t>Employee- Kaggle</a:t>
            </a:r>
            <a:endParaRPr lang="en-US" altLang="zh-CN" sz="2000" b="0" i="0" u="none" strike="noStrike" kern="0" cap="none" spc="25"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0" cap="none" spc="25" baseline="0">
                <a:solidFill>
                  <a:schemeClr val="tx1"/>
                </a:solidFill>
                <a:latin typeface="Calibri" pitchFamily="0" charset="0"/>
                <a:ea typeface="宋体" pitchFamily="0" charset="0"/>
                <a:cs typeface="Calibri" pitchFamily="0" charset="0"/>
              </a:rPr>
              <a:t>26- Features</a:t>
            </a:r>
            <a:endParaRPr lang="en-US" altLang="zh-CN" sz="2000" b="0" i="0" u="none" strike="noStrike" kern="0" cap="none" spc="25"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0" cap="none" spc="25" baseline="0">
                <a:solidFill>
                  <a:schemeClr val="tx1"/>
                </a:solidFill>
                <a:latin typeface="Calibri" pitchFamily="0" charset="0"/>
                <a:ea typeface="宋体" pitchFamily="0" charset="0"/>
                <a:cs typeface="Calibri" pitchFamily="0" charset="0"/>
              </a:rPr>
              <a:t>9- Features</a:t>
            </a:r>
            <a:endParaRPr lang="en-US" altLang="zh-CN" sz="2000" b="0" i="0" u="none" strike="noStrike" kern="0" cap="none" spc="25"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0" cap="none" spc="25" baseline="0">
                <a:solidFill>
                  <a:schemeClr val="tx1"/>
                </a:solidFill>
                <a:latin typeface="Calibri" pitchFamily="0" charset="0"/>
                <a:ea typeface="宋体" pitchFamily="0" charset="0"/>
                <a:cs typeface="Calibri" pitchFamily="0" charset="0"/>
              </a:rPr>
              <a:t>Employee ID- Number</a:t>
            </a:r>
            <a:endParaRPr lang="en-US" altLang="zh-CN" sz="2000" b="0" i="0" u="none" strike="noStrike" kern="0" cap="none" spc="25"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0" cap="none" spc="25" baseline="0">
                <a:solidFill>
                  <a:schemeClr val="tx1"/>
                </a:solidFill>
                <a:latin typeface="Calibri" pitchFamily="0" charset="0"/>
                <a:ea typeface="宋体" pitchFamily="0" charset="0"/>
                <a:cs typeface="Calibri" pitchFamily="0" charset="0"/>
              </a:rPr>
              <a:t>Name- Text</a:t>
            </a:r>
            <a:endParaRPr lang="en-US" altLang="zh-CN" sz="2000" b="0" i="0" u="none" strike="noStrike" kern="0" cap="none" spc="25"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0" cap="none" spc="25" baseline="0">
                <a:solidFill>
                  <a:schemeClr val="tx1"/>
                </a:solidFill>
                <a:latin typeface="Calibri" pitchFamily="0" charset="0"/>
                <a:ea typeface="宋体" pitchFamily="0" charset="0"/>
                <a:cs typeface="Calibri" pitchFamily="0" charset="0"/>
              </a:rPr>
              <a:t>Employee type</a:t>
            </a:r>
            <a:endParaRPr lang="en-US" altLang="zh-CN" sz="2000" b="0" i="0" u="none" strike="noStrike" kern="0" cap="none" spc="25"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0" cap="none" spc="25" baseline="0">
                <a:solidFill>
                  <a:schemeClr val="tx1"/>
                </a:solidFill>
                <a:latin typeface="Calibri" pitchFamily="0" charset="0"/>
                <a:ea typeface="宋体" pitchFamily="0" charset="0"/>
                <a:cs typeface="Calibri" pitchFamily="0" charset="0"/>
              </a:rPr>
              <a:t>Performance level</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8580109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45" name="图片"/>
          <p:cNvPicPr>
            <a:picLocks/>
          </p:cNvPicPr>
          <p:nvPr/>
        </p:nvPicPr>
        <p:blipFill>
          <a:blip r:embed="rId1" cstate="print"/>
          <a:stretch>
            <a:fillRect/>
          </a:stretch>
        </p:blipFill>
        <p:spPr>
          <a:xfrm rot="0">
            <a:off x="695707" y="3149747"/>
            <a:ext cx="2466975" cy="3419475"/>
          </a:xfrm>
          <a:prstGeom prst="rect"/>
          <a:noFill/>
          <a:ln w="12700" cmpd="sng" cap="flat">
            <a:noFill/>
            <a:prstDash val="solid"/>
            <a:miter/>
          </a:ln>
        </p:spPr>
      </p:pic>
      <p:sp>
        <p:nvSpPr>
          <p:cNvPr id="146" name="文本框"/>
          <p:cNvSpPr>
            <a:spLocks noGrp="1"/>
          </p:cNvSpPr>
          <p:nvPr>
            <p:ph type="title"/>
          </p:nvPr>
        </p:nvSpPr>
        <p:spPr>
          <a:xfrm rot="0">
            <a:off x="752474" y="609600"/>
            <a:ext cx="8480425" cy="149399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800" b="1" i="0" u="none" strike="noStrike" kern="0" cap="none" spc="15" baseline="0">
                <a:solidFill>
                  <a:schemeClr val="tx1"/>
                </a:solidFill>
                <a:latin typeface="Times New Roman" pitchFamily="18" charset="0"/>
                <a:ea typeface="宋体" pitchFamily="0" charset="0"/>
                <a:cs typeface="Times New Roman" pitchFamily="18" charset="0"/>
              </a:rPr>
              <a:t>THE</a:t>
            </a:r>
            <a:r>
              <a:rPr lang="en-US" altLang="zh-CN" sz="4800" b="1" i="0" u="none" strike="noStrike" kern="0" cap="none" spc="20" baseline="0">
                <a:solidFill>
                  <a:schemeClr val="tx1"/>
                </a:solidFill>
                <a:latin typeface="Times New Roman" pitchFamily="18" charset="0"/>
                <a:ea typeface="宋体" pitchFamily="0" charset="0"/>
                <a:cs typeface="Times New Roman" pitchFamily="18" charset="0"/>
              </a:rPr>
              <a:t> </a:t>
            </a:r>
            <a:r>
              <a:rPr lang="en-US" altLang="zh-CN" sz="4800" b="1" i="0" u="none" strike="noStrike" kern="0" cap="none" spc="20" baseline="0">
                <a:solidFill>
                  <a:schemeClr val="tx1"/>
                </a:solidFill>
                <a:latin typeface="Times New Roman" pitchFamily="18" charset="0"/>
                <a:ea typeface="宋体" pitchFamily="0" charset="0"/>
                <a:cs typeface="Times New Roman" pitchFamily="18" charset="0"/>
              </a:rPr>
              <a:t>"</a:t>
            </a:r>
            <a:r>
              <a:rPr lang="en-US" altLang="zh-CN" sz="4800" b="1" i="0" u="none" strike="noStrike" kern="0" cap="none" spc="10" baseline="0">
                <a:solidFill>
                  <a:schemeClr val="tx1"/>
                </a:solidFill>
                <a:latin typeface="Times New Roman" pitchFamily="18" charset="0"/>
                <a:ea typeface="宋体" pitchFamily="0" charset="0"/>
                <a:cs typeface="Times New Roman" pitchFamily="18" charset="0"/>
              </a:rPr>
              <a:t>WOW</a:t>
            </a:r>
            <a:r>
              <a:rPr lang="en-US" altLang="zh-CN" sz="4800" b="1" i="0" u="none" strike="noStrike" kern="0" cap="none" spc="10" baseline="0">
                <a:solidFill>
                  <a:schemeClr val="tx1"/>
                </a:solidFill>
                <a:latin typeface="Times New Roman" pitchFamily="18" charset="0"/>
                <a:ea typeface="宋体" pitchFamily="0" charset="0"/>
                <a:cs typeface="Times New Roman" pitchFamily="18" charset="0"/>
              </a:rPr>
              <a:t>"</a:t>
            </a:r>
            <a:r>
              <a:rPr lang="en-US" altLang="zh-CN" sz="4800" b="1" i="0" u="none" strike="noStrike" kern="0" cap="none" spc="85" baseline="0">
                <a:solidFill>
                  <a:schemeClr val="tx1"/>
                </a:solidFill>
                <a:latin typeface="Times New Roman" pitchFamily="18" charset="0"/>
                <a:ea typeface="宋体" pitchFamily="0" charset="0"/>
                <a:cs typeface="Times New Roman" pitchFamily="18" charset="0"/>
              </a:rPr>
              <a:t> </a:t>
            </a:r>
            <a:r>
              <a:rPr lang="en-US" altLang="zh-CN" sz="4800" b="1" i="0" u="none" strike="noStrike" kern="0" cap="none" spc="10" baseline="0">
                <a:solidFill>
                  <a:schemeClr val="tx1"/>
                </a:solidFill>
                <a:latin typeface="Times New Roman" pitchFamily="18" charset="0"/>
                <a:ea typeface="宋体" pitchFamily="0" charset="0"/>
                <a:cs typeface="Times New Roman" pitchFamily="18" charset="0"/>
              </a:rPr>
              <a:t>IN</a:t>
            </a:r>
            <a:r>
              <a:rPr lang="en-US" altLang="zh-CN" sz="4800" b="1" i="0" u="none" strike="noStrike" kern="0" cap="none" spc="-5" baseline="0">
                <a:solidFill>
                  <a:schemeClr val="tx1"/>
                </a:solidFill>
                <a:latin typeface="Times New Roman" pitchFamily="18" charset="0"/>
                <a:ea typeface="宋体" pitchFamily="0" charset="0"/>
                <a:cs typeface="Times New Roman" pitchFamily="18" charset="0"/>
              </a:rPr>
              <a:t> </a:t>
            </a:r>
            <a:r>
              <a:rPr lang="en-US" altLang="zh-CN" sz="4800" b="1" i="0" u="none" strike="noStrike" kern="0" cap="none" spc="15" baseline="0">
                <a:solidFill>
                  <a:schemeClr val="tx1"/>
                </a:solidFill>
                <a:latin typeface="Times New Roman" pitchFamily="18" charset="0"/>
                <a:ea typeface="宋体" pitchFamily="0" charset="0"/>
                <a:cs typeface="Times New Roman" pitchFamily="18" charset="0"/>
              </a:rPr>
              <a:t>OUR</a:t>
            </a:r>
            <a:r>
              <a:rPr lang="en-US" altLang="zh-CN" sz="4800" b="1" i="0" u="none" strike="noStrike" kern="0" cap="none" spc="-10" baseline="0">
                <a:solidFill>
                  <a:schemeClr val="tx1"/>
                </a:solidFill>
                <a:latin typeface="Times New Roman" pitchFamily="18" charset="0"/>
                <a:ea typeface="宋体" pitchFamily="0" charset="0"/>
                <a:cs typeface="Times New Roman" pitchFamily="18" charset="0"/>
              </a:rPr>
              <a:t> </a:t>
            </a:r>
            <a:r>
              <a:rPr lang="en-US" altLang="zh-CN" sz="4800" b="1" i="0" u="none" strike="noStrike" kern="0" cap="none" spc="20" baseline="0">
                <a:solidFill>
                  <a:schemeClr val="tx1"/>
                </a:solidFill>
                <a:latin typeface="Times New Roman" pitchFamily="18" charset="0"/>
                <a:ea typeface="宋体" pitchFamily="0" charset="0"/>
                <a:cs typeface="Times New Roman" pitchFamily="18" charset="0"/>
              </a:rPr>
              <a:t>SOLUTION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4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739774" y="2362200"/>
            <a:ext cx="9763125" cy="290463"/>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140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1800" b="1" i="0" u="none" strike="noStrike" kern="0" cap="none" spc="10" baseline="0">
                <a:solidFill>
                  <a:schemeClr val="tx1"/>
                </a:solidFill>
                <a:latin typeface="Trebuchet MS" pitchFamily="0" charset="0"/>
                <a:ea typeface="宋体" pitchFamily="0" charset="0"/>
                <a:cs typeface="Trebuchet MS" pitchFamily="0" charset="0"/>
              </a:rPr>
              <a:t>PERFORMANCE LEVEL=IFS(Z8&gt;=5,VERY HIGH,Z8&gt;=4,HIGH,Z8&gt;=3,MED,TRUE,LOW)</a:t>
            </a:r>
            <a:r>
              <a:rPr lang="en-US" altLang="zh-CN" sz="1800" b="1" i="0" u="none" strike="noStrike" kern="0" cap="none" spc="5" baseline="0">
                <a:solidFill>
                  <a:schemeClr val="tx1"/>
                </a:solidFill>
                <a:latin typeface="Trebuchet MS" pitchFamily="0" charset="0"/>
                <a:ea typeface="宋体" pitchFamily="0" charset="0"/>
                <a:cs typeface="Trebuchet MS" pitchFamily="0" charset="0"/>
              </a:rPr>
              <a:t> </a:t>
            </a:r>
            <a:endParaRPr lang="zh-CN" altLang="en-US" sz="18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1497363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240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14</cp:revision>
  <dcterms:created xsi:type="dcterms:W3CDTF">2024-03-29T15:07:22Z</dcterms:created>
  <dcterms:modified xsi:type="dcterms:W3CDTF">2024-09-10T06:41:04Z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