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8288000" cy="10287000"/>
  <p:notesSz cx="6858000" cy="9144000"/>
  <p:embeddedFontLst>
    <p:embeddedFont>
      <p:font typeface="Anonymous Pro" panose="020B0604020202020204" charset="0"/>
      <p:regular r:id="rId10"/>
    </p:embeddedFont>
    <p:embeddedFont>
      <p:font typeface="Anonymous Pro Bold" panose="020B0604020202020204" charset="0"/>
      <p:regular r:id="rId11"/>
    </p:embeddedFont>
    <p:embeddedFont>
      <p:font typeface="Arcade Gamer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HK Modular" panose="020B0604020202020204" charset="0"/>
      <p:regular r:id="rId17"/>
    </p:embeddedFont>
    <p:embeddedFont>
      <p:font typeface="Poppins" panose="00000500000000000000" pitchFamily="2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76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5.png"/><Relationship Id="rId3" Type="http://schemas.openxmlformats.org/officeDocument/2006/relationships/image" Target="../media/image21.sv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png"/><Relationship Id="rId16" Type="http://schemas.openxmlformats.org/officeDocument/2006/relationships/image" Target="../media/image3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1.png"/><Relationship Id="rId10" Type="http://schemas.openxmlformats.org/officeDocument/2006/relationships/image" Target="../media/image28.sv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1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svg"/><Relationship Id="rId11" Type="http://schemas.openxmlformats.org/officeDocument/2006/relationships/image" Target="../media/image22.pn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3.svg"/><Relationship Id="rId7" Type="http://schemas.openxmlformats.org/officeDocument/2006/relationships/image" Target="../media/image6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Relationship Id="rId9" Type="http://schemas.openxmlformats.org/officeDocument/2006/relationships/image" Target="../media/image2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7.svg"/><Relationship Id="rId7" Type="http://schemas.openxmlformats.org/officeDocument/2006/relationships/image" Target="../media/image2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53.svg"/><Relationship Id="rId5" Type="http://schemas.openxmlformats.org/officeDocument/2006/relationships/image" Target="../media/image49.svg"/><Relationship Id="rId10" Type="http://schemas.openxmlformats.org/officeDocument/2006/relationships/image" Target="../media/image52.png"/><Relationship Id="rId4" Type="http://schemas.openxmlformats.org/officeDocument/2006/relationships/image" Target="../media/image48.png"/><Relationship Id="rId9" Type="http://schemas.openxmlformats.org/officeDocument/2006/relationships/image" Target="../media/image51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5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4E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2307356" y="8690086"/>
            <a:ext cx="12229780" cy="209018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475996" y="8690086"/>
            <a:ext cx="12229780" cy="2090181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9144000" y="-9450543"/>
            <a:ext cx="15976849" cy="1597684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AD02C"/>
            </a:solidFill>
            <a:ln>
              <a:noFill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214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1429188" y="355567"/>
            <a:ext cx="4936169" cy="120263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910616" y="2397630"/>
            <a:ext cx="6689788" cy="1143346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-1065571" y="1028700"/>
            <a:ext cx="5245314" cy="1277949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599976" y="7299564"/>
            <a:ext cx="533895" cy="1334738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6586370" y="626763"/>
            <a:ext cx="1345859" cy="1770867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6801991" y="5909042"/>
            <a:ext cx="1425917" cy="278104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4133872" y="5419661"/>
            <a:ext cx="3381078" cy="3270424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517401" y="5521055"/>
            <a:ext cx="1624849" cy="3169031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3807534" y="231278"/>
            <a:ext cx="2978226" cy="725604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>
          <a:xfrm rot="1552474">
            <a:off x="-1012812" y="1684761"/>
            <a:ext cx="3060427" cy="3060427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2382583" y="346430"/>
            <a:ext cx="13329923" cy="4545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35"/>
              </a:lnSpc>
            </a:pPr>
            <a:r>
              <a:rPr lang="en-US" sz="13025">
                <a:solidFill>
                  <a:srgbClr val="2E1B5B"/>
                </a:solidFill>
                <a:latin typeface="HK Modular Bold"/>
              </a:rPr>
              <a:t>FLAPPY BIRD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p:blipFill>
        <p:spPr>
          <a:xfrm>
            <a:off x="11815956" y="2468283"/>
            <a:ext cx="1149683" cy="1188582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p:blipFill>
        <p:spPr>
          <a:xfrm>
            <a:off x="11968356" y="2620683"/>
            <a:ext cx="1149683" cy="1188582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>
            <a:off x="8185012" y="7054873"/>
            <a:ext cx="1062491" cy="1344773"/>
            <a:chOff x="0" y="0"/>
            <a:chExt cx="1416655" cy="1793031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0" y="0"/>
              <a:ext cx="1416655" cy="1793031"/>
              <a:chOff x="0" y="0"/>
              <a:chExt cx="1457960" cy="184531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17780" y="-5080"/>
                <a:ext cx="1402080" cy="1805940"/>
              </a:xfrm>
              <a:custGeom>
                <a:avLst/>
                <a:gdLst/>
                <a:ahLst/>
                <a:cxnLst/>
                <a:rect l="l" t="t" r="r" b="b"/>
                <a:pathLst>
                  <a:path w="1402080" h="1805940">
                    <a:moveTo>
                      <a:pt x="925830" y="565150"/>
                    </a:moveTo>
                    <a:cubicBezTo>
                      <a:pt x="925830" y="441960"/>
                      <a:pt x="668020" y="474980"/>
                      <a:pt x="668020" y="474980"/>
                    </a:cubicBezTo>
                    <a:lnTo>
                      <a:pt x="668020" y="198120"/>
                    </a:lnTo>
                    <a:cubicBezTo>
                      <a:pt x="668020" y="0"/>
                      <a:pt x="403860" y="3810"/>
                      <a:pt x="403860" y="189230"/>
                    </a:cubicBezTo>
                    <a:lnTo>
                      <a:pt x="403860" y="981710"/>
                    </a:lnTo>
                    <a:lnTo>
                      <a:pt x="240030" y="817880"/>
                    </a:lnTo>
                    <a:cubicBezTo>
                      <a:pt x="189230" y="767080"/>
                      <a:pt x="76200" y="748030"/>
                      <a:pt x="38100" y="817880"/>
                    </a:cubicBezTo>
                    <a:cubicBezTo>
                      <a:pt x="0" y="887730"/>
                      <a:pt x="69850" y="981710"/>
                      <a:pt x="69850" y="981710"/>
                    </a:cubicBezTo>
                    <a:cubicBezTo>
                      <a:pt x="69850" y="981710"/>
                      <a:pt x="459740" y="1503680"/>
                      <a:pt x="510540" y="1805940"/>
                    </a:cubicBezTo>
                    <a:lnTo>
                      <a:pt x="1193800" y="1805940"/>
                    </a:lnTo>
                    <a:cubicBezTo>
                      <a:pt x="1193800" y="1793240"/>
                      <a:pt x="1376680" y="1242060"/>
                      <a:pt x="1389380" y="1176020"/>
                    </a:cubicBezTo>
                    <a:cubicBezTo>
                      <a:pt x="1402080" y="1109980"/>
                      <a:pt x="1395730" y="990600"/>
                      <a:pt x="1389380" y="835660"/>
                    </a:cubicBezTo>
                    <a:cubicBezTo>
                      <a:pt x="1383030" y="681990"/>
                      <a:pt x="1238250" y="640080"/>
                      <a:pt x="1173480" y="640080"/>
                    </a:cubicBezTo>
                    <a:lnTo>
                      <a:pt x="1170940" y="643890"/>
                    </a:lnTo>
                    <a:cubicBezTo>
                      <a:pt x="1149350" y="556260"/>
                      <a:pt x="979170" y="565150"/>
                      <a:pt x="925830" y="565150"/>
                    </a:cubicBezTo>
                    <a:close/>
                  </a:path>
                </a:pathLst>
              </a:custGeom>
              <a:solidFill>
                <a:srgbClr val="E8713C"/>
              </a:solidFill>
            </p:spPr>
          </p:sp>
          <p:sp>
            <p:nvSpPr>
              <p:cNvPr id="23" name="Freeform 23"/>
              <p:cNvSpPr/>
              <p:nvPr/>
            </p:nvSpPr>
            <p:spPr>
              <a:xfrm>
                <a:off x="-33020" y="2540"/>
                <a:ext cx="1494790" cy="1844040"/>
              </a:xfrm>
              <a:custGeom>
                <a:avLst/>
                <a:gdLst/>
                <a:ahLst/>
                <a:cxnLst/>
                <a:rect l="l" t="t" r="r" b="b"/>
                <a:pathLst>
                  <a:path w="1494790" h="1844040">
                    <a:moveTo>
                      <a:pt x="1484630" y="863600"/>
                    </a:moveTo>
                    <a:lnTo>
                      <a:pt x="1483360" y="828040"/>
                    </a:lnTo>
                    <a:cubicBezTo>
                      <a:pt x="1477010" y="669290"/>
                      <a:pt x="1344930" y="601980"/>
                      <a:pt x="1248410" y="591820"/>
                    </a:cubicBezTo>
                    <a:cubicBezTo>
                      <a:pt x="1243330" y="585470"/>
                      <a:pt x="1238250" y="577850"/>
                      <a:pt x="1231900" y="572770"/>
                    </a:cubicBezTo>
                    <a:cubicBezTo>
                      <a:pt x="1178560" y="519430"/>
                      <a:pt x="1078230" y="514350"/>
                      <a:pt x="1010920" y="514350"/>
                    </a:cubicBezTo>
                    <a:cubicBezTo>
                      <a:pt x="1004570" y="497840"/>
                      <a:pt x="994410" y="483870"/>
                      <a:pt x="980440" y="471170"/>
                    </a:cubicBezTo>
                    <a:cubicBezTo>
                      <a:pt x="925830" y="422910"/>
                      <a:pt x="824230" y="419100"/>
                      <a:pt x="762000" y="421640"/>
                    </a:cubicBezTo>
                    <a:lnTo>
                      <a:pt x="762000" y="193040"/>
                    </a:lnTo>
                    <a:cubicBezTo>
                      <a:pt x="762000" y="119380"/>
                      <a:pt x="731520" y="73660"/>
                      <a:pt x="707390" y="49530"/>
                    </a:cubicBezTo>
                    <a:cubicBezTo>
                      <a:pt x="674370" y="17780"/>
                      <a:pt x="631190" y="0"/>
                      <a:pt x="584200" y="0"/>
                    </a:cubicBezTo>
                    <a:cubicBezTo>
                      <a:pt x="496570" y="0"/>
                      <a:pt x="408940" y="63500"/>
                      <a:pt x="408940" y="184150"/>
                    </a:cubicBezTo>
                    <a:lnTo>
                      <a:pt x="408940" y="868680"/>
                    </a:lnTo>
                    <a:lnTo>
                      <a:pt x="321310" y="781050"/>
                    </a:lnTo>
                    <a:cubicBezTo>
                      <a:pt x="279400" y="739140"/>
                      <a:pt x="209550" y="716280"/>
                      <a:pt x="149860" y="725170"/>
                    </a:cubicBezTo>
                    <a:cubicBezTo>
                      <a:pt x="105410" y="731520"/>
                      <a:pt x="69850" y="755650"/>
                      <a:pt x="49530" y="791210"/>
                    </a:cubicBezTo>
                    <a:cubicBezTo>
                      <a:pt x="0" y="880110"/>
                      <a:pt x="76200" y="988060"/>
                      <a:pt x="85090" y="1000760"/>
                    </a:cubicBezTo>
                    <a:cubicBezTo>
                      <a:pt x="88900" y="1005840"/>
                      <a:pt x="469900" y="1517650"/>
                      <a:pt x="516890" y="1805940"/>
                    </a:cubicBezTo>
                    <a:lnTo>
                      <a:pt x="516890" y="1807210"/>
                    </a:lnTo>
                    <a:cubicBezTo>
                      <a:pt x="516890" y="1808480"/>
                      <a:pt x="516890" y="1809750"/>
                      <a:pt x="518160" y="1811020"/>
                    </a:cubicBezTo>
                    <a:cubicBezTo>
                      <a:pt x="518160" y="1812290"/>
                      <a:pt x="519430" y="1813560"/>
                      <a:pt x="519430" y="1816100"/>
                    </a:cubicBezTo>
                    <a:cubicBezTo>
                      <a:pt x="519430" y="1817370"/>
                      <a:pt x="520700" y="1818640"/>
                      <a:pt x="520700" y="1818640"/>
                    </a:cubicBezTo>
                    <a:cubicBezTo>
                      <a:pt x="521970" y="1819910"/>
                      <a:pt x="521970" y="1821180"/>
                      <a:pt x="523240" y="1822450"/>
                    </a:cubicBezTo>
                    <a:cubicBezTo>
                      <a:pt x="523240" y="1823720"/>
                      <a:pt x="524510" y="1823720"/>
                      <a:pt x="525780" y="1824990"/>
                    </a:cubicBezTo>
                    <a:cubicBezTo>
                      <a:pt x="527050" y="1826260"/>
                      <a:pt x="528320" y="1827530"/>
                      <a:pt x="528320" y="1828800"/>
                    </a:cubicBezTo>
                    <a:lnTo>
                      <a:pt x="530860" y="1831340"/>
                    </a:lnTo>
                    <a:cubicBezTo>
                      <a:pt x="532130" y="1832610"/>
                      <a:pt x="533400" y="1833880"/>
                      <a:pt x="534670" y="1833880"/>
                    </a:cubicBezTo>
                    <a:lnTo>
                      <a:pt x="537210" y="1836420"/>
                    </a:lnTo>
                    <a:cubicBezTo>
                      <a:pt x="538480" y="1837690"/>
                      <a:pt x="539750" y="1837690"/>
                      <a:pt x="541020" y="1838960"/>
                    </a:cubicBezTo>
                    <a:cubicBezTo>
                      <a:pt x="542290" y="1838960"/>
                      <a:pt x="543560" y="1840230"/>
                      <a:pt x="543560" y="1840230"/>
                    </a:cubicBezTo>
                    <a:cubicBezTo>
                      <a:pt x="544830" y="1841500"/>
                      <a:pt x="547370" y="1841500"/>
                      <a:pt x="548640" y="1841500"/>
                    </a:cubicBezTo>
                    <a:cubicBezTo>
                      <a:pt x="549910" y="1841500"/>
                      <a:pt x="549910" y="1841500"/>
                      <a:pt x="551180" y="1842770"/>
                    </a:cubicBezTo>
                    <a:cubicBezTo>
                      <a:pt x="553720" y="1842770"/>
                      <a:pt x="556260" y="1844040"/>
                      <a:pt x="560070" y="1844040"/>
                    </a:cubicBezTo>
                    <a:lnTo>
                      <a:pt x="1243330" y="1844040"/>
                    </a:lnTo>
                    <a:cubicBezTo>
                      <a:pt x="1264920" y="1844040"/>
                      <a:pt x="1283970" y="1827530"/>
                      <a:pt x="1287780" y="1807210"/>
                    </a:cubicBezTo>
                    <a:cubicBezTo>
                      <a:pt x="1291590" y="1790700"/>
                      <a:pt x="1323340" y="1694180"/>
                      <a:pt x="1352550" y="1600200"/>
                    </a:cubicBezTo>
                    <a:cubicBezTo>
                      <a:pt x="1421130" y="1385570"/>
                      <a:pt x="1474470" y="1217930"/>
                      <a:pt x="1482090" y="1178560"/>
                    </a:cubicBezTo>
                    <a:cubicBezTo>
                      <a:pt x="1494790" y="1111250"/>
                      <a:pt x="1490980" y="1007110"/>
                      <a:pt x="1484630" y="863600"/>
                    </a:cubicBezTo>
                    <a:close/>
                    <a:moveTo>
                      <a:pt x="1395730" y="1160780"/>
                    </a:moveTo>
                    <a:cubicBezTo>
                      <a:pt x="1389380" y="1197610"/>
                      <a:pt x="1316990" y="1422400"/>
                      <a:pt x="1268730" y="1572260"/>
                    </a:cubicBezTo>
                    <a:cubicBezTo>
                      <a:pt x="1236980" y="1671320"/>
                      <a:pt x="1220470" y="1724660"/>
                      <a:pt x="1210310" y="1755140"/>
                    </a:cubicBezTo>
                    <a:lnTo>
                      <a:pt x="596900" y="1755140"/>
                    </a:lnTo>
                    <a:cubicBezTo>
                      <a:pt x="523240" y="1443990"/>
                      <a:pt x="171450" y="969010"/>
                      <a:pt x="156210" y="948690"/>
                    </a:cubicBezTo>
                    <a:cubicBezTo>
                      <a:pt x="144780" y="933450"/>
                      <a:pt x="107950" y="869950"/>
                      <a:pt x="128270" y="833120"/>
                    </a:cubicBezTo>
                    <a:cubicBezTo>
                      <a:pt x="130810" y="829310"/>
                      <a:pt x="138430" y="815340"/>
                      <a:pt x="163830" y="811530"/>
                    </a:cubicBezTo>
                    <a:cubicBezTo>
                      <a:pt x="195580" y="806450"/>
                      <a:pt x="237490" y="820420"/>
                      <a:pt x="260350" y="843280"/>
                    </a:cubicBezTo>
                    <a:lnTo>
                      <a:pt x="370840" y="953770"/>
                    </a:lnTo>
                    <a:cubicBezTo>
                      <a:pt x="386080" y="969010"/>
                      <a:pt x="400050" y="982980"/>
                      <a:pt x="410210" y="994410"/>
                    </a:cubicBezTo>
                    <a:lnTo>
                      <a:pt x="410210" y="1050290"/>
                    </a:lnTo>
                    <a:cubicBezTo>
                      <a:pt x="410210" y="1074420"/>
                      <a:pt x="430530" y="1094740"/>
                      <a:pt x="454660" y="1094740"/>
                    </a:cubicBezTo>
                    <a:cubicBezTo>
                      <a:pt x="478790" y="1094740"/>
                      <a:pt x="499110" y="1074420"/>
                      <a:pt x="499110" y="1050290"/>
                    </a:cubicBezTo>
                    <a:lnTo>
                      <a:pt x="499110" y="181610"/>
                    </a:lnTo>
                    <a:cubicBezTo>
                      <a:pt x="499110" y="115570"/>
                      <a:pt x="542290" y="86360"/>
                      <a:pt x="585470" y="86360"/>
                    </a:cubicBezTo>
                    <a:cubicBezTo>
                      <a:pt x="626110" y="86360"/>
                      <a:pt x="674370" y="113030"/>
                      <a:pt x="674370" y="190500"/>
                    </a:cubicBezTo>
                    <a:lnTo>
                      <a:pt x="674370" y="791210"/>
                    </a:lnTo>
                    <a:cubicBezTo>
                      <a:pt x="674370" y="815340"/>
                      <a:pt x="694690" y="835660"/>
                      <a:pt x="718820" y="835660"/>
                    </a:cubicBezTo>
                    <a:cubicBezTo>
                      <a:pt x="742950" y="835660"/>
                      <a:pt x="763270" y="815340"/>
                      <a:pt x="763270" y="791210"/>
                    </a:cubicBezTo>
                    <a:lnTo>
                      <a:pt x="763270" y="508000"/>
                    </a:lnTo>
                    <a:cubicBezTo>
                      <a:pt x="822960" y="505460"/>
                      <a:pt x="895350" y="511810"/>
                      <a:pt x="923290" y="535940"/>
                    </a:cubicBezTo>
                    <a:cubicBezTo>
                      <a:pt x="929640" y="542290"/>
                      <a:pt x="932180" y="548640"/>
                      <a:pt x="932180" y="557530"/>
                    </a:cubicBezTo>
                    <a:lnTo>
                      <a:pt x="932180" y="802640"/>
                    </a:lnTo>
                    <a:cubicBezTo>
                      <a:pt x="932180" y="826770"/>
                      <a:pt x="952500" y="847090"/>
                      <a:pt x="976630" y="847090"/>
                    </a:cubicBezTo>
                    <a:cubicBezTo>
                      <a:pt x="1000760" y="847090"/>
                      <a:pt x="1021080" y="826770"/>
                      <a:pt x="1021080" y="802640"/>
                    </a:cubicBezTo>
                    <a:lnTo>
                      <a:pt x="1021080" y="601980"/>
                    </a:lnTo>
                    <a:cubicBezTo>
                      <a:pt x="1069340" y="601980"/>
                      <a:pt x="1143000" y="607060"/>
                      <a:pt x="1170940" y="633730"/>
                    </a:cubicBezTo>
                    <a:cubicBezTo>
                      <a:pt x="1177290" y="640080"/>
                      <a:pt x="1179830" y="646430"/>
                      <a:pt x="1179830" y="655320"/>
                    </a:cubicBezTo>
                    <a:lnTo>
                      <a:pt x="1179830" y="894080"/>
                    </a:lnTo>
                    <a:cubicBezTo>
                      <a:pt x="1179830" y="918210"/>
                      <a:pt x="1200150" y="938530"/>
                      <a:pt x="1224280" y="938530"/>
                    </a:cubicBezTo>
                    <a:cubicBezTo>
                      <a:pt x="1248410" y="938530"/>
                      <a:pt x="1268730" y="918210"/>
                      <a:pt x="1268730" y="894080"/>
                    </a:cubicBezTo>
                    <a:lnTo>
                      <a:pt x="1268730" y="684530"/>
                    </a:lnTo>
                    <a:cubicBezTo>
                      <a:pt x="1318260" y="697230"/>
                      <a:pt x="1391920" y="731520"/>
                      <a:pt x="1395730" y="830580"/>
                    </a:cubicBezTo>
                    <a:lnTo>
                      <a:pt x="1397000" y="866140"/>
                    </a:lnTo>
                    <a:cubicBezTo>
                      <a:pt x="1402080" y="999490"/>
                      <a:pt x="1405890" y="1104900"/>
                      <a:pt x="1395730" y="1160780"/>
                    </a:cubicBezTo>
                    <a:close/>
                  </a:path>
                </a:pathLst>
              </a:custGeom>
              <a:solidFill>
                <a:srgbClr val="FFDE32"/>
              </a:solidFill>
            </p:spPr>
          </p:sp>
        </p:grpSp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115852" y="146631"/>
              <a:ext cx="1184951" cy="1499769"/>
              <a:chOff x="0" y="0"/>
              <a:chExt cx="1457960" cy="184531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17780" y="-5080"/>
                <a:ext cx="1402080" cy="1805940"/>
              </a:xfrm>
              <a:custGeom>
                <a:avLst/>
                <a:gdLst/>
                <a:ahLst/>
                <a:cxnLst/>
                <a:rect l="l" t="t" r="r" b="b"/>
                <a:pathLst>
                  <a:path w="1402080" h="1805940">
                    <a:moveTo>
                      <a:pt x="925830" y="565150"/>
                    </a:moveTo>
                    <a:cubicBezTo>
                      <a:pt x="925830" y="441960"/>
                      <a:pt x="668020" y="474980"/>
                      <a:pt x="668020" y="474980"/>
                    </a:cubicBezTo>
                    <a:lnTo>
                      <a:pt x="668020" y="198120"/>
                    </a:lnTo>
                    <a:cubicBezTo>
                      <a:pt x="668020" y="0"/>
                      <a:pt x="403860" y="3810"/>
                      <a:pt x="403860" y="189230"/>
                    </a:cubicBezTo>
                    <a:lnTo>
                      <a:pt x="403860" y="981710"/>
                    </a:lnTo>
                    <a:lnTo>
                      <a:pt x="240030" y="817880"/>
                    </a:lnTo>
                    <a:cubicBezTo>
                      <a:pt x="189230" y="767080"/>
                      <a:pt x="76200" y="748030"/>
                      <a:pt x="38100" y="817880"/>
                    </a:cubicBezTo>
                    <a:cubicBezTo>
                      <a:pt x="0" y="887730"/>
                      <a:pt x="69850" y="981710"/>
                      <a:pt x="69850" y="981710"/>
                    </a:cubicBezTo>
                    <a:cubicBezTo>
                      <a:pt x="69850" y="981710"/>
                      <a:pt x="459740" y="1503680"/>
                      <a:pt x="510540" y="1805940"/>
                    </a:cubicBezTo>
                    <a:lnTo>
                      <a:pt x="1193800" y="1805940"/>
                    </a:lnTo>
                    <a:cubicBezTo>
                      <a:pt x="1193800" y="1793240"/>
                      <a:pt x="1376680" y="1242060"/>
                      <a:pt x="1389380" y="1176020"/>
                    </a:cubicBezTo>
                    <a:cubicBezTo>
                      <a:pt x="1402080" y="1109980"/>
                      <a:pt x="1395730" y="990600"/>
                      <a:pt x="1389380" y="835660"/>
                    </a:cubicBezTo>
                    <a:cubicBezTo>
                      <a:pt x="1383030" y="681990"/>
                      <a:pt x="1238250" y="640080"/>
                      <a:pt x="1173480" y="640080"/>
                    </a:cubicBezTo>
                    <a:lnTo>
                      <a:pt x="1170940" y="643890"/>
                    </a:lnTo>
                    <a:cubicBezTo>
                      <a:pt x="1149350" y="556260"/>
                      <a:pt x="979170" y="565150"/>
                      <a:pt x="925830" y="565150"/>
                    </a:cubicBezTo>
                    <a:close/>
                  </a:path>
                </a:pathLst>
              </a:custGeom>
              <a:solidFill>
                <a:srgbClr val="E8713C"/>
              </a:solidFill>
            </p:spPr>
          </p:sp>
          <p:sp>
            <p:nvSpPr>
              <p:cNvPr id="26" name="Freeform 26"/>
              <p:cNvSpPr/>
              <p:nvPr/>
            </p:nvSpPr>
            <p:spPr>
              <a:xfrm>
                <a:off x="-33020" y="2540"/>
                <a:ext cx="1494790" cy="1844040"/>
              </a:xfrm>
              <a:custGeom>
                <a:avLst/>
                <a:gdLst/>
                <a:ahLst/>
                <a:cxnLst/>
                <a:rect l="l" t="t" r="r" b="b"/>
                <a:pathLst>
                  <a:path w="1494790" h="1844040">
                    <a:moveTo>
                      <a:pt x="1484630" y="863600"/>
                    </a:moveTo>
                    <a:lnTo>
                      <a:pt x="1483360" y="828040"/>
                    </a:lnTo>
                    <a:cubicBezTo>
                      <a:pt x="1477010" y="669290"/>
                      <a:pt x="1344930" y="601980"/>
                      <a:pt x="1248410" y="591820"/>
                    </a:cubicBezTo>
                    <a:cubicBezTo>
                      <a:pt x="1243330" y="585470"/>
                      <a:pt x="1238250" y="577850"/>
                      <a:pt x="1231900" y="572770"/>
                    </a:cubicBezTo>
                    <a:cubicBezTo>
                      <a:pt x="1178560" y="519430"/>
                      <a:pt x="1078230" y="514350"/>
                      <a:pt x="1010920" y="514350"/>
                    </a:cubicBezTo>
                    <a:cubicBezTo>
                      <a:pt x="1004570" y="497840"/>
                      <a:pt x="994410" y="483870"/>
                      <a:pt x="980440" y="471170"/>
                    </a:cubicBezTo>
                    <a:cubicBezTo>
                      <a:pt x="925830" y="422910"/>
                      <a:pt x="824230" y="419100"/>
                      <a:pt x="762000" y="421640"/>
                    </a:cubicBezTo>
                    <a:lnTo>
                      <a:pt x="762000" y="193040"/>
                    </a:lnTo>
                    <a:cubicBezTo>
                      <a:pt x="762000" y="119380"/>
                      <a:pt x="731520" y="73660"/>
                      <a:pt x="707390" y="49530"/>
                    </a:cubicBezTo>
                    <a:cubicBezTo>
                      <a:pt x="674370" y="17780"/>
                      <a:pt x="631190" y="0"/>
                      <a:pt x="584200" y="0"/>
                    </a:cubicBezTo>
                    <a:cubicBezTo>
                      <a:pt x="496570" y="0"/>
                      <a:pt x="408940" y="63500"/>
                      <a:pt x="408940" y="184150"/>
                    </a:cubicBezTo>
                    <a:lnTo>
                      <a:pt x="408940" y="868680"/>
                    </a:lnTo>
                    <a:lnTo>
                      <a:pt x="321310" y="781050"/>
                    </a:lnTo>
                    <a:cubicBezTo>
                      <a:pt x="279400" y="739140"/>
                      <a:pt x="209550" y="716280"/>
                      <a:pt x="149860" y="725170"/>
                    </a:cubicBezTo>
                    <a:cubicBezTo>
                      <a:pt x="105410" y="731520"/>
                      <a:pt x="69850" y="755650"/>
                      <a:pt x="49530" y="791210"/>
                    </a:cubicBezTo>
                    <a:cubicBezTo>
                      <a:pt x="0" y="880110"/>
                      <a:pt x="76200" y="988060"/>
                      <a:pt x="85090" y="1000760"/>
                    </a:cubicBezTo>
                    <a:cubicBezTo>
                      <a:pt x="88900" y="1005840"/>
                      <a:pt x="469900" y="1517650"/>
                      <a:pt x="516890" y="1805940"/>
                    </a:cubicBezTo>
                    <a:lnTo>
                      <a:pt x="516890" y="1807210"/>
                    </a:lnTo>
                    <a:cubicBezTo>
                      <a:pt x="516890" y="1808480"/>
                      <a:pt x="516890" y="1809750"/>
                      <a:pt x="518160" y="1811020"/>
                    </a:cubicBezTo>
                    <a:cubicBezTo>
                      <a:pt x="518160" y="1812290"/>
                      <a:pt x="519430" y="1813560"/>
                      <a:pt x="519430" y="1816100"/>
                    </a:cubicBezTo>
                    <a:cubicBezTo>
                      <a:pt x="519430" y="1817370"/>
                      <a:pt x="520700" y="1818640"/>
                      <a:pt x="520700" y="1818640"/>
                    </a:cubicBezTo>
                    <a:cubicBezTo>
                      <a:pt x="521970" y="1819910"/>
                      <a:pt x="521970" y="1821180"/>
                      <a:pt x="523240" y="1822450"/>
                    </a:cubicBezTo>
                    <a:cubicBezTo>
                      <a:pt x="523240" y="1823720"/>
                      <a:pt x="524510" y="1823720"/>
                      <a:pt x="525780" y="1824990"/>
                    </a:cubicBezTo>
                    <a:cubicBezTo>
                      <a:pt x="527050" y="1826260"/>
                      <a:pt x="528320" y="1827530"/>
                      <a:pt x="528320" y="1828800"/>
                    </a:cubicBezTo>
                    <a:lnTo>
                      <a:pt x="530860" y="1831340"/>
                    </a:lnTo>
                    <a:cubicBezTo>
                      <a:pt x="532130" y="1832610"/>
                      <a:pt x="533400" y="1833880"/>
                      <a:pt x="534670" y="1833880"/>
                    </a:cubicBezTo>
                    <a:lnTo>
                      <a:pt x="537210" y="1836420"/>
                    </a:lnTo>
                    <a:cubicBezTo>
                      <a:pt x="538480" y="1837690"/>
                      <a:pt x="539750" y="1837690"/>
                      <a:pt x="541020" y="1838960"/>
                    </a:cubicBezTo>
                    <a:cubicBezTo>
                      <a:pt x="542290" y="1838960"/>
                      <a:pt x="543560" y="1840230"/>
                      <a:pt x="543560" y="1840230"/>
                    </a:cubicBezTo>
                    <a:cubicBezTo>
                      <a:pt x="544830" y="1841500"/>
                      <a:pt x="547370" y="1841500"/>
                      <a:pt x="548640" y="1841500"/>
                    </a:cubicBezTo>
                    <a:cubicBezTo>
                      <a:pt x="549910" y="1841500"/>
                      <a:pt x="549910" y="1841500"/>
                      <a:pt x="551180" y="1842770"/>
                    </a:cubicBezTo>
                    <a:cubicBezTo>
                      <a:pt x="553720" y="1842770"/>
                      <a:pt x="556260" y="1844040"/>
                      <a:pt x="560070" y="1844040"/>
                    </a:cubicBezTo>
                    <a:lnTo>
                      <a:pt x="1243330" y="1844040"/>
                    </a:lnTo>
                    <a:cubicBezTo>
                      <a:pt x="1264920" y="1844040"/>
                      <a:pt x="1283970" y="1827530"/>
                      <a:pt x="1287780" y="1807210"/>
                    </a:cubicBezTo>
                    <a:cubicBezTo>
                      <a:pt x="1291590" y="1790700"/>
                      <a:pt x="1323340" y="1694180"/>
                      <a:pt x="1352550" y="1600200"/>
                    </a:cubicBezTo>
                    <a:cubicBezTo>
                      <a:pt x="1421130" y="1385570"/>
                      <a:pt x="1474470" y="1217930"/>
                      <a:pt x="1482090" y="1178560"/>
                    </a:cubicBezTo>
                    <a:cubicBezTo>
                      <a:pt x="1494790" y="1111250"/>
                      <a:pt x="1490980" y="1007110"/>
                      <a:pt x="1484630" y="863600"/>
                    </a:cubicBezTo>
                    <a:close/>
                    <a:moveTo>
                      <a:pt x="1395730" y="1160780"/>
                    </a:moveTo>
                    <a:cubicBezTo>
                      <a:pt x="1389380" y="1197610"/>
                      <a:pt x="1316990" y="1422400"/>
                      <a:pt x="1268730" y="1572260"/>
                    </a:cubicBezTo>
                    <a:cubicBezTo>
                      <a:pt x="1236980" y="1671320"/>
                      <a:pt x="1220470" y="1724660"/>
                      <a:pt x="1210310" y="1755140"/>
                    </a:cubicBezTo>
                    <a:lnTo>
                      <a:pt x="596900" y="1755140"/>
                    </a:lnTo>
                    <a:cubicBezTo>
                      <a:pt x="523240" y="1443990"/>
                      <a:pt x="171450" y="969010"/>
                      <a:pt x="156210" y="948690"/>
                    </a:cubicBezTo>
                    <a:cubicBezTo>
                      <a:pt x="144780" y="933450"/>
                      <a:pt x="107950" y="869950"/>
                      <a:pt x="128270" y="833120"/>
                    </a:cubicBezTo>
                    <a:cubicBezTo>
                      <a:pt x="130810" y="829310"/>
                      <a:pt x="138430" y="815340"/>
                      <a:pt x="163830" y="811530"/>
                    </a:cubicBezTo>
                    <a:cubicBezTo>
                      <a:pt x="195580" y="806450"/>
                      <a:pt x="237490" y="820420"/>
                      <a:pt x="260350" y="843280"/>
                    </a:cubicBezTo>
                    <a:lnTo>
                      <a:pt x="370840" y="953770"/>
                    </a:lnTo>
                    <a:cubicBezTo>
                      <a:pt x="386080" y="969010"/>
                      <a:pt x="400050" y="982980"/>
                      <a:pt x="410210" y="994410"/>
                    </a:cubicBezTo>
                    <a:lnTo>
                      <a:pt x="410210" y="1050290"/>
                    </a:lnTo>
                    <a:cubicBezTo>
                      <a:pt x="410210" y="1074420"/>
                      <a:pt x="430530" y="1094740"/>
                      <a:pt x="454660" y="1094740"/>
                    </a:cubicBezTo>
                    <a:cubicBezTo>
                      <a:pt x="478790" y="1094740"/>
                      <a:pt x="499110" y="1074420"/>
                      <a:pt x="499110" y="1050290"/>
                    </a:cubicBezTo>
                    <a:lnTo>
                      <a:pt x="499110" y="181610"/>
                    </a:lnTo>
                    <a:cubicBezTo>
                      <a:pt x="499110" y="115570"/>
                      <a:pt x="542290" y="86360"/>
                      <a:pt x="585470" y="86360"/>
                    </a:cubicBezTo>
                    <a:cubicBezTo>
                      <a:pt x="626110" y="86360"/>
                      <a:pt x="674370" y="113030"/>
                      <a:pt x="674370" y="190500"/>
                    </a:cubicBezTo>
                    <a:lnTo>
                      <a:pt x="674370" y="791210"/>
                    </a:lnTo>
                    <a:cubicBezTo>
                      <a:pt x="674370" y="815340"/>
                      <a:pt x="694690" y="835660"/>
                      <a:pt x="718820" y="835660"/>
                    </a:cubicBezTo>
                    <a:cubicBezTo>
                      <a:pt x="742950" y="835660"/>
                      <a:pt x="763270" y="815340"/>
                      <a:pt x="763270" y="791210"/>
                    </a:cubicBezTo>
                    <a:lnTo>
                      <a:pt x="763270" y="508000"/>
                    </a:lnTo>
                    <a:cubicBezTo>
                      <a:pt x="822960" y="505460"/>
                      <a:pt x="895350" y="511810"/>
                      <a:pt x="923290" y="535940"/>
                    </a:cubicBezTo>
                    <a:cubicBezTo>
                      <a:pt x="929640" y="542290"/>
                      <a:pt x="932180" y="548640"/>
                      <a:pt x="932180" y="557530"/>
                    </a:cubicBezTo>
                    <a:lnTo>
                      <a:pt x="932180" y="802640"/>
                    </a:lnTo>
                    <a:cubicBezTo>
                      <a:pt x="932180" y="826770"/>
                      <a:pt x="952500" y="847090"/>
                      <a:pt x="976630" y="847090"/>
                    </a:cubicBezTo>
                    <a:cubicBezTo>
                      <a:pt x="1000760" y="847090"/>
                      <a:pt x="1021080" y="826770"/>
                      <a:pt x="1021080" y="802640"/>
                    </a:cubicBezTo>
                    <a:lnTo>
                      <a:pt x="1021080" y="601980"/>
                    </a:lnTo>
                    <a:cubicBezTo>
                      <a:pt x="1069340" y="601980"/>
                      <a:pt x="1143000" y="607060"/>
                      <a:pt x="1170940" y="633730"/>
                    </a:cubicBezTo>
                    <a:cubicBezTo>
                      <a:pt x="1177290" y="640080"/>
                      <a:pt x="1179830" y="646430"/>
                      <a:pt x="1179830" y="655320"/>
                    </a:cubicBezTo>
                    <a:lnTo>
                      <a:pt x="1179830" y="894080"/>
                    </a:lnTo>
                    <a:cubicBezTo>
                      <a:pt x="1179830" y="918210"/>
                      <a:pt x="1200150" y="938530"/>
                      <a:pt x="1224280" y="938530"/>
                    </a:cubicBezTo>
                    <a:cubicBezTo>
                      <a:pt x="1248410" y="938530"/>
                      <a:pt x="1268730" y="918210"/>
                      <a:pt x="1268730" y="894080"/>
                    </a:cubicBezTo>
                    <a:lnTo>
                      <a:pt x="1268730" y="684530"/>
                    </a:lnTo>
                    <a:cubicBezTo>
                      <a:pt x="1318260" y="697230"/>
                      <a:pt x="1391920" y="731520"/>
                      <a:pt x="1395730" y="830580"/>
                    </a:cubicBezTo>
                    <a:lnTo>
                      <a:pt x="1397000" y="866140"/>
                    </a:lnTo>
                    <a:cubicBezTo>
                      <a:pt x="1402080" y="999490"/>
                      <a:pt x="1405890" y="1104900"/>
                      <a:pt x="1395730" y="1160780"/>
                    </a:cubicBezTo>
                    <a:close/>
                  </a:path>
                </a:pathLst>
              </a:custGeom>
              <a:solidFill>
                <a:srgbClr val="FFDE32"/>
              </a:solidFill>
            </p:spPr>
          </p:sp>
        </p:grpSp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>
            <a:fillRect/>
          </a:stretch>
        </p:blipFill>
        <p:spPr>
          <a:xfrm>
            <a:off x="7439007" y="5677655"/>
            <a:ext cx="2554501" cy="10914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2307356" y="8690086"/>
            <a:ext cx="12229780" cy="209018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213419" y="4308897"/>
            <a:ext cx="3263475" cy="494940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475996" y="8690086"/>
            <a:ext cx="12229780" cy="209018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662713" y="7411839"/>
            <a:ext cx="511299" cy="127824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15353650" y="2925415"/>
            <a:ext cx="983013" cy="98301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5428199" y="131163"/>
            <a:ext cx="3796770" cy="171890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11693071" y="247650"/>
            <a:ext cx="3433272" cy="83647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2336605" y="3023755"/>
            <a:ext cx="4187794" cy="1136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63"/>
              </a:lnSpc>
            </a:pPr>
            <a:r>
              <a:rPr lang="en-US" sz="3259">
                <a:solidFill>
                  <a:srgbClr val="000000"/>
                </a:solidFill>
                <a:latin typeface="Anonymous Pro Bold"/>
              </a:rPr>
              <a:t>Marsella Yesi Natalia 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316937" y="1274308"/>
            <a:ext cx="7136674" cy="1236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65"/>
              </a:lnSpc>
            </a:pPr>
            <a:r>
              <a:rPr lang="en-US" sz="7189">
                <a:solidFill>
                  <a:srgbClr val="2E1B5B"/>
                </a:solidFill>
                <a:latin typeface="HK Modular Bold"/>
              </a:rPr>
              <a:t>MEMBER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402246" y="4493821"/>
            <a:ext cx="4187794" cy="56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63"/>
              </a:lnSpc>
            </a:pPr>
            <a:r>
              <a:rPr lang="en-US" sz="3259">
                <a:solidFill>
                  <a:srgbClr val="000000"/>
                </a:solidFill>
                <a:latin typeface="Anonymous Pro Bold"/>
              </a:rPr>
              <a:t>Natanael Argajova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447077" y="5963886"/>
            <a:ext cx="4187794" cy="56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63"/>
              </a:lnSpc>
            </a:pPr>
            <a:r>
              <a:rPr lang="en-US" sz="3259">
                <a:solidFill>
                  <a:srgbClr val="000000"/>
                </a:solidFill>
                <a:latin typeface="Anonymous Pro Bold"/>
              </a:rPr>
              <a:t>M Umar Basyir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961764" y="3023755"/>
            <a:ext cx="4187794" cy="56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63"/>
              </a:lnSpc>
            </a:pPr>
            <a:r>
              <a:rPr lang="en-US" sz="3259">
                <a:solidFill>
                  <a:srgbClr val="000000"/>
                </a:solidFill>
                <a:latin typeface="Anonymous Pro Bold"/>
              </a:rPr>
              <a:t>Adriel Gideon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980814" y="4493821"/>
            <a:ext cx="4187794" cy="56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63"/>
              </a:lnSpc>
            </a:pPr>
            <a:r>
              <a:rPr lang="en-US" sz="3259">
                <a:solidFill>
                  <a:srgbClr val="000000"/>
                </a:solidFill>
                <a:latin typeface="Anonymous Pro Bold"/>
              </a:rPr>
              <a:t>M Farhan Annnaufal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6749170" y="4551723"/>
            <a:ext cx="907794" cy="907794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6749170" y="3077425"/>
            <a:ext cx="907794" cy="907794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1122986" y="3176162"/>
            <a:ext cx="907794" cy="907794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1174012" y="4465702"/>
            <a:ext cx="907794" cy="907794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1174012" y="5875804"/>
            <a:ext cx="907794" cy="907794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8028737" y="-277462"/>
            <a:ext cx="518525" cy="73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40"/>
              </a:lnSpc>
            </a:pPr>
            <a:r>
              <a:rPr lang="en-US" sz="4242">
                <a:solidFill>
                  <a:srgbClr val="160059"/>
                </a:solidFill>
                <a:latin typeface="HK Modular Bold"/>
              </a:rPr>
              <a:t>5</a:t>
            </a:r>
          </a:p>
        </p:txBody>
      </p:sp>
      <p:sp>
        <p:nvSpPr>
          <p:cNvPr id="21" name="TextBox 14">
            <a:extLst>
              <a:ext uri="{FF2B5EF4-FFF2-40B4-BE49-F238E27FC236}">
                <a16:creationId xmlns:a16="http://schemas.microsoft.com/office/drawing/2014/main" id="{2D4B232F-E7F8-0DF9-66E6-68544348A48D}"/>
              </a:ext>
            </a:extLst>
          </p:cNvPr>
          <p:cNvSpPr txBox="1"/>
          <p:nvPr/>
        </p:nvSpPr>
        <p:spPr>
          <a:xfrm>
            <a:off x="8004206" y="5772459"/>
            <a:ext cx="4187794" cy="1123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63"/>
              </a:lnSpc>
            </a:pPr>
            <a:r>
              <a:rPr lang="en-US" sz="3259" dirty="0" err="1">
                <a:solidFill>
                  <a:srgbClr val="000000"/>
                </a:solidFill>
                <a:latin typeface="Anonymous Pro Bold"/>
              </a:rPr>
              <a:t>Ghaza</a:t>
            </a:r>
            <a:r>
              <a:rPr lang="en-US" sz="3259" dirty="0">
                <a:solidFill>
                  <a:srgbClr val="000000"/>
                </a:solidFill>
                <a:latin typeface="Anonymous Pro Bold"/>
              </a:rPr>
              <a:t> Muhammad Al-</a:t>
            </a:r>
            <a:r>
              <a:rPr lang="en-US" sz="3259" dirty="0" err="1">
                <a:solidFill>
                  <a:srgbClr val="000000"/>
                </a:solidFill>
                <a:latin typeface="Anonymous Pro Bold"/>
              </a:rPr>
              <a:t>Ghifari</a:t>
            </a:r>
            <a:endParaRPr lang="en-US" sz="3259" dirty="0">
              <a:solidFill>
                <a:srgbClr val="000000"/>
              </a:solidFill>
              <a:latin typeface="Anonymous Pro Bold"/>
            </a:endParaRPr>
          </a:p>
        </p:txBody>
      </p:sp>
      <p:pic>
        <p:nvPicPr>
          <p:cNvPr id="22" name="Picture 15">
            <a:extLst>
              <a:ext uri="{FF2B5EF4-FFF2-40B4-BE49-F238E27FC236}">
                <a16:creationId xmlns:a16="http://schemas.microsoft.com/office/drawing/2014/main" id="{9F52110B-3223-5D46-2A06-0255459EE9E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6772562" y="5912106"/>
            <a:ext cx="907794" cy="9077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94223" y="-3297733"/>
            <a:ext cx="17376281" cy="2141914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2307356" y="8690086"/>
            <a:ext cx="12229780" cy="209018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475996" y="8690086"/>
            <a:ext cx="12229780" cy="209018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517401" y="7411839"/>
            <a:ext cx="511299" cy="1278247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973835" y="2834088"/>
            <a:ext cx="14340329" cy="4986383"/>
            <a:chOff x="0" y="0"/>
            <a:chExt cx="3776877" cy="131328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776877" cy="1313286"/>
            </a:xfrm>
            <a:custGeom>
              <a:avLst/>
              <a:gdLst/>
              <a:ahLst/>
              <a:cxnLst/>
              <a:rect l="l" t="t" r="r" b="b"/>
              <a:pathLst>
                <a:path w="3776877" h="1313286">
                  <a:moveTo>
                    <a:pt x="0" y="0"/>
                  </a:moveTo>
                  <a:lnTo>
                    <a:pt x="3776877" y="0"/>
                  </a:lnTo>
                  <a:lnTo>
                    <a:pt x="3776877" y="1313286"/>
                  </a:lnTo>
                  <a:lnTo>
                    <a:pt x="0" y="1313286"/>
                  </a:lnTo>
                  <a:close/>
                </a:path>
              </a:pathLst>
            </a:custGeom>
            <a:solidFill>
              <a:srgbClr val="F0F9FF"/>
            </a:solidFill>
            <a:ln>
              <a:noFill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214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4648123" y="7389792"/>
            <a:ext cx="2804555" cy="1300294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1148991" y="5494654"/>
            <a:ext cx="1649689" cy="3217479"/>
          </a:xfrm>
          <a:prstGeom prst="rect">
            <a:avLst/>
          </a:prstGeom>
        </p:spPr>
      </p:pic>
      <p:sp>
        <p:nvSpPr>
          <p:cNvPr id="11" name="AutoShape 11"/>
          <p:cNvSpPr/>
          <p:nvPr/>
        </p:nvSpPr>
        <p:spPr>
          <a:xfrm>
            <a:off x="2747897" y="5124450"/>
            <a:ext cx="1279220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7703689" y="3930481"/>
            <a:ext cx="787264" cy="1193969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8490953" y="3095994"/>
            <a:ext cx="1431472" cy="1431472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237599" y="1234434"/>
            <a:ext cx="13812802" cy="1266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381"/>
              </a:lnSpc>
              <a:spcBef>
                <a:spcPct val="0"/>
              </a:spcBef>
            </a:pPr>
            <a:r>
              <a:rPr lang="en-US" sz="7415">
                <a:solidFill>
                  <a:srgbClr val="2E1B5B"/>
                </a:solidFill>
                <a:latin typeface="HK Modular"/>
              </a:rPr>
              <a:t>KONSEP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082544" y="5604044"/>
            <a:ext cx="10122913" cy="149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83"/>
              </a:lnSpc>
            </a:pPr>
            <a:r>
              <a:rPr lang="en-US" sz="2845">
                <a:solidFill>
                  <a:srgbClr val="000000"/>
                </a:solidFill>
                <a:latin typeface="Anonymous Pro"/>
              </a:rPr>
              <a:t>Konsep dalam Game ini Sederhana, yaitu Pemain mengendalikan seekor burung yang harus terbang melintasi rintangan-rintangan pipa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 rot="-10800000">
            <a:off x="9922425" y="2834088"/>
            <a:ext cx="787264" cy="11939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31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467600" y="9258300"/>
            <a:ext cx="7315200" cy="110393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1450" y="9258300"/>
            <a:ext cx="7315200" cy="110393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782800" y="9183070"/>
            <a:ext cx="7315200" cy="110393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035743" y="3705333"/>
            <a:ext cx="1122590" cy="101645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003409" y="283910"/>
            <a:ext cx="4936169" cy="120263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923620" y="867122"/>
            <a:ext cx="868805" cy="868805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-2799525" y="207923"/>
            <a:ext cx="10267125" cy="820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35"/>
              </a:lnSpc>
            </a:pPr>
            <a:r>
              <a:rPr lang="en-US" sz="4810">
                <a:solidFill>
                  <a:srgbClr val="FAD02C"/>
                </a:solidFill>
                <a:latin typeface="HK Modular Bold"/>
              </a:rPr>
              <a:t>OBJEK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334037" y="6308002"/>
            <a:ext cx="1122590" cy="1016455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4295915" y="3937335"/>
            <a:ext cx="1122590" cy="1016455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792324" y="6308002"/>
            <a:ext cx="1122590" cy="1016455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171450" y="1880352"/>
            <a:ext cx="7879034" cy="2056984"/>
            <a:chOff x="0" y="0"/>
            <a:chExt cx="10505379" cy="2742645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0505379" cy="2742645"/>
              <a:chOff x="0" y="0"/>
              <a:chExt cx="2075137" cy="541757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2075137" cy="541757"/>
              </a:xfrm>
              <a:custGeom>
                <a:avLst/>
                <a:gdLst/>
                <a:ahLst/>
                <a:cxnLst/>
                <a:rect l="l" t="t" r="r" b="b"/>
                <a:pathLst>
                  <a:path w="2075137" h="541757">
                    <a:moveTo>
                      <a:pt x="50112" y="0"/>
                    </a:moveTo>
                    <a:lnTo>
                      <a:pt x="2025024" y="0"/>
                    </a:lnTo>
                    <a:cubicBezTo>
                      <a:pt x="2038315" y="0"/>
                      <a:pt x="2051061" y="5280"/>
                      <a:pt x="2060459" y="14678"/>
                    </a:cubicBezTo>
                    <a:cubicBezTo>
                      <a:pt x="2069857" y="24076"/>
                      <a:pt x="2075137" y="36822"/>
                      <a:pt x="2075137" y="50112"/>
                    </a:cubicBezTo>
                    <a:lnTo>
                      <a:pt x="2075137" y="491645"/>
                    </a:lnTo>
                    <a:cubicBezTo>
                      <a:pt x="2075137" y="519321"/>
                      <a:pt x="2052700" y="541757"/>
                      <a:pt x="2025024" y="541757"/>
                    </a:cubicBezTo>
                    <a:lnTo>
                      <a:pt x="50112" y="541757"/>
                    </a:lnTo>
                    <a:cubicBezTo>
                      <a:pt x="22436" y="541757"/>
                      <a:pt x="0" y="519321"/>
                      <a:pt x="0" y="491645"/>
                    </a:cubicBezTo>
                    <a:lnTo>
                      <a:pt x="0" y="50112"/>
                    </a:lnTo>
                    <a:cubicBezTo>
                      <a:pt x="0" y="22436"/>
                      <a:pt x="22436" y="0"/>
                      <a:pt x="50112" y="0"/>
                    </a:cubicBezTo>
                    <a:close/>
                  </a:path>
                </a:pathLst>
              </a:custGeom>
              <a:solidFill>
                <a:srgbClr val="F0F9FF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14"/>
                  </a:lnSpc>
                </a:pPr>
                <a:endParaRPr/>
              </a:p>
            </p:txBody>
          </p:sp>
        </p:grpSp>
        <p:sp>
          <p:nvSpPr>
            <p:cNvPr id="16" name="TextBox 16"/>
            <p:cNvSpPr txBox="1"/>
            <p:nvPr/>
          </p:nvSpPr>
          <p:spPr>
            <a:xfrm>
              <a:off x="219592" y="341107"/>
              <a:ext cx="10066195" cy="15379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1"/>
                </a:lnSpc>
              </a:pPr>
              <a:r>
                <a:rPr lang="en-US" sz="1893">
                  <a:solidFill>
                    <a:srgbClr val="000000"/>
                  </a:solidFill>
                  <a:latin typeface="HK Modular"/>
                </a:rPr>
                <a:t>Bird</a:t>
              </a:r>
            </a:p>
            <a:p>
              <a:pPr algn="ctr">
                <a:lnSpc>
                  <a:spcPts val="2231"/>
                </a:lnSpc>
              </a:pPr>
              <a:r>
                <a:rPr lang="en-US" sz="1593">
                  <a:solidFill>
                    <a:srgbClr val="000000"/>
                  </a:solidFill>
                  <a:latin typeface="HK Modular"/>
                </a:rPr>
                <a:t>Objek utama dalam game Flappy Bird, merupakan karakter yang dikendalikan oleh pemain untuk terbang melalui rintangan-rintangan pipa.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353619" y="2278097"/>
            <a:ext cx="6912467" cy="1659238"/>
            <a:chOff x="0" y="0"/>
            <a:chExt cx="9216623" cy="2212318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9216623" cy="2212318"/>
              <a:chOff x="0" y="0"/>
              <a:chExt cx="2075137" cy="49810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2075137" cy="498107"/>
              </a:xfrm>
              <a:custGeom>
                <a:avLst/>
                <a:gdLst/>
                <a:ahLst/>
                <a:cxnLst/>
                <a:rect l="l" t="t" r="r" b="b"/>
                <a:pathLst>
                  <a:path w="2075137" h="498107">
                    <a:moveTo>
                      <a:pt x="50112" y="0"/>
                    </a:moveTo>
                    <a:lnTo>
                      <a:pt x="2025024" y="0"/>
                    </a:lnTo>
                    <a:cubicBezTo>
                      <a:pt x="2038315" y="0"/>
                      <a:pt x="2051061" y="5280"/>
                      <a:pt x="2060459" y="14678"/>
                    </a:cubicBezTo>
                    <a:cubicBezTo>
                      <a:pt x="2069857" y="24076"/>
                      <a:pt x="2075137" y="36822"/>
                      <a:pt x="2075137" y="50112"/>
                    </a:cubicBezTo>
                    <a:lnTo>
                      <a:pt x="2075137" y="447994"/>
                    </a:lnTo>
                    <a:cubicBezTo>
                      <a:pt x="2075137" y="475671"/>
                      <a:pt x="2052700" y="498107"/>
                      <a:pt x="2025024" y="498107"/>
                    </a:cubicBezTo>
                    <a:lnTo>
                      <a:pt x="50112" y="498107"/>
                    </a:lnTo>
                    <a:cubicBezTo>
                      <a:pt x="22436" y="498107"/>
                      <a:pt x="0" y="475671"/>
                      <a:pt x="0" y="447994"/>
                    </a:cubicBezTo>
                    <a:lnTo>
                      <a:pt x="0" y="50112"/>
                    </a:lnTo>
                    <a:cubicBezTo>
                      <a:pt x="0" y="22436"/>
                      <a:pt x="22436" y="0"/>
                      <a:pt x="50112" y="0"/>
                    </a:cubicBezTo>
                    <a:close/>
                  </a:path>
                </a:pathLst>
              </a:custGeom>
              <a:solidFill>
                <a:srgbClr val="FF944E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14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192653" y="302944"/>
              <a:ext cx="8831316" cy="11517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25"/>
                </a:lnSpc>
              </a:pPr>
              <a:r>
                <a:rPr lang="en-US" sz="1661">
                  <a:solidFill>
                    <a:srgbClr val="000000"/>
                  </a:solidFill>
                  <a:latin typeface="HK Modular"/>
                </a:rPr>
                <a:t>Scoreboard </a:t>
              </a:r>
            </a:p>
            <a:p>
              <a:pPr algn="ctr">
                <a:lnSpc>
                  <a:spcPts val="2325"/>
                </a:lnSpc>
              </a:pPr>
              <a:r>
                <a:rPr lang="en-US" sz="1661">
                  <a:solidFill>
                    <a:srgbClr val="000000"/>
                  </a:solidFill>
                  <a:latin typeface="HK Modular"/>
                </a:rPr>
                <a:t>Objek yang menunjukkan skor pemain selama bermain game.Menu: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0066862" y="6608389"/>
            <a:ext cx="6711025" cy="1976469"/>
            <a:chOff x="0" y="0"/>
            <a:chExt cx="8948033" cy="2635292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8948033" cy="2546188"/>
              <a:chOff x="0" y="0"/>
              <a:chExt cx="2075137" cy="590486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2075137" cy="590486"/>
              </a:xfrm>
              <a:custGeom>
                <a:avLst/>
                <a:gdLst/>
                <a:ahLst/>
                <a:cxnLst/>
                <a:rect l="l" t="t" r="r" b="b"/>
                <a:pathLst>
                  <a:path w="2075137" h="590486">
                    <a:moveTo>
                      <a:pt x="58834" y="0"/>
                    </a:moveTo>
                    <a:lnTo>
                      <a:pt x="2016302" y="0"/>
                    </a:lnTo>
                    <a:cubicBezTo>
                      <a:pt x="2031906" y="0"/>
                      <a:pt x="2046871" y="6199"/>
                      <a:pt x="2057904" y="17232"/>
                    </a:cubicBezTo>
                    <a:cubicBezTo>
                      <a:pt x="2068938" y="28266"/>
                      <a:pt x="2075137" y="43230"/>
                      <a:pt x="2075137" y="58834"/>
                    </a:cubicBezTo>
                    <a:lnTo>
                      <a:pt x="2075137" y="531652"/>
                    </a:lnTo>
                    <a:cubicBezTo>
                      <a:pt x="2075137" y="547256"/>
                      <a:pt x="2068938" y="562220"/>
                      <a:pt x="2057904" y="573254"/>
                    </a:cubicBezTo>
                    <a:cubicBezTo>
                      <a:pt x="2046871" y="584287"/>
                      <a:pt x="2031906" y="590486"/>
                      <a:pt x="2016302" y="590486"/>
                    </a:cubicBezTo>
                    <a:lnTo>
                      <a:pt x="58834" y="590486"/>
                    </a:lnTo>
                    <a:cubicBezTo>
                      <a:pt x="26341" y="590486"/>
                      <a:pt x="0" y="564145"/>
                      <a:pt x="0" y="531652"/>
                    </a:cubicBezTo>
                    <a:lnTo>
                      <a:pt x="0" y="58834"/>
                    </a:lnTo>
                    <a:cubicBezTo>
                      <a:pt x="0" y="26341"/>
                      <a:pt x="26341" y="0"/>
                      <a:pt x="58834" y="0"/>
                    </a:cubicBezTo>
                    <a:close/>
                  </a:path>
                </a:pathLst>
              </a:custGeom>
              <a:solidFill>
                <a:srgbClr val="A4FFDE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43269" tIns="43269" rIns="43269" bIns="43269" rtlCol="0" anchor="ctr"/>
              <a:lstStyle/>
              <a:p>
                <a:pPr algn="ctr">
                  <a:lnSpc>
                    <a:spcPts val="3214"/>
                  </a:lnSpc>
                </a:pPr>
                <a:endParaRPr/>
              </a:p>
            </p:txBody>
          </p:sp>
        </p:grpSp>
        <p:sp>
          <p:nvSpPr>
            <p:cNvPr id="26" name="TextBox 26"/>
            <p:cNvSpPr txBox="1"/>
            <p:nvPr/>
          </p:nvSpPr>
          <p:spPr>
            <a:xfrm>
              <a:off x="187039" y="302530"/>
              <a:ext cx="8573955" cy="23327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98"/>
                </a:lnSpc>
              </a:pPr>
              <a:r>
                <a:rPr lang="en-US" sz="1712">
                  <a:solidFill>
                    <a:srgbClr val="000000"/>
                  </a:solidFill>
                  <a:latin typeface="HK Modular"/>
                </a:rPr>
                <a:t>GROUND</a:t>
              </a:r>
            </a:p>
            <a:p>
              <a:pPr algn="ctr">
                <a:lnSpc>
                  <a:spcPts val="2398"/>
                </a:lnSpc>
              </a:pPr>
              <a:r>
                <a:rPr lang="en-US" sz="1712">
                  <a:solidFill>
                    <a:srgbClr val="000000"/>
                  </a:solidFill>
                  <a:latin typeface="HK Modular"/>
                </a:rPr>
                <a:t>Lantai pada game Flappy Bird, burung akan jatuh atau mati jika menabrak lantai.</a:t>
              </a:r>
            </a:p>
            <a:p>
              <a:pPr algn="ctr">
                <a:lnSpc>
                  <a:spcPts val="2398"/>
                </a:lnSpc>
              </a:pPr>
              <a:endParaRPr lang="en-US" sz="1712">
                <a:solidFill>
                  <a:srgbClr val="000000"/>
                </a:solidFill>
                <a:latin typeface="HK Modular"/>
              </a:endParaRPr>
            </a:p>
            <a:p>
              <a:pPr algn="ctr">
                <a:lnSpc>
                  <a:spcPts val="2398"/>
                </a:lnSpc>
              </a:pPr>
              <a:endParaRPr lang="en-US" sz="1712">
                <a:solidFill>
                  <a:srgbClr val="000000"/>
                </a:solidFill>
                <a:latin typeface="HK Modular"/>
              </a:endParaRP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0792324" y="4057074"/>
            <a:ext cx="7147254" cy="2320420"/>
            <a:chOff x="0" y="0"/>
            <a:chExt cx="9529672" cy="3093893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9529672" cy="3093893"/>
              <a:chOff x="0" y="0"/>
              <a:chExt cx="2075137" cy="673712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2075137" cy="673712"/>
              </a:xfrm>
              <a:custGeom>
                <a:avLst/>
                <a:gdLst/>
                <a:ahLst/>
                <a:cxnLst/>
                <a:rect l="l" t="t" r="r" b="b"/>
                <a:pathLst>
                  <a:path w="2075137" h="673712">
                    <a:moveTo>
                      <a:pt x="50112" y="0"/>
                    </a:moveTo>
                    <a:lnTo>
                      <a:pt x="2025024" y="0"/>
                    </a:lnTo>
                    <a:cubicBezTo>
                      <a:pt x="2038315" y="0"/>
                      <a:pt x="2051061" y="5280"/>
                      <a:pt x="2060459" y="14678"/>
                    </a:cubicBezTo>
                    <a:cubicBezTo>
                      <a:pt x="2069857" y="24076"/>
                      <a:pt x="2075137" y="36822"/>
                      <a:pt x="2075137" y="50112"/>
                    </a:cubicBezTo>
                    <a:lnTo>
                      <a:pt x="2075137" y="623599"/>
                    </a:lnTo>
                    <a:cubicBezTo>
                      <a:pt x="2075137" y="651276"/>
                      <a:pt x="2052700" y="673712"/>
                      <a:pt x="2025024" y="673712"/>
                    </a:cubicBezTo>
                    <a:lnTo>
                      <a:pt x="50112" y="673712"/>
                    </a:lnTo>
                    <a:cubicBezTo>
                      <a:pt x="36822" y="673712"/>
                      <a:pt x="24076" y="668432"/>
                      <a:pt x="14678" y="659034"/>
                    </a:cubicBezTo>
                    <a:cubicBezTo>
                      <a:pt x="5280" y="649636"/>
                      <a:pt x="0" y="636890"/>
                      <a:pt x="0" y="623599"/>
                    </a:cubicBezTo>
                    <a:lnTo>
                      <a:pt x="0" y="50112"/>
                    </a:lnTo>
                    <a:cubicBezTo>
                      <a:pt x="0" y="22436"/>
                      <a:pt x="22436" y="0"/>
                      <a:pt x="50112" y="0"/>
                    </a:cubicBezTo>
                    <a:close/>
                  </a:path>
                </a:pathLst>
              </a:custGeom>
              <a:solidFill>
                <a:srgbClr val="E7B0F8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14"/>
                  </a:lnSpc>
                </a:pPr>
                <a:endParaRPr/>
              </a:p>
            </p:txBody>
          </p:sp>
        </p:grpSp>
        <p:sp>
          <p:nvSpPr>
            <p:cNvPr id="31" name="TextBox 31"/>
            <p:cNvSpPr txBox="1"/>
            <p:nvPr/>
          </p:nvSpPr>
          <p:spPr>
            <a:xfrm>
              <a:off x="199197" y="314528"/>
              <a:ext cx="9131278" cy="19960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04"/>
                </a:lnSpc>
              </a:pPr>
              <a:r>
                <a:rPr lang="en-US" sz="1717">
                  <a:solidFill>
                    <a:srgbClr val="000000"/>
                  </a:solidFill>
                  <a:latin typeface="HK Modular"/>
                </a:rPr>
                <a:t>Menu </a:t>
              </a:r>
            </a:p>
            <a:p>
              <a:pPr algn="ctr">
                <a:lnSpc>
                  <a:spcPts val="2404"/>
                </a:lnSpc>
              </a:pPr>
              <a:r>
                <a:rPr lang="en-US" sz="1717">
                  <a:solidFill>
                    <a:srgbClr val="000000"/>
                  </a:solidFill>
                  <a:latin typeface="HK Modular"/>
                </a:rPr>
                <a:t>Objek yang menunjukkan opsi menu pada game Flappy Bird, seperti opsi untuk memulai game, menampilkan skor terbaik, atau keluar dari game.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478988" y="6885721"/>
            <a:ext cx="7879034" cy="2077304"/>
            <a:chOff x="0" y="0"/>
            <a:chExt cx="10505379" cy="2769738"/>
          </a:xfrm>
        </p:grpSpPr>
        <p:grpSp>
          <p:nvGrpSpPr>
            <p:cNvPr id="33" name="Group 33"/>
            <p:cNvGrpSpPr/>
            <p:nvPr/>
          </p:nvGrpSpPr>
          <p:grpSpPr>
            <a:xfrm>
              <a:off x="0" y="0"/>
              <a:ext cx="10505379" cy="2769738"/>
              <a:chOff x="0" y="0"/>
              <a:chExt cx="2075137" cy="547109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2075137" cy="547109"/>
              </a:xfrm>
              <a:custGeom>
                <a:avLst/>
                <a:gdLst/>
                <a:ahLst/>
                <a:cxnLst/>
                <a:rect l="l" t="t" r="r" b="b"/>
                <a:pathLst>
                  <a:path w="2075137" h="547109">
                    <a:moveTo>
                      <a:pt x="50112" y="0"/>
                    </a:moveTo>
                    <a:lnTo>
                      <a:pt x="2025024" y="0"/>
                    </a:lnTo>
                    <a:cubicBezTo>
                      <a:pt x="2038315" y="0"/>
                      <a:pt x="2051061" y="5280"/>
                      <a:pt x="2060459" y="14678"/>
                    </a:cubicBezTo>
                    <a:cubicBezTo>
                      <a:pt x="2069857" y="24076"/>
                      <a:pt x="2075137" y="36822"/>
                      <a:pt x="2075137" y="50112"/>
                    </a:cubicBezTo>
                    <a:lnTo>
                      <a:pt x="2075137" y="496996"/>
                    </a:lnTo>
                    <a:cubicBezTo>
                      <a:pt x="2075137" y="524673"/>
                      <a:pt x="2052700" y="547109"/>
                      <a:pt x="2025024" y="547109"/>
                    </a:cubicBezTo>
                    <a:lnTo>
                      <a:pt x="50112" y="547109"/>
                    </a:lnTo>
                    <a:cubicBezTo>
                      <a:pt x="22436" y="547109"/>
                      <a:pt x="0" y="524673"/>
                      <a:pt x="0" y="496996"/>
                    </a:cubicBezTo>
                    <a:lnTo>
                      <a:pt x="0" y="50112"/>
                    </a:lnTo>
                    <a:cubicBezTo>
                      <a:pt x="0" y="22436"/>
                      <a:pt x="22436" y="0"/>
                      <a:pt x="50112" y="0"/>
                    </a:cubicBezTo>
                    <a:close/>
                  </a:path>
                </a:pathLst>
              </a:custGeom>
              <a:solidFill>
                <a:srgbClr val="F9943B"/>
              </a:solidFill>
            </p:spPr>
          </p:sp>
          <p:sp>
            <p:nvSpPr>
              <p:cNvPr id="35" name="TextBox 35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14"/>
                  </a:lnSpc>
                </a:pPr>
                <a:endParaRPr/>
              </a:p>
            </p:txBody>
          </p:sp>
        </p:grpSp>
        <p:sp>
          <p:nvSpPr>
            <p:cNvPr id="36" name="TextBox 36"/>
            <p:cNvSpPr txBox="1"/>
            <p:nvPr/>
          </p:nvSpPr>
          <p:spPr>
            <a:xfrm>
              <a:off x="219592" y="350632"/>
              <a:ext cx="10066195" cy="15555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71"/>
                </a:lnSpc>
              </a:pPr>
              <a:r>
                <a:rPr lang="en-US" sz="1693">
                  <a:solidFill>
                    <a:srgbClr val="000000"/>
                  </a:solidFill>
                  <a:latin typeface="HK Modular"/>
                </a:rPr>
                <a:t>BACKGROUND</a:t>
              </a:r>
            </a:p>
            <a:p>
              <a:pPr algn="ctr">
                <a:lnSpc>
                  <a:spcPts val="2371"/>
                </a:lnSpc>
              </a:pPr>
              <a:r>
                <a:rPr lang="en-US" sz="1693">
                  <a:solidFill>
                    <a:srgbClr val="000000"/>
                  </a:solidFill>
                  <a:latin typeface="HK Modular"/>
                </a:rPr>
                <a:t>Latar belakang layar pada game Flappy Bird, biasanya terdiri dari langit dan awan yang bergerak secara lambat.</a:t>
              </a: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810801" y="4383765"/>
            <a:ext cx="7879034" cy="2224624"/>
            <a:chOff x="0" y="0"/>
            <a:chExt cx="10505379" cy="2966165"/>
          </a:xfrm>
        </p:grpSpPr>
        <p:grpSp>
          <p:nvGrpSpPr>
            <p:cNvPr id="38" name="Group 38"/>
            <p:cNvGrpSpPr/>
            <p:nvPr/>
          </p:nvGrpSpPr>
          <p:grpSpPr>
            <a:xfrm>
              <a:off x="0" y="0"/>
              <a:ext cx="10505379" cy="2966165"/>
              <a:chOff x="0" y="0"/>
              <a:chExt cx="2075137" cy="585909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2075137" cy="585909"/>
              </a:xfrm>
              <a:custGeom>
                <a:avLst/>
                <a:gdLst/>
                <a:ahLst/>
                <a:cxnLst/>
                <a:rect l="l" t="t" r="r" b="b"/>
                <a:pathLst>
                  <a:path w="2075137" h="585909">
                    <a:moveTo>
                      <a:pt x="50112" y="0"/>
                    </a:moveTo>
                    <a:lnTo>
                      <a:pt x="2025024" y="0"/>
                    </a:lnTo>
                    <a:cubicBezTo>
                      <a:pt x="2038315" y="0"/>
                      <a:pt x="2051061" y="5280"/>
                      <a:pt x="2060459" y="14678"/>
                    </a:cubicBezTo>
                    <a:cubicBezTo>
                      <a:pt x="2069857" y="24076"/>
                      <a:pt x="2075137" y="36822"/>
                      <a:pt x="2075137" y="50112"/>
                    </a:cubicBezTo>
                    <a:lnTo>
                      <a:pt x="2075137" y="535797"/>
                    </a:lnTo>
                    <a:cubicBezTo>
                      <a:pt x="2075137" y="563473"/>
                      <a:pt x="2052700" y="585909"/>
                      <a:pt x="2025024" y="585909"/>
                    </a:cubicBezTo>
                    <a:lnTo>
                      <a:pt x="50112" y="585909"/>
                    </a:lnTo>
                    <a:cubicBezTo>
                      <a:pt x="22436" y="585909"/>
                      <a:pt x="0" y="563473"/>
                      <a:pt x="0" y="535797"/>
                    </a:cubicBezTo>
                    <a:lnTo>
                      <a:pt x="0" y="50112"/>
                    </a:lnTo>
                    <a:cubicBezTo>
                      <a:pt x="0" y="22436"/>
                      <a:pt x="22436" y="0"/>
                      <a:pt x="50112" y="0"/>
                    </a:cubicBezTo>
                    <a:close/>
                  </a:path>
                </a:pathLst>
              </a:custGeom>
              <a:solidFill>
                <a:srgbClr val="42BBCB"/>
              </a:solidFill>
            </p:spPr>
          </p:sp>
          <p:sp>
            <p:nvSpPr>
              <p:cNvPr id="40" name="TextBox 40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14"/>
                  </a:lnSpc>
                </a:pPr>
                <a:endParaRPr/>
              </a:p>
            </p:txBody>
          </p:sp>
        </p:grpSp>
        <p:sp>
          <p:nvSpPr>
            <p:cNvPr id="41" name="TextBox 41"/>
            <p:cNvSpPr txBox="1"/>
            <p:nvPr/>
          </p:nvSpPr>
          <p:spPr>
            <a:xfrm>
              <a:off x="219592" y="371442"/>
              <a:ext cx="10066195" cy="22745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1"/>
                </a:lnSpc>
              </a:pPr>
              <a:r>
                <a:rPr lang="en-US" sz="1893">
                  <a:solidFill>
                    <a:srgbClr val="000000"/>
                  </a:solidFill>
                  <a:latin typeface="HK Modular"/>
                </a:rPr>
                <a:t>Pipe</a:t>
              </a:r>
            </a:p>
            <a:p>
              <a:pPr algn="ctr">
                <a:lnSpc>
                  <a:spcPts val="2231"/>
                </a:lnSpc>
              </a:pPr>
              <a:r>
                <a:rPr lang="en-US" sz="1593">
                  <a:solidFill>
                    <a:srgbClr val="000000"/>
                  </a:solidFill>
                  <a:latin typeface="HK Modular"/>
                </a:rPr>
                <a:t>Objek rintangan utama dalam game Flappy Bird, terdiri dari pipa-pipa yang terletak di atas dan di bawah layar. Burung harus terbang melaluinya dengan presisi yang tepat untuk tidak menabrak pipa.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369092" y="627608"/>
            <a:ext cx="4656031" cy="237880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2874388" y="3728820"/>
            <a:ext cx="5354867" cy="6946172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1598109"/>
            <a:ext cx="10416917" cy="2453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80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Penerapan Konsep PBO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382073" y="382073"/>
            <a:ext cx="1293254" cy="129325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920436" y="5527694"/>
            <a:ext cx="918361" cy="918361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4570215"/>
            <a:ext cx="8850654" cy="1914960"/>
            <a:chOff x="0" y="0"/>
            <a:chExt cx="11800872" cy="2553280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800872" cy="2553280"/>
            </a:xfrm>
            <a:prstGeom prst="rect">
              <a:avLst/>
            </a:prstGeom>
          </p:spPr>
        </p:pic>
        <p:sp>
          <p:nvSpPr>
            <p:cNvPr id="9" name="TextBox 9"/>
            <p:cNvSpPr txBox="1"/>
            <p:nvPr/>
          </p:nvSpPr>
          <p:spPr>
            <a:xfrm>
              <a:off x="1199841" y="159682"/>
              <a:ext cx="9401189" cy="1849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1"/>
                </a:lnSpc>
              </a:pPr>
              <a:r>
                <a:rPr lang="en-US" sz="1986">
                  <a:solidFill>
                    <a:srgbClr val="232526"/>
                  </a:solidFill>
                  <a:latin typeface="Arcade Gamer"/>
                </a:rPr>
                <a:t>Perwarisan</a:t>
              </a:r>
            </a:p>
            <a:p>
              <a:pPr algn="ctr">
                <a:lnSpc>
                  <a:spcPts val="2781"/>
                </a:lnSpc>
              </a:pPr>
              <a:r>
                <a:rPr lang="en-US" sz="1986">
                  <a:solidFill>
                    <a:srgbClr val="232526"/>
                  </a:solidFill>
                  <a:latin typeface="Arcade Gamer"/>
                </a:rPr>
                <a:t>kelas Pipe bisa menjadi subkelas dari kelas Obstacle atau kelas Bird bisa menjadi subkelas dari kelas Animal.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9765827" y="248195"/>
            <a:ext cx="3526115" cy="63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</a:rPr>
              <a:t>C. Japan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2069237" y="1671970"/>
            <a:ext cx="3744564" cy="1913132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1445617" y="2172130"/>
            <a:ext cx="912813" cy="912813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174254" y="6907777"/>
            <a:ext cx="8221750" cy="1560596"/>
            <a:chOff x="0" y="0"/>
            <a:chExt cx="10962333" cy="2080795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6135" b="6135"/>
            <a:stretch>
              <a:fillRect/>
            </a:stretch>
          </p:blipFill>
          <p:spPr>
            <a:xfrm>
              <a:off x="0" y="0"/>
              <a:ext cx="10962333" cy="2080795"/>
            </a:xfrm>
            <a:prstGeom prst="rect">
              <a:avLst/>
            </a:prstGeom>
          </p:spPr>
        </p:pic>
        <p:sp>
          <p:nvSpPr>
            <p:cNvPr id="15" name="TextBox 15"/>
            <p:cNvSpPr txBox="1"/>
            <p:nvPr/>
          </p:nvSpPr>
          <p:spPr>
            <a:xfrm>
              <a:off x="1114584" y="136844"/>
              <a:ext cx="8733165" cy="15007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66"/>
                </a:lnSpc>
              </a:pPr>
              <a:r>
                <a:rPr lang="en-US" sz="1618">
                  <a:solidFill>
                    <a:srgbClr val="232526"/>
                  </a:solidFill>
                  <a:latin typeface="Arcade Gamer"/>
                </a:rPr>
                <a:t>Enkapsulasi</a:t>
              </a:r>
            </a:p>
            <a:p>
              <a:pPr algn="ctr">
                <a:lnSpc>
                  <a:spcPts val="2266"/>
                </a:lnSpc>
              </a:pPr>
              <a:r>
                <a:rPr lang="en-US" sz="1618">
                  <a:solidFill>
                    <a:srgbClr val="232526"/>
                  </a:solidFill>
                  <a:latin typeface="Arcade Gamer"/>
                </a:rPr>
                <a:t>variabel score pada kelas Scoreboard tidak bisa diakses atau dimodifikasi dari luar kelas tersebut. 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146886" y="4358098"/>
            <a:ext cx="8850654" cy="1914960"/>
            <a:chOff x="0" y="0"/>
            <a:chExt cx="11800872" cy="2553280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800872" cy="2553280"/>
            </a:xfrm>
            <a:prstGeom prst="rect">
              <a:avLst/>
            </a:prstGeom>
          </p:spPr>
        </p:pic>
        <p:sp>
          <p:nvSpPr>
            <p:cNvPr id="18" name="TextBox 18"/>
            <p:cNvSpPr txBox="1"/>
            <p:nvPr/>
          </p:nvSpPr>
          <p:spPr>
            <a:xfrm>
              <a:off x="1199841" y="159682"/>
              <a:ext cx="9401189" cy="1849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1"/>
                </a:lnSpc>
              </a:pPr>
              <a:r>
                <a:rPr lang="en-US" sz="1986">
                  <a:solidFill>
                    <a:srgbClr val="232526"/>
                  </a:solidFill>
                  <a:latin typeface="Arcade Gamer"/>
                </a:rPr>
                <a:t>Polimorfisme </a:t>
              </a:r>
            </a:p>
            <a:p>
              <a:pPr algn="ctr">
                <a:lnSpc>
                  <a:spcPts val="2781"/>
                </a:lnSpc>
              </a:pPr>
              <a:r>
                <a:rPr lang="en-US" sz="1986">
                  <a:solidFill>
                    <a:srgbClr val="232526"/>
                  </a:solidFill>
                  <a:latin typeface="Arcade Gamer"/>
                </a:rPr>
                <a:t>kelas Bird dan kelas Obstacle masing-masing memiliki metode move() yang berbeda.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312826" y="6579406"/>
            <a:ext cx="8513001" cy="1976462"/>
            <a:chOff x="0" y="0"/>
            <a:chExt cx="11350668" cy="2635282"/>
          </a:xfrm>
        </p:grpSpPr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3404" r="3404"/>
            <a:stretch>
              <a:fillRect/>
            </a:stretch>
          </p:blipFill>
          <p:spPr>
            <a:xfrm>
              <a:off x="0" y="0"/>
              <a:ext cx="11350668" cy="2635282"/>
            </a:xfrm>
            <a:prstGeom prst="rect">
              <a:avLst/>
            </a:prstGeom>
          </p:spPr>
        </p:pic>
        <p:sp>
          <p:nvSpPr>
            <p:cNvPr id="21" name="TextBox 21"/>
            <p:cNvSpPr txBox="1"/>
            <p:nvPr/>
          </p:nvSpPr>
          <p:spPr>
            <a:xfrm>
              <a:off x="1154067" y="148828"/>
              <a:ext cx="9042534" cy="1991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30"/>
                </a:lnSpc>
              </a:pPr>
              <a:r>
                <a:rPr lang="en-US" sz="1807">
                  <a:solidFill>
                    <a:srgbClr val="232526"/>
                  </a:solidFill>
                  <a:latin typeface="Arcade Gamer"/>
                </a:rPr>
                <a:t>Abstraksi </a:t>
              </a:r>
            </a:p>
            <a:p>
              <a:pPr algn="ctr">
                <a:lnSpc>
                  <a:spcPts val="2390"/>
                </a:lnSpc>
              </a:pPr>
              <a:r>
                <a:rPr lang="en-US" sz="1707">
                  <a:solidFill>
                    <a:srgbClr val="232526"/>
                  </a:solidFill>
                  <a:latin typeface="Arcade Gamer"/>
                </a:rPr>
                <a:t>kelas Menu bisa mengekspos opsi yang tersedia pada menu namun tidak menunjukkan detail implementasi dari setiap opsi tersebut.</a:t>
              </a:r>
            </a:p>
          </p:txBody>
        </p:sp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0" y="8960941"/>
            <a:ext cx="1714051" cy="1714051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714051" y="8960941"/>
            <a:ext cx="1714051" cy="1714051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3428103" y="8960941"/>
            <a:ext cx="1714051" cy="1714051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142154" y="8960941"/>
            <a:ext cx="1714051" cy="1714051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6856205" y="8960941"/>
            <a:ext cx="1714051" cy="1714051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8570257" y="8960941"/>
            <a:ext cx="1714051" cy="1714051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0284308" y="8960941"/>
            <a:ext cx="1714051" cy="1714051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1998360" y="8960941"/>
            <a:ext cx="1714051" cy="1714051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3712411" y="8960941"/>
            <a:ext cx="1714051" cy="1714051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5426462" y="8960941"/>
            <a:ext cx="1714051" cy="1714051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7140514" y="8960941"/>
            <a:ext cx="1714051" cy="17140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31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202700" y="478487"/>
            <a:ext cx="8459887" cy="9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Anonymous Pro"/>
              </a:rPr>
              <a:t>1.   Flappy      </a:t>
            </a:r>
          </a:p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Anonymous Pro"/>
              </a:rPr>
              <a:t>• -score: int     </a:t>
            </a:r>
          </a:p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Anonymous Pro"/>
              </a:rPr>
              <a:t>• -isAlive: bool  </a:t>
            </a:r>
          </a:p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Anonymous Pro"/>
              </a:rPr>
              <a:t>• -birdImage: img </a:t>
            </a:r>
          </a:p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Anonymous Pro"/>
              </a:rPr>
              <a:t>• -birdX: int     </a:t>
            </a:r>
          </a:p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Anonymous Pro"/>
              </a:rPr>
              <a:t>• -birdY: int     </a:t>
            </a:r>
          </a:p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Anonymous Pro"/>
              </a:rPr>
              <a:t>• -birdWidth: int </a:t>
            </a:r>
          </a:p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Anonymous Pro"/>
              </a:rPr>
              <a:t>• -birdHeight: int</a:t>
            </a:r>
          </a:p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Anonymous Pro"/>
              </a:rPr>
              <a:t>• +Flappy()       </a:t>
            </a:r>
          </a:p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Anonymous Pro"/>
              </a:rPr>
              <a:t>• +jump()         </a:t>
            </a:r>
          </a:p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Anonymous Pro"/>
              </a:rPr>
              <a:t>• +move()         </a:t>
            </a:r>
          </a:p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Anonymous Pro"/>
              </a:rPr>
              <a:t>• +checkCollision()</a:t>
            </a:r>
          </a:p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Anonymous Pro"/>
              </a:rPr>
              <a:t>• +draw()         </a:t>
            </a:r>
          </a:p>
          <a:p>
            <a:pPr algn="ctr">
              <a:lnSpc>
                <a:spcPts val="2931"/>
              </a:lnSpc>
            </a:pPr>
            <a:endParaRPr lang="en-US" sz="2094">
              <a:solidFill>
                <a:srgbClr val="FFFFFF"/>
              </a:solidFill>
              <a:latin typeface="Anonymous Pro"/>
            </a:endParaRPr>
          </a:p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Anonymous Pro"/>
              </a:rPr>
              <a:t>2.  Pipe       </a:t>
            </a:r>
          </a:p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Anonymous Pro"/>
              </a:rPr>
              <a:t>• -pipeImage: img </a:t>
            </a:r>
          </a:p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Anonymous Pro"/>
              </a:rPr>
              <a:t>• -pipeX: int     </a:t>
            </a:r>
          </a:p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Anonymous Pro"/>
              </a:rPr>
              <a:t>• -pipeY: int     </a:t>
            </a:r>
          </a:p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Anonymous Pro"/>
              </a:rPr>
              <a:t>• -pipeWidth: int </a:t>
            </a:r>
          </a:p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Anonymous Pro"/>
              </a:rPr>
              <a:t>• -pipeHeight: int</a:t>
            </a:r>
          </a:p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Anonymous Pro"/>
              </a:rPr>
              <a:t>•  +Pipe()         </a:t>
            </a:r>
          </a:p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Anonymous Pro"/>
              </a:rPr>
              <a:t>•  +move()         </a:t>
            </a:r>
          </a:p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Anonymous Pro"/>
              </a:rPr>
              <a:t>•  +draw()         </a:t>
            </a:r>
          </a:p>
          <a:p>
            <a:pPr algn="ctr">
              <a:lnSpc>
                <a:spcPts val="2931"/>
              </a:lnSpc>
            </a:pPr>
            <a:endParaRPr lang="en-US" sz="2094">
              <a:solidFill>
                <a:srgbClr val="FFFFFF"/>
              </a:solidFill>
              <a:latin typeface="Anonymous Pro"/>
            </a:endParaRPr>
          </a:p>
          <a:p>
            <a:pPr algn="ctr">
              <a:lnSpc>
                <a:spcPts val="2931"/>
              </a:lnSpc>
            </a:pPr>
            <a:endParaRPr lang="en-US" sz="2094">
              <a:solidFill>
                <a:srgbClr val="FFFFFF"/>
              </a:solidFill>
              <a:latin typeface="Anonymous Pro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684363" y="3505696"/>
            <a:ext cx="9050958" cy="3568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36"/>
              </a:lnSpc>
            </a:pPr>
            <a:r>
              <a:rPr lang="en-US" sz="2240">
                <a:solidFill>
                  <a:srgbClr val="FFFFFF"/>
                </a:solidFill>
                <a:latin typeface="Anonymous Pro"/>
              </a:rPr>
              <a:t>3. Game </a:t>
            </a:r>
          </a:p>
          <a:p>
            <a:pPr algn="ctr">
              <a:lnSpc>
                <a:spcPts val="3136"/>
              </a:lnSpc>
            </a:pPr>
            <a:r>
              <a:rPr lang="en-US" sz="2240">
                <a:solidFill>
                  <a:srgbClr val="FFFFFF"/>
                </a:solidFill>
                <a:latin typeface="Anonymous Pro"/>
              </a:rPr>
              <a:t>• -flappy: Flappy </a:t>
            </a:r>
          </a:p>
          <a:p>
            <a:pPr algn="ctr">
              <a:lnSpc>
                <a:spcPts val="3136"/>
              </a:lnSpc>
            </a:pPr>
            <a:r>
              <a:rPr lang="en-US" sz="2240">
                <a:solidFill>
                  <a:srgbClr val="FFFFFF"/>
                </a:solidFill>
                <a:latin typeface="Anonymous Pro"/>
              </a:rPr>
              <a:t>• -pipes: Pipe[] </a:t>
            </a:r>
          </a:p>
          <a:p>
            <a:pPr algn="ctr">
              <a:lnSpc>
                <a:spcPts val="3136"/>
              </a:lnSpc>
            </a:pPr>
            <a:r>
              <a:rPr lang="en-US" sz="2240">
                <a:solidFill>
                  <a:srgbClr val="FFFFFF"/>
                </a:solidFill>
                <a:latin typeface="Anonymous Pro"/>
              </a:rPr>
              <a:t>• -score: int </a:t>
            </a:r>
          </a:p>
          <a:p>
            <a:pPr algn="ctr">
              <a:lnSpc>
                <a:spcPts val="3136"/>
              </a:lnSpc>
            </a:pPr>
            <a:r>
              <a:rPr lang="en-US" sz="2240">
                <a:solidFill>
                  <a:srgbClr val="FFFFFF"/>
                </a:solidFill>
                <a:latin typeface="Anonymous Pro"/>
              </a:rPr>
              <a:t>• +Game() </a:t>
            </a:r>
          </a:p>
          <a:p>
            <a:pPr algn="ctr">
              <a:lnSpc>
                <a:spcPts val="3136"/>
              </a:lnSpc>
            </a:pPr>
            <a:r>
              <a:rPr lang="en-US" sz="2240">
                <a:solidFill>
                  <a:srgbClr val="FFFFFF"/>
                </a:solidFill>
                <a:latin typeface="Anonymous Pro"/>
              </a:rPr>
              <a:t>• +start() </a:t>
            </a:r>
          </a:p>
          <a:p>
            <a:pPr algn="ctr">
              <a:lnSpc>
                <a:spcPts val="3136"/>
              </a:lnSpc>
            </a:pPr>
            <a:r>
              <a:rPr lang="en-US" sz="2240">
                <a:solidFill>
                  <a:srgbClr val="FFFFFF"/>
                </a:solidFill>
                <a:latin typeface="Anonymous Pro"/>
              </a:rPr>
              <a:t>• +update() </a:t>
            </a:r>
          </a:p>
          <a:p>
            <a:pPr algn="ctr">
              <a:lnSpc>
                <a:spcPts val="3136"/>
              </a:lnSpc>
            </a:pPr>
            <a:r>
              <a:rPr lang="en-US" sz="2240">
                <a:solidFill>
                  <a:srgbClr val="FFFFFF"/>
                </a:solidFill>
                <a:latin typeface="Anonymous Pro"/>
              </a:rPr>
              <a:t>• +draw()</a:t>
            </a:r>
          </a:p>
          <a:p>
            <a:pPr algn="ctr">
              <a:lnSpc>
                <a:spcPts val="3136"/>
              </a:lnSpc>
            </a:pPr>
            <a:endParaRPr lang="en-US" sz="2240">
              <a:solidFill>
                <a:srgbClr val="FFFFFF"/>
              </a:solidFill>
              <a:latin typeface="Anonymous Pro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03441" y="322771"/>
            <a:ext cx="13812802" cy="1268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381"/>
              </a:lnSpc>
              <a:spcBef>
                <a:spcPct val="0"/>
              </a:spcBef>
            </a:pPr>
            <a:r>
              <a:rPr lang="en-US" sz="7415">
                <a:solidFill>
                  <a:srgbClr val="A4FFDE"/>
                </a:solidFill>
                <a:latin typeface="HK Modular"/>
              </a:rPr>
              <a:t>UML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202700" y="478487"/>
            <a:ext cx="8459887" cy="9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Anonymous Pro"/>
              </a:rPr>
              <a:t>1.   Flappy      </a:t>
            </a:r>
          </a:p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Anonymous Pro"/>
              </a:rPr>
              <a:t>• -score: int     </a:t>
            </a:r>
          </a:p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Anonymous Pro"/>
              </a:rPr>
              <a:t>• -isAlive: bool  </a:t>
            </a:r>
          </a:p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Anonymous Pro"/>
              </a:rPr>
              <a:t>• -birdImage: img </a:t>
            </a:r>
          </a:p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Anonymous Pro"/>
              </a:rPr>
              <a:t>• -birdX: int     </a:t>
            </a:r>
          </a:p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Anonymous Pro"/>
              </a:rPr>
              <a:t>• -birdY: int     </a:t>
            </a:r>
          </a:p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Anonymous Pro"/>
              </a:rPr>
              <a:t>• -birdWidth: int </a:t>
            </a:r>
          </a:p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Anonymous Pro"/>
              </a:rPr>
              <a:t>• -birdHeight: int</a:t>
            </a:r>
          </a:p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Anonymous Pro"/>
              </a:rPr>
              <a:t>• +Flappy()       </a:t>
            </a:r>
          </a:p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Anonymous Pro"/>
              </a:rPr>
              <a:t>• +jump()         </a:t>
            </a:r>
          </a:p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Anonymous Pro"/>
              </a:rPr>
              <a:t>• +move()         </a:t>
            </a:r>
          </a:p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Anonymous Pro"/>
              </a:rPr>
              <a:t>• +checkCollision()</a:t>
            </a:r>
          </a:p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Anonymous Pro"/>
              </a:rPr>
              <a:t>• +draw()         </a:t>
            </a:r>
          </a:p>
          <a:p>
            <a:pPr algn="ctr">
              <a:lnSpc>
                <a:spcPts val="2931"/>
              </a:lnSpc>
            </a:pPr>
            <a:endParaRPr lang="en-US" sz="2094">
              <a:solidFill>
                <a:srgbClr val="FFFFFF"/>
              </a:solidFill>
              <a:latin typeface="Anonymous Pro"/>
            </a:endParaRPr>
          </a:p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Anonymous Pro"/>
              </a:rPr>
              <a:t>2.  Pipe       </a:t>
            </a:r>
          </a:p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Anonymous Pro"/>
              </a:rPr>
              <a:t>• -pipeImage: img </a:t>
            </a:r>
          </a:p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Anonymous Pro"/>
              </a:rPr>
              <a:t>• -pipeX: int     </a:t>
            </a:r>
          </a:p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Anonymous Pro"/>
              </a:rPr>
              <a:t>• -pipeY: int     </a:t>
            </a:r>
          </a:p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Anonymous Pro"/>
              </a:rPr>
              <a:t>• -pipeWidth: int </a:t>
            </a:r>
          </a:p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Anonymous Pro"/>
              </a:rPr>
              <a:t>• -pipeHeight: int</a:t>
            </a:r>
          </a:p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Anonymous Pro"/>
              </a:rPr>
              <a:t>•  +Pipe()         </a:t>
            </a:r>
          </a:p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Anonymous Pro"/>
              </a:rPr>
              <a:t>•  +move()         </a:t>
            </a:r>
          </a:p>
          <a:p>
            <a:pPr algn="ctr">
              <a:lnSpc>
                <a:spcPts val="2931"/>
              </a:lnSpc>
            </a:pPr>
            <a:r>
              <a:rPr lang="en-US" sz="2094">
                <a:solidFill>
                  <a:srgbClr val="FFFFFF"/>
                </a:solidFill>
                <a:latin typeface="Anonymous Pro"/>
              </a:rPr>
              <a:t>•  +draw()         </a:t>
            </a:r>
          </a:p>
          <a:p>
            <a:pPr algn="ctr">
              <a:lnSpc>
                <a:spcPts val="2931"/>
              </a:lnSpc>
            </a:pPr>
            <a:endParaRPr lang="en-US" sz="2094">
              <a:solidFill>
                <a:srgbClr val="FFFFFF"/>
              </a:solidFill>
              <a:latin typeface="Anonymous Pro"/>
            </a:endParaRPr>
          </a:p>
          <a:p>
            <a:pPr algn="ctr">
              <a:lnSpc>
                <a:spcPts val="2931"/>
              </a:lnSpc>
            </a:pPr>
            <a:endParaRPr lang="en-US" sz="2094">
              <a:solidFill>
                <a:srgbClr val="FFFFFF"/>
              </a:solidFill>
              <a:latin typeface="Anonymous Pro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684363" y="3505696"/>
            <a:ext cx="9050958" cy="3568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36"/>
              </a:lnSpc>
            </a:pPr>
            <a:r>
              <a:rPr lang="en-US" sz="2240">
                <a:solidFill>
                  <a:srgbClr val="FFFFFF"/>
                </a:solidFill>
                <a:latin typeface="Anonymous Pro"/>
              </a:rPr>
              <a:t>3. Game </a:t>
            </a:r>
          </a:p>
          <a:p>
            <a:pPr algn="ctr">
              <a:lnSpc>
                <a:spcPts val="3136"/>
              </a:lnSpc>
            </a:pPr>
            <a:r>
              <a:rPr lang="en-US" sz="2240">
                <a:solidFill>
                  <a:srgbClr val="FFFFFF"/>
                </a:solidFill>
                <a:latin typeface="Anonymous Pro"/>
              </a:rPr>
              <a:t>• -flappy: Flappy </a:t>
            </a:r>
          </a:p>
          <a:p>
            <a:pPr algn="ctr">
              <a:lnSpc>
                <a:spcPts val="3136"/>
              </a:lnSpc>
            </a:pPr>
            <a:r>
              <a:rPr lang="en-US" sz="2240">
                <a:solidFill>
                  <a:srgbClr val="FFFFFF"/>
                </a:solidFill>
                <a:latin typeface="Anonymous Pro"/>
              </a:rPr>
              <a:t>• -pipes: Pipe[] </a:t>
            </a:r>
          </a:p>
          <a:p>
            <a:pPr algn="ctr">
              <a:lnSpc>
                <a:spcPts val="3136"/>
              </a:lnSpc>
            </a:pPr>
            <a:r>
              <a:rPr lang="en-US" sz="2240">
                <a:solidFill>
                  <a:srgbClr val="FFFFFF"/>
                </a:solidFill>
                <a:latin typeface="Anonymous Pro"/>
              </a:rPr>
              <a:t>• -score: int </a:t>
            </a:r>
          </a:p>
          <a:p>
            <a:pPr algn="ctr">
              <a:lnSpc>
                <a:spcPts val="3136"/>
              </a:lnSpc>
            </a:pPr>
            <a:r>
              <a:rPr lang="en-US" sz="2240">
                <a:solidFill>
                  <a:srgbClr val="FFFFFF"/>
                </a:solidFill>
                <a:latin typeface="Anonymous Pro"/>
              </a:rPr>
              <a:t>• +Game() </a:t>
            </a:r>
          </a:p>
          <a:p>
            <a:pPr algn="ctr">
              <a:lnSpc>
                <a:spcPts val="3136"/>
              </a:lnSpc>
            </a:pPr>
            <a:r>
              <a:rPr lang="en-US" sz="2240">
                <a:solidFill>
                  <a:srgbClr val="FFFFFF"/>
                </a:solidFill>
                <a:latin typeface="Anonymous Pro"/>
              </a:rPr>
              <a:t>• +start() </a:t>
            </a:r>
          </a:p>
          <a:p>
            <a:pPr algn="ctr">
              <a:lnSpc>
                <a:spcPts val="3136"/>
              </a:lnSpc>
            </a:pPr>
            <a:r>
              <a:rPr lang="en-US" sz="2240">
                <a:solidFill>
                  <a:srgbClr val="FFFFFF"/>
                </a:solidFill>
                <a:latin typeface="Anonymous Pro"/>
              </a:rPr>
              <a:t>• +update() </a:t>
            </a:r>
          </a:p>
          <a:p>
            <a:pPr algn="ctr">
              <a:lnSpc>
                <a:spcPts val="3136"/>
              </a:lnSpc>
            </a:pPr>
            <a:r>
              <a:rPr lang="en-US" sz="2240">
                <a:solidFill>
                  <a:srgbClr val="FFFFFF"/>
                </a:solidFill>
                <a:latin typeface="Anonymous Pro"/>
              </a:rPr>
              <a:t>• +draw()</a:t>
            </a:r>
          </a:p>
          <a:p>
            <a:pPr algn="ctr">
              <a:lnSpc>
                <a:spcPts val="3136"/>
              </a:lnSpc>
            </a:pPr>
            <a:endParaRPr lang="en-US" sz="2240">
              <a:solidFill>
                <a:srgbClr val="FFFFFF"/>
              </a:solidFill>
              <a:latin typeface="Anonymous Pro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50786" y="184012"/>
            <a:ext cx="13812802" cy="1190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381"/>
              </a:lnSpc>
              <a:spcBef>
                <a:spcPct val="0"/>
              </a:spcBef>
            </a:pPr>
            <a:r>
              <a:rPr lang="en-US" sz="7415" dirty="0">
                <a:latin typeface="HK Modular"/>
              </a:rPr>
              <a:t>UML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01D918-0FFC-B09B-9C0B-B0EB18F5B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317" y="1747470"/>
            <a:ext cx="10979739" cy="805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97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31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5471885" y="6391386"/>
            <a:ext cx="13396040" cy="326376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747134" y="1652308"/>
            <a:ext cx="4773054" cy="116289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567050" y="593363"/>
            <a:ext cx="4166503" cy="101511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1142866" y="5601590"/>
            <a:ext cx="12232868" cy="553815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7980144" y="5143500"/>
            <a:ext cx="2327712" cy="2706641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45740" y="3013328"/>
            <a:ext cx="13796520" cy="18010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652"/>
              </a:lnSpc>
              <a:spcBef>
                <a:spcPct val="0"/>
              </a:spcBef>
            </a:pPr>
            <a:r>
              <a:rPr lang="en-US" sz="10466">
                <a:solidFill>
                  <a:srgbClr val="FFFF00"/>
                </a:solidFill>
                <a:latin typeface="HK Modular"/>
              </a:rPr>
              <a:t>TERIMA KASIH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513</Words>
  <Application>Microsoft Office PowerPoint</Application>
  <PresentationFormat>Custom</PresentationFormat>
  <Paragraphs>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HK Modular Bold</vt:lpstr>
      <vt:lpstr>Arcade Gamer</vt:lpstr>
      <vt:lpstr>Anonymous Pro Bold</vt:lpstr>
      <vt:lpstr>Arial</vt:lpstr>
      <vt:lpstr>Calibri</vt:lpstr>
      <vt:lpstr>Poppins</vt:lpstr>
      <vt:lpstr>HK Modular</vt:lpstr>
      <vt:lpstr>Anonymous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Let's Play</dc:title>
  <cp:lastModifiedBy>121140190_Muhammad Farhan Annaufal</cp:lastModifiedBy>
  <cp:revision>3</cp:revision>
  <dcterms:created xsi:type="dcterms:W3CDTF">2006-08-16T00:00:00Z</dcterms:created>
  <dcterms:modified xsi:type="dcterms:W3CDTF">2023-05-15T15:26:10Z</dcterms:modified>
  <dc:identifier>DAFhz7__zh8</dc:identifier>
</cp:coreProperties>
</file>