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2" r:id="rId7"/>
    <p:sldId id="263" r:id="rId8"/>
    <p:sldId id="273" r:id="rId9"/>
    <p:sldId id="274" r:id="rId10"/>
    <p:sldId id="276" r:id="rId11"/>
    <p:sldId id="277" r:id="rId12"/>
    <p:sldId id="278" r:id="rId13"/>
    <p:sldId id="275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2F3540"/>
    <a:srgbClr val="01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79CC3-DA23-43A0-92BE-B21CC4ED2141}" v="188" dt="2020-11-29T21:04:50.582"/>
    <p1510:client id="{42A3D27B-23EF-4A76-A92C-37A64C583E1A}" v="196" dt="2020-11-30T13:45:03.725"/>
    <p1510:client id="{69694AB4-3315-4288-994D-275638E73C21}" v="1231" dt="2020-11-29T21:33:51.283"/>
    <p1510:client id="{82AF0843-26AA-44B2-8D1E-105FD27742DF}" v="747" dt="2020-11-29T01:33:20.737"/>
    <p1510:client id="{AD6F7EDF-E34B-4DEA-A0F1-E6F11AF111CE}" v="23" dt="2021-01-23T18:25:48.159"/>
    <p1510:client id="{B6F68E46-F6C1-4D5E-A9D8-00BB6A7B8F4C}" v="643" dt="2020-11-29T21:24:54.625"/>
    <p1510:client id="{B8AD013D-714A-4446-872C-12F6E24EEB58}" v="1" dt="2020-12-01T19:01:01.104"/>
    <p1510:client id="{DDD0045B-607F-436D-9AB0-158CE194E502}" v="137" dt="2020-11-29T02:59:05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/>
    <p:restoredTop sz="94705"/>
  </p:normalViewPr>
  <p:slideViewPr>
    <p:cSldViewPr snapToGrid="0">
      <p:cViewPr varScale="1">
        <p:scale>
          <a:sx n="108" d="100"/>
          <a:sy n="108" d="100"/>
        </p:scale>
        <p:origin x="760" y="192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, Natasha" userId="S::natashavij@gwu.edu::6040b9dc-33bc-4658-809c-b493158fca40" providerId="AD" clId="Web-{AD6F7EDF-E34B-4DEA-A0F1-E6F11AF111CE}"/>
    <pc:docChg chg="modSld">
      <pc:chgData name="Vij, Natasha" userId="S::natashavij@gwu.edu::6040b9dc-33bc-4658-809c-b493158fca40" providerId="AD" clId="Web-{AD6F7EDF-E34B-4DEA-A0F1-E6F11AF111CE}" dt="2021-01-23T18:25:46.190" v="13" actId="20577"/>
      <pc:docMkLst>
        <pc:docMk/>
      </pc:docMkLst>
      <pc:sldChg chg="modSp">
        <pc:chgData name="Vij, Natasha" userId="S::natashavij@gwu.edu::6040b9dc-33bc-4658-809c-b493158fca40" providerId="AD" clId="Web-{AD6F7EDF-E34B-4DEA-A0F1-E6F11AF111CE}" dt="2021-01-23T18:25:46.190" v="13" actId="20577"/>
        <pc:sldMkLst>
          <pc:docMk/>
          <pc:sldMk cId="3559582564" sldId="256"/>
        </pc:sldMkLst>
        <pc:spChg chg="mod">
          <ac:chgData name="Vij, Natasha" userId="S::natashavij@gwu.edu::6040b9dc-33bc-4658-809c-b493158fca40" providerId="AD" clId="Web-{AD6F7EDF-E34B-4DEA-A0F1-E6F11AF111CE}" dt="2021-01-23T18:25:46.190" v="13" actId="20577"/>
          <ac:spMkLst>
            <pc:docMk/>
            <pc:sldMk cId="3559582564" sldId="256"/>
            <ac:spMk id="19" creationId="{00000000-0000-0000-0000-000000000000}"/>
          </ac:spMkLst>
        </pc:spChg>
      </pc:sldChg>
    </pc:docChg>
  </pc:docChgLst>
  <pc:docChgLst>
    <pc:chgData name="Frank, Julius" userId="S::juliashfrank@gwu.edu::e110e174-6bc6-45e3-bfd8-52b3f33cddd2" providerId="AD" clId="Web-{B8AD013D-714A-4446-872C-12F6E24EEB58}"/>
    <pc:docChg chg="modSld">
      <pc:chgData name="Frank, Julius" userId="S::juliashfrank@gwu.edu::e110e174-6bc6-45e3-bfd8-52b3f33cddd2" providerId="AD" clId="Web-{B8AD013D-714A-4446-872C-12F6E24EEB58}" dt="2020-12-01T19:01:01.104" v="0"/>
      <pc:docMkLst>
        <pc:docMk/>
      </pc:docMkLst>
      <pc:sldChg chg="modSp">
        <pc:chgData name="Frank, Julius" userId="S::juliashfrank@gwu.edu::e110e174-6bc6-45e3-bfd8-52b3f33cddd2" providerId="AD" clId="Web-{B8AD013D-714A-4446-872C-12F6E24EEB58}" dt="2020-12-01T19:01:01.104" v="0"/>
        <pc:sldMkLst>
          <pc:docMk/>
          <pc:sldMk cId="1921346805" sldId="278"/>
        </pc:sldMkLst>
        <pc:graphicFrameChg chg="modGraphic">
          <ac:chgData name="Frank, Julius" userId="S::juliashfrank@gwu.edu::e110e174-6bc6-45e3-bfd8-52b3f33cddd2" providerId="AD" clId="Web-{B8AD013D-714A-4446-872C-12F6E24EEB58}" dt="2020-12-01T19:01:01.104" v="0"/>
          <ac:graphicFrameMkLst>
            <pc:docMk/>
            <pc:sldMk cId="1921346805" sldId="278"/>
            <ac:graphicFrameMk id="4" creationId="{AFB58392-5988-4ABA-A37A-00903F6F1710}"/>
          </ac:graphicFrameMkLst>
        </pc:graphicFrameChg>
      </pc:sldChg>
    </pc:docChg>
  </pc:docChgLst>
  <pc:docChgLst>
    <pc:chgData name="Elliott Fitzgerald, Meg" userId="S::meg_elliott@gwu.edu::a7edbd5c-09f6-45df-b5ae-8c3960695c5b" providerId="AD" clId="Web-{42A3D27B-23EF-4A76-A92C-37A64C583E1A}"/>
    <pc:docChg chg="modSld">
      <pc:chgData name="Elliott Fitzgerald, Meg" userId="S::meg_elliott@gwu.edu::a7edbd5c-09f6-45df-b5ae-8c3960695c5b" providerId="AD" clId="Web-{42A3D27B-23EF-4A76-A92C-37A64C583E1A}" dt="2020-11-30T13:45:01.443" v="186" actId="20577"/>
      <pc:docMkLst>
        <pc:docMk/>
      </pc:docMkLst>
      <pc:sldChg chg="modSp">
        <pc:chgData name="Elliott Fitzgerald, Meg" userId="S::meg_elliott@gwu.edu::a7edbd5c-09f6-45df-b5ae-8c3960695c5b" providerId="AD" clId="Web-{42A3D27B-23EF-4A76-A92C-37A64C583E1A}" dt="2020-11-30T13:45:00.068" v="184" actId="20577"/>
        <pc:sldMkLst>
          <pc:docMk/>
          <pc:sldMk cId="1257809936" sldId="264"/>
        </pc:sldMkLst>
        <pc:spChg chg="mod">
          <ac:chgData name="Elliott Fitzgerald, Meg" userId="S::meg_elliott@gwu.edu::a7edbd5c-09f6-45df-b5ae-8c3960695c5b" providerId="AD" clId="Web-{42A3D27B-23EF-4A76-A92C-37A64C583E1A}" dt="2020-11-30T13:45:00.068" v="184" actId="20577"/>
          <ac:spMkLst>
            <pc:docMk/>
            <pc:sldMk cId="1257809936" sldId="264"/>
            <ac:spMk id="11" creationId="{00000000-0000-0000-0000-000000000000}"/>
          </ac:spMkLst>
        </pc:spChg>
        <pc:spChg chg="mod">
          <ac:chgData name="Elliott Fitzgerald, Meg" userId="S::meg_elliott@gwu.edu::a7edbd5c-09f6-45df-b5ae-8c3960695c5b" providerId="AD" clId="Web-{42A3D27B-23EF-4A76-A92C-37A64C583E1A}" dt="2020-11-30T13:42:49.284" v="101" actId="20577"/>
          <ac:spMkLst>
            <pc:docMk/>
            <pc:sldMk cId="1257809936" sldId="264"/>
            <ac:spMk id="25" creationId="{00000000-0000-0000-0000-000000000000}"/>
          </ac:spMkLst>
        </pc:spChg>
        <pc:spChg chg="mod">
          <ac:chgData name="Elliott Fitzgerald, Meg" userId="S::meg_elliott@gwu.edu::a7edbd5c-09f6-45df-b5ae-8c3960695c5b" providerId="AD" clId="Web-{42A3D27B-23EF-4A76-A92C-37A64C583E1A}" dt="2020-11-30T13:44:03.692" v="177" actId="20577"/>
          <ac:spMkLst>
            <pc:docMk/>
            <pc:sldMk cId="1257809936" sldId="264"/>
            <ac:spMk id="28" creationId="{00000000-0000-0000-0000-000000000000}"/>
          </ac:spMkLst>
        </pc:spChg>
        <pc:picChg chg="mod">
          <ac:chgData name="Elliott Fitzgerald, Meg" userId="S::meg_elliott@gwu.edu::a7edbd5c-09f6-45df-b5ae-8c3960695c5b" providerId="AD" clId="Web-{42A3D27B-23EF-4A76-A92C-37A64C583E1A}" dt="2020-11-30T13:40:16.125" v="7" actId="14100"/>
          <ac:picMkLst>
            <pc:docMk/>
            <pc:sldMk cId="1257809936" sldId="264"/>
            <ac:picMk id="22" creationId="{E4827F99-75DE-6B46-8312-02A74BF868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12233"/>
            <a:ext cx="12192000" cy="2735179"/>
          </a:xfrm>
          <a:custGeom>
            <a:avLst/>
            <a:gdLst>
              <a:gd name="connsiteX0" fmla="*/ 0 w 12192000"/>
              <a:gd name="connsiteY0" fmla="*/ 0 h 2735179"/>
              <a:gd name="connsiteX1" fmla="*/ 12192000 w 12192000"/>
              <a:gd name="connsiteY1" fmla="*/ 0 h 2735179"/>
              <a:gd name="connsiteX2" fmla="*/ 12192000 w 12192000"/>
              <a:gd name="connsiteY2" fmla="*/ 2735179 h 2735179"/>
              <a:gd name="connsiteX3" fmla="*/ 0 w 12192000"/>
              <a:gd name="connsiteY3" fmla="*/ 2735179 h 27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35179">
                <a:moveTo>
                  <a:pt x="0" y="0"/>
                </a:moveTo>
                <a:lnTo>
                  <a:pt x="12192000" y="0"/>
                </a:lnTo>
                <a:lnTo>
                  <a:pt x="12192000" y="2735179"/>
                </a:lnTo>
                <a:lnTo>
                  <a:pt x="0" y="27351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63710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635591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907472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70787" y="1633906"/>
            <a:ext cx="10054047" cy="15388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Lato Black"/>
                <a:ea typeface="Lato Black" panose="020F0502020204030203" pitchFamily="34" charset="0"/>
                <a:cs typeface="Lato Black" panose="020F0502020204030203" pitchFamily="34" charset="0"/>
              </a:rPr>
              <a:t>DATS-6101 GROUP PROJECT</a:t>
            </a:r>
          </a:p>
          <a:p>
            <a:pPr algn="ctr"/>
            <a:r>
              <a:rPr lang="en-US" sz="4000">
                <a:solidFill>
                  <a:schemeClr val="bg1"/>
                </a:solidFill>
                <a:latin typeface="Lato Black"/>
                <a:ea typeface="Lato Black" panose="020F0502020204030203" pitchFamily="34" charset="0"/>
                <a:cs typeface="Lato Black" panose="020F0502020204030203" pitchFamily="34" charset="0"/>
              </a:rPr>
              <a:t>Mass Shootings in America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18129" y="3356279"/>
            <a:ext cx="5155742" cy="456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- Julius Frank, Natasha </a:t>
            </a:r>
            <a:r>
              <a:rPr lang="en-US" b="1" dirty="0" err="1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Vij</a:t>
            </a:r>
            <a:r>
              <a:rPr lang="en-US" b="1" dirty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, Meg Fitzgerald -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699" y="3995984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242887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Lato Black"/>
              </a:rPr>
              <a:t>Conclusion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41BF09A-85B8-E74E-9AC3-4AEB37A1B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809AEF-8BE7-4A98-B542-D903BA39A012}"/>
              </a:ext>
            </a:extLst>
          </p:cNvPr>
          <p:cNvSpPr txBox="1"/>
          <p:nvPr/>
        </p:nvSpPr>
        <p:spPr>
          <a:xfrm>
            <a:off x="833337" y="1198124"/>
            <a:ext cx="1052532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>
                <a:solidFill>
                  <a:schemeClr val="bg1"/>
                </a:solidFill>
              </a:rPr>
              <a:t>There is overwhelming evidence that the average mass shooter is demographically different from the average American</a:t>
            </a:r>
          </a:p>
          <a:p>
            <a:pPr marL="742950" lvl="1" indent="-285750">
              <a:buFont typeface="Arial"/>
              <a:buChar char="•"/>
            </a:pPr>
            <a:r>
              <a:rPr lang="en-US" sz="3600">
                <a:solidFill>
                  <a:schemeClr val="bg1"/>
                </a:solidFill>
              </a:rPr>
              <a:t>They lean younger</a:t>
            </a:r>
          </a:p>
          <a:p>
            <a:pPr marL="742950" lvl="1" indent="-285750">
              <a:buFont typeface="Arial"/>
              <a:buChar char="•"/>
            </a:pPr>
            <a:r>
              <a:rPr lang="en-US" sz="3600">
                <a:solidFill>
                  <a:schemeClr val="bg1"/>
                </a:solidFill>
              </a:rPr>
              <a:t>They are almost always male</a:t>
            </a:r>
          </a:p>
          <a:p>
            <a:pPr marL="742950" lvl="1" indent="-285750">
              <a:buFont typeface="Arial"/>
              <a:buChar char="•"/>
            </a:pPr>
            <a:r>
              <a:rPr lang="en-US" sz="3600">
                <a:solidFill>
                  <a:schemeClr val="bg1"/>
                </a:solidFill>
              </a:rPr>
              <a:t>Overwhelmingly White or African American</a:t>
            </a:r>
          </a:p>
        </p:txBody>
      </p:sp>
    </p:spTree>
    <p:extLst>
      <p:ext uri="{BB962C8B-B14F-4D97-AF65-F5344CB8AC3E}">
        <p14:creationId xmlns:p14="http://schemas.microsoft.com/office/powerpoint/2010/main" val="183272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903984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Lato Black"/>
              </a:rPr>
              <a:t>Policy recommendation and future research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41BF09A-85B8-E74E-9AC3-4AEB37A1B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809AEF-8BE7-4A98-B542-D903BA39A012}"/>
              </a:ext>
            </a:extLst>
          </p:cNvPr>
          <p:cNvSpPr txBox="1"/>
          <p:nvPr/>
        </p:nvSpPr>
        <p:spPr>
          <a:xfrm>
            <a:off x="833337" y="1198124"/>
            <a:ext cx="1052532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</a:rPr>
              <a:t>Interventions against mass shootings, such as mental health services, must target the demographics that are most often the perpetrators of mass shootings (Young, White or African-American males)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</a:rPr>
              <a:t>Future research should focus on discovery of additional characteristics shared by the at-risk population (perhaps political affiliation, economic class, or mental health history)</a:t>
            </a:r>
          </a:p>
        </p:txBody>
      </p:sp>
    </p:spTree>
    <p:extLst>
      <p:ext uri="{BB962C8B-B14F-4D97-AF65-F5344CB8AC3E}">
        <p14:creationId xmlns:p14="http://schemas.microsoft.com/office/powerpoint/2010/main" val="124379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Meet Our Team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9119" y="2727342"/>
            <a:ext cx="3441698" cy="25836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Collaborated to define SMART question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Performed the EDA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Wrote Section I and final draft of essay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Added the visualizations to essay with descriptions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Built PowerPoint framework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Created EDA slides (slides 6-8)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748" y="1788222"/>
            <a:ext cx="315798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Lato Black"/>
                <a:ea typeface="Lato Black" panose="020F0502020204030203" pitchFamily="34" charset="0"/>
                <a:cs typeface="Lato Black" panose="020F0502020204030203" pitchFamily="34" charset="0"/>
              </a:rPr>
              <a:t>MEG ELLIOTT FITZGERALD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36700" y="2727342"/>
            <a:ext cx="2986608" cy="26552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Found dataset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Collaborated to define SMART question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Assisted in testing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Wrote preliminary draft of essay/edited final draft of essay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Created Introductory slides (slides 3-5)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58945" y="1788222"/>
            <a:ext cx="1677832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Lato Black"/>
              </a:rPr>
              <a:t>NATASHA VIJ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15270" y="2727342"/>
            <a:ext cx="3184063" cy="25836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Collaborated to define SMART question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Conducted statistical testing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Provided general python knowledge and expertise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Assisted in creation of visualizations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Created Conclusion slides (slides 9-11)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15270" y="1788222"/>
            <a:ext cx="181011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Black"/>
                <a:ea typeface="Lato Black" panose="020F0502020204030203" pitchFamily="34" charset="0"/>
                <a:cs typeface="Lato Black" panose="020F0502020204030203" pitchFamily="34" charset="0"/>
              </a:rPr>
              <a:t>JULIUS FRANK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D1EE8C-B4A9-7E40-9879-11A19E4D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827F99-75DE-6B46-8312-02A74BF8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43" y="6387640"/>
            <a:ext cx="2557328" cy="3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5" grpId="0"/>
      <p:bldP spid="26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4190" y="357102"/>
            <a:ext cx="1022476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Lato Black"/>
              </a:rPr>
              <a:t>Standford Mass Shootings in America (MSA)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64146-9B51-5742-93A1-305D5DF76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9DF39A-1A94-4147-806B-F9A247389543}"/>
              </a:ext>
            </a:extLst>
          </p:cNvPr>
          <p:cNvCxnSpPr>
            <a:cxnSpLocks/>
          </p:cNvCxnSpPr>
          <p:nvPr/>
        </p:nvCxnSpPr>
        <p:spPr>
          <a:xfrm>
            <a:off x="0" y="1574609"/>
            <a:ext cx="12177237" cy="0"/>
          </a:xfrm>
          <a:prstGeom prst="line">
            <a:avLst/>
          </a:prstGeom>
          <a:ln w="571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A29422-5E2D-634D-B5EE-61EAD50D42CE}"/>
              </a:ext>
            </a:extLst>
          </p:cNvPr>
          <p:cNvCxnSpPr>
            <a:cxnSpLocks/>
          </p:cNvCxnSpPr>
          <p:nvPr/>
        </p:nvCxnSpPr>
        <p:spPr>
          <a:xfrm flipV="1">
            <a:off x="-67521" y="4381170"/>
            <a:ext cx="12259521" cy="8022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DB5B4D-FADF-6F4C-8FD8-20EE15A7261C}"/>
              </a:ext>
            </a:extLst>
          </p:cNvPr>
          <p:cNvCxnSpPr>
            <a:cxnSpLocks/>
          </p:cNvCxnSpPr>
          <p:nvPr/>
        </p:nvCxnSpPr>
        <p:spPr>
          <a:xfrm>
            <a:off x="1846385" y="1600658"/>
            <a:ext cx="0" cy="2798539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59201F-9E85-9741-B788-71333386EF2B}"/>
              </a:ext>
            </a:extLst>
          </p:cNvPr>
          <p:cNvCxnSpPr>
            <a:cxnSpLocks/>
          </p:cNvCxnSpPr>
          <p:nvPr/>
        </p:nvCxnSpPr>
        <p:spPr>
          <a:xfrm>
            <a:off x="3640437" y="1582632"/>
            <a:ext cx="0" cy="2798539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549AA7-4B29-0C44-8C52-BEBDA492F69E}"/>
              </a:ext>
            </a:extLst>
          </p:cNvPr>
          <p:cNvCxnSpPr>
            <a:cxnSpLocks/>
          </p:cNvCxnSpPr>
          <p:nvPr/>
        </p:nvCxnSpPr>
        <p:spPr>
          <a:xfrm>
            <a:off x="6067510" y="1600658"/>
            <a:ext cx="0" cy="2798539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2911B-998A-454C-A404-D0F39E7B1BC2}"/>
              </a:ext>
            </a:extLst>
          </p:cNvPr>
          <p:cNvCxnSpPr>
            <a:cxnSpLocks/>
          </p:cNvCxnSpPr>
          <p:nvPr/>
        </p:nvCxnSpPr>
        <p:spPr>
          <a:xfrm>
            <a:off x="7570743" y="1590653"/>
            <a:ext cx="0" cy="2798539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4E5026-2BC2-8243-801A-0E81154B72ED}"/>
              </a:ext>
            </a:extLst>
          </p:cNvPr>
          <p:cNvCxnSpPr>
            <a:cxnSpLocks/>
          </p:cNvCxnSpPr>
          <p:nvPr/>
        </p:nvCxnSpPr>
        <p:spPr>
          <a:xfrm>
            <a:off x="9573209" y="1600658"/>
            <a:ext cx="0" cy="2798539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B3A045-2EB9-6241-8FFA-F74909EAFAAB}"/>
              </a:ext>
            </a:extLst>
          </p:cNvPr>
          <p:cNvCxnSpPr>
            <a:cxnSpLocks/>
          </p:cNvCxnSpPr>
          <p:nvPr/>
        </p:nvCxnSpPr>
        <p:spPr>
          <a:xfrm flipH="1">
            <a:off x="1830106" y="3187667"/>
            <a:ext cx="1810331" cy="0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80D029-F65E-B244-96E3-25C6E9DD574A}"/>
              </a:ext>
            </a:extLst>
          </p:cNvPr>
          <p:cNvCxnSpPr>
            <a:cxnSpLocks/>
          </p:cNvCxnSpPr>
          <p:nvPr/>
        </p:nvCxnSpPr>
        <p:spPr>
          <a:xfrm flipH="1">
            <a:off x="6067511" y="2757694"/>
            <a:ext cx="1482103" cy="0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FE1A7C-2D93-C844-A05C-EB84FD7ABE97}"/>
              </a:ext>
            </a:extLst>
          </p:cNvPr>
          <p:cNvCxnSpPr>
            <a:cxnSpLocks/>
          </p:cNvCxnSpPr>
          <p:nvPr/>
        </p:nvCxnSpPr>
        <p:spPr>
          <a:xfrm flipH="1" flipV="1">
            <a:off x="9562577" y="3415141"/>
            <a:ext cx="2629423" cy="13859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F9A3A4-B5AD-904E-8F94-2909822EE62E}"/>
              </a:ext>
            </a:extLst>
          </p:cNvPr>
          <p:cNvCxnSpPr>
            <a:cxnSpLocks/>
          </p:cNvCxnSpPr>
          <p:nvPr/>
        </p:nvCxnSpPr>
        <p:spPr>
          <a:xfrm>
            <a:off x="12170675" y="1582632"/>
            <a:ext cx="0" cy="2798539"/>
          </a:xfrm>
          <a:prstGeom prst="line">
            <a:avLst/>
          </a:prstGeom>
          <a:ln w="571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49FE79-BC41-BD4C-9F6B-3CCBC1491F4B}"/>
              </a:ext>
            </a:extLst>
          </p:cNvPr>
          <p:cNvCxnSpPr>
            <a:cxnSpLocks/>
          </p:cNvCxnSpPr>
          <p:nvPr/>
        </p:nvCxnSpPr>
        <p:spPr>
          <a:xfrm>
            <a:off x="10632" y="1599351"/>
            <a:ext cx="0" cy="2798539"/>
          </a:xfrm>
          <a:prstGeom prst="line">
            <a:avLst/>
          </a:prstGeom>
          <a:ln w="571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F3586F-FF40-294F-A904-CB8A95F26F30}"/>
              </a:ext>
            </a:extLst>
          </p:cNvPr>
          <p:cNvCxnSpPr>
            <a:cxnSpLocks/>
          </p:cNvCxnSpPr>
          <p:nvPr/>
        </p:nvCxnSpPr>
        <p:spPr>
          <a:xfrm>
            <a:off x="10687436" y="3429000"/>
            <a:ext cx="0" cy="926651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C52E77-1BDE-4CB9-BE74-5D14A1FBFE17}"/>
              </a:ext>
            </a:extLst>
          </p:cNvPr>
          <p:cNvSpPr txBox="1"/>
          <p:nvPr/>
        </p:nvSpPr>
        <p:spPr>
          <a:xfrm>
            <a:off x="835231" y="1534747"/>
            <a:ext cx="100916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MSA is a dataset created by the Stanford Geospatial Center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Started collecting after Sandy Hook Shooting in 2012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Collects data through online sources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44EFE08D-155B-4F23-874F-2FEDFCA2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08" y="2907583"/>
            <a:ext cx="5556726" cy="3306895"/>
          </a:xfrm>
          <a:prstGeom prst="rect">
            <a:avLst/>
          </a:prstGeom>
        </p:spPr>
      </p:pic>
      <p:pic>
        <p:nvPicPr>
          <p:cNvPr id="6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6C70231C-8FAA-4DE5-9B91-7284C13C3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062" y="4654985"/>
            <a:ext cx="5885507" cy="2193303"/>
          </a:xfrm>
          <a:prstGeom prst="rect">
            <a:avLst/>
          </a:prstGeom>
        </p:spPr>
      </p:pic>
      <p:pic>
        <p:nvPicPr>
          <p:cNvPr id="2" name="Picture 6" descr="Chart&#10;&#10;Description automatically generated">
            <a:extLst>
              <a:ext uri="{FF2B5EF4-FFF2-40B4-BE49-F238E27FC236}">
                <a16:creationId xmlns:a16="http://schemas.microsoft.com/office/drawing/2014/main" id="{BBD7A430-1D31-4B9A-979C-1A25DAFA9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632" y="2364049"/>
            <a:ext cx="5894790" cy="21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4190" y="357102"/>
            <a:ext cx="408797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Lato Black"/>
              </a:rPr>
              <a:t>Dataset Limitations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179FEE3A-479E-4C2F-9431-6BCE267B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9" y="1980260"/>
            <a:ext cx="4411813" cy="31199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1" descr="Chart&#10;&#10;Description automatically generated">
            <a:extLst>
              <a:ext uri="{FF2B5EF4-FFF2-40B4-BE49-F238E27FC236}">
                <a16:creationId xmlns:a16="http://schemas.microsoft.com/office/drawing/2014/main" id="{4C92DCC1-AD6F-49AA-9B26-9897AEA7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59" y="1977617"/>
            <a:ext cx="4417374" cy="31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2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362400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Lato Black"/>
              </a:rPr>
              <a:t>SMART Question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261E7A5-CF2C-7946-A96F-B1416318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D9E5BC-E441-418E-A8B7-517E451FE7A2}"/>
              </a:ext>
            </a:extLst>
          </p:cNvPr>
          <p:cNvSpPr txBox="1"/>
          <p:nvPr/>
        </p:nvSpPr>
        <p:spPr>
          <a:xfrm>
            <a:off x="835233" y="2295665"/>
            <a:ext cx="1057101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Initial SMART Question: 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Is the contemporary mass shooter in America similar to the average American demographically regarding age, race, and sex?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F95D0-A03F-41D5-B5D2-F91E7E29ACBF}"/>
              </a:ext>
            </a:extLst>
          </p:cNvPr>
          <p:cNvSpPr txBox="1"/>
          <p:nvPr/>
        </p:nvSpPr>
        <p:spPr>
          <a:xfrm>
            <a:off x="919962" y="3758334"/>
            <a:ext cx="1058333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Refined SMART Question: </a:t>
            </a:r>
          </a:p>
          <a:p>
            <a:pPr algn="ctr"/>
            <a:r>
              <a:rPr lang="en-US" b="1">
                <a:solidFill>
                  <a:srgbClr val="FFFFFF"/>
                </a:solidFill>
              </a:rPr>
              <a:t>Is the contemporary mass shooter in America similar to the average American demographically relating to age, race, and sex?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Exploring Age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83419" y="2178156"/>
            <a:ext cx="3735318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Shooter age peaks around 20-25 years old, as does the US population.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83419" y="1823560"/>
            <a:ext cx="3184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SHOOTER AGE SKEWS YOUNGER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53438" y="3762259"/>
            <a:ext cx="3943818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The US population has a second peak around the age of 60, noticeably absent from the shooter dataset.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68428" y="3152833"/>
            <a:ext cx="419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SHOOTER AGE IS UNCHARACTERISTICALLY UNIMODAL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4EC68C-C96E-404C-BA69-2AEB0D86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DB35D6-6146-DD4F-BD55-BAC22C04438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4" y="1350797"/>
            <a:ext cx="3429000" cy="2286000"/>
          </a:xfrm>
          <a:prstGeom prst="roundRect">
            <a:avLst>
              <a:gd name="adj" fmla="val 16667"/>
            </a:avLst>
          </a:prstGeom>
          <a:ln w="38100">
            <a:solidFill>
              <a:schemeClr val="accent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7B5F6D-1FBB-1440-B734-40FAE3AA7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461" y="1351977"/>
            <a:ext cx="3425045" cy="2286000"/>
          </a:xfrm>
          <a:prstGeom prst="roundRect">
            <a:avLst>
              <a:gd name="adj" fmla="val 16667"/>
            </a:avLst>
          </a:prstGeom>
          <a:ln w="38100">
            <a:solidFill>
              <a:schemeClr val="accent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5C8DCF-8F5A-AF4D-B7F5-2340C52DC93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34" y="3785777"/>
            <a:ext cx="3429000" cy="2286000"/>
          </a:xfrm>
          <a:prstGeom prst="roundRect">
            <a:avLst>
              <a:gd name="adj" fmla="val 16667"/>
            </a:avLst>
          </a:prstGeom>
          <a:ln w="38100">
            <a:solidFill>
              <a:schemeClr val="accent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14AC27FE-7B0F-B14D-B8E4-EDCDAB6BF87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83" y="3785777"/>
            <a:ext cx="3429000" cy="2286000"/>
          </a:xfrm>
          <a:prstGeom prst="roundRect">
            <a:avLst>
              <a:gd name="adj" fmla="val 16667"/>
            </a:avLst>
          </a:prstGeom>
          <a:ln w="38100">
            <a:solidFill>
              <a:schemeClr val="accent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21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Exploring Sex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4189" y="3211624"/>
            <a:ext cx="3123213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Only three percent of shooters are female, compared to roughly half of US citizens.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4190" y="2812056"/>
            <a:ext cx="3403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SHOOTERS ARE MORE OFTEN MEN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9C8E62-A978-3347-BD65-D48E52DC6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E81CB335-5440-5A44-BC98-4A8FAAA7E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58" y="1873250"/>
            <a:ext cx="3378200" cy="3111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79EE3FCA-A768-024C-8B4B-B76995FD7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03" y="1873370"/>
            <a:ext cx="2931305" cy="31089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86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4190" y="357102"/>
            <a:ext cx="318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Exploring Race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2D4BF99-F766-724B-9E13-5530B6FE3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787DF69-C76E-6544-A704-3D8DBA0D6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24" y="3601431"/>
            <a:ext cx="3601681" cy="1737360"/>
          </a:xfrm>
          <a:prstGeom prst="roundRect">
            <a:avLst>
              <a:gd name="adj" fmla="val 16667"/>
            </a:avLst>
          </a:prstGeom>
          <a:ln w="38100">
            <a:solidFill>
              <a:schemeClr val="accent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7F8C1BF-8E9A-2B48-8B59-2216C55B968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8" y="1581583"/>
            <a:ext cx="3584347" cy="1737360"/>
          </a:xfrm>
          <a:prstGeom prst="roundRect">
            <a:avLst>
              <a:gd name="adj" fmla="val 16667"/>
            </a:avLst>
          </a:prstGeom>
          <a:ln w="38100">
            <a:solidFill>
              <a:schemeClr val="accent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05D3B6-03A2-E94F-BD2A-D7C4A25A8E4F}"/>
              </a:ext>
            </a:extLst>
          </p:cNvPr>
          <p:cNvSpPr/>
          <p:nvPr/>
        </p:nvSpPr>
        <p:spPr>
          <a:xfrm>
            <a:off x="7744466" y="2702478"/>
            <a:ext cx="4412104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All other minority populations are roughly unchanged.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C363D0-93AE-4046-95AC-3D2A293EBF4D}"/>
              </a:ext>
            </a:extLst>
          </p:cNvPr>
          <p:cNvSpPr txBox="1"/>
          <p:nvPr/>
        </p:nvSpPr>
        <p:spPr>
          <a:xfrm>
            <a:off x="7744467" y="2123030"/>
            <a:ext cx="423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BLACK AMERICANS ARE OVERREPRESENTED</a:t>
            </a:r>
          </a:p>
          <a:p>
            <a:r>
              <a:rPr lang="en-US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COMPARED TO THE US POPULATION</a:t>
            </a:r>
          </a:p>
        </p:txBody>
      </p:sp>
      <p:pic>
        <p:nvPicPr>
          <p:cNvPr id="13" name="Picture 1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4CCAC9B4-A12C-FF41-A285-122469A5B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54" y="1542934"/>
            <a:ext cx="3129485" cy="3795857"/>
          </a:xfrm>
          <a:prstGeom prst="roundRect">
            <a:avLst>
              <a:gd name="adj" fmla="val 16667"/>
            </a:avLst>
          </a:prstGeom>
          <a:ln w="38100">
            <a:solidFill>
              <a:schemeClr val="accent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DC8154C-1272-504B-8952-2C7DA8FFF3F8}"/>
              </a:ext>
            </a:extLst>
          </p:cNvPr>
          <p:cNvSpPr/>
          <p:nvPr/>
        </p:nvSpPr>
        <p:spPr>
          <a:xfrm>
            <a:off x="7744466" y="3825568"/>
            <a:ext cx="4412104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The Black shooter group also demonstrates a bimodality that comes closer to mirroring the US population than the white shooter group.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5DC57C-7E8B-D248-8687-E9830EE4339A}"/>
              </a:ext>
            </a:extLst>
          </p:cNvPr>
          <p:cNvSpPr txBox="1"/>
          <p:nvPr/>
        </p:nvSpPr>
        <p:spPr>
          <a:xfrm>
            <a:off x="7744467" y="3429000"/>
            <a:ext cx="3403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BLACK SHOOTERS SKEW YOUNGER</a:t>
            </a:r>
          </a:p>
        </p:txBody>
      </p:sp>
    </p:spTree>
    <p:extLst>
      <p:ext uri="{BB962C8B-B14F-4D97-AF65-F5344CB8AC3E}">
        <p14:creationId xmlns:p14="http://schemas.microsoft.com/office/powerpoint/2010/main" val="91976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4190" y="357102"/>
            <a:ext cx="457214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Lato Black"/>
              </a:rPr>
              <a:t>Statistical Test Results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9DB0001D-5852-8442-9426-FAD817E2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B58392-5988-4ABA-A37A-00903F6F1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279"/>
              </p:ext>
            </p:extLst>
          </p:nvPr>
        </p:nvGraphicFramePr>
        <p:xfrm>
          <a:off x="802531" y="1564531"/>
          <a:ext cx="10788507" cy="4527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127">
                  <a:extLst>
                    <a:ext uri="{9D8B030D-6E8A-4147-A177-3AD203B41FA5}">
                      <a16:colId xmlns:a16="http://schemas.microsoft.com/office/drawing/2014/main" val="2986382042"/>
                    </a:ext>
                  </a:extLst>
                </a:gridCol>
                <a:gridCol w="2488659">
                  <a:extLst>
                    <a:ext uri="{9D8B030D-6E8A-4147-A177-3AD203B41FA5}">
                      <a16:colId xmlns:a16="http://schemas.microsoft.com/office/drawing/2014/main" val="1578477675"/>
                    </a:ext>
                  </a:extLst>
                </a:gridCol>
                <a:gridCol w="2905594">
                  <a:extLst>
                    <a:ext uri="{9D8B030D-6E8A-4147-A177-3AD203B41FA5}">
                      <a16:colId xmlns:a16="http://schemas.microsoft.com/office/drawing/2014/main" val="3196800157"/>
                    </a:ext>
                  </a:extLst>
                </a:gridCol>
                <a:gridCol w="2697127">
                  <a:extLst>
                    <a:ext uri="{9D8B030D-6E8A-4147-A177-3AD203B41FA5}">
                      <a16:colId xmlns:a16="http://schemas.microsoft.com/office/drawing/2014/main" val="1681467484"/>
                    </a:ext>
                  </a:extLst>
                </a:gridCol>
              </a:tblGrid>
              <a:tr h="5755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Test 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503217"/>
                  </a:ext>
                </a:extLst>
              </a:tr>
              <a:tr h="1124760">
                <a:tc>
                  <a:txBody>
                    <a:bodyPr/>
                    <a:lstStyle/>
                    <a:p>
                      <a:r>
                        <a:rPr lang="en-US" sz="2400"/>
                        <a:t>Z-test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Z = -6.865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41880"/>
                  </a:ext>
                </a:extLst>
              </a:tr>
              <a:tr h="1124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/>
                        <a:t>χ</a:t>
                      </a:r>
                      <a:r>
                        <a:rPr lang="en-US" sz="2400" b="0" i="0" u="none" strike="noStrike" noProof="0">
                          <a:latin typeface="Lato"/>
                        </a:rPr>
                        <a:t>^2 test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latin typeface="Lato"/>
                        </a:rPr>
                        <a:t>χ^2 = </a:t>
                      </a:r>
                      <a:r>
                        <a:rPr lang="en-US" sz="2400" b="0" i="0" u="none" strike="noStrike" noProof="0">
                          <a:latin typeface="Consolas"/>
                        </a:rPr>
                        <a:t>1719434814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latin typeface="Lato"/>
                        </a:rPr>
                        <a:t>p &lt; 0.01</a:t>
                      </a:r>
                    </a:p>
                    <a:p>
                      <a:pPr lvl="0">
                        <a:buNone/>
                      </a:pP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88595"/>
                  </a:ext>
                </a:extLst>
              </a:tr>
              <a:tr h="17023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latin typeface="Lato"/>
                        </a:rPr>
                        <a:t>χ^2 test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latin typeface="Lato"/>
                        </a:rPr>
                        <a:t>χ^2 = </a:t>
                      </a:r>
                      <a:r>
                        <a:rPr lang="en-US" sz="2400" b="0" i="0" u="none" strike="noStrike" noProof="0">
                          <a:latin typeface="Consolas"/>
                        </a:rPr>
                        <a:t>308919043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latin typeface="Lato"/>
                        </a:rPr>
                        <a:t>p &lt; 0.01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5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3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1A30CD3446C64B86C7CD675ED3990C" ma:contentTypeVersion="4" ma:contentTypeDescription="Create a new document." ma:contentTypeScope="" ma:versionID="cefc2537fe568b97c1ade782cded2473">
  <xsd:schema xmlns:xsd="http://www.w3.org/2001/XMLSchema" xmlns:xs="http://www.w3.org/2001/XMLSchema" xmlns:p="http://schemas.microsoft.com/office/2006/metadata/properties" xmlns:ns2="5aaebee3-f029-43c1-8c7a-6033a3310d05" targetNamespace="http://schemas.microsoft.com/office/2006/metadata/properties" ma:root="true" ma:fieldsID="44f368fc0d169160067475b5fc600279" ns2:_="">
    <xsd:import namespace="5aaebee3-f029-43c1-8c7a-6033a3310d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ebee3-f029-43c1-8c7a-6033a3310d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7B155C-FD88-4FCE-BD51-E9552A3F40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587A1E-CF65-4FD3-9707-70DB0B5522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AADFA6-CB2E-47BA-87B6-041898FD84B8}">
  <ds:schemaRefs>
    <ds:schemaRef ds:uri="5aaebee3-f029-43c1-8c7a-6033a3310d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450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Lato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Vij, Natasha</cp:lastModifiedBy>
  <cp:revision>55</cp:revision>
  <dcterms:created xsi:type="dcterms:W3CDTF">2018-07-18T01:46:28Z</dcterms:created>
  <dcterms:modified xsi:type="dcterms:W3CDTF">2021-01-23T18:29:28Z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0x0101002D1A30CD3446C64B86C7CD675ED3990C</vt:lpwstr>
  </property>
</Properties>
</file>