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7"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5CC0CD-ADBD-4BAF-A3C2-DC0785CDB930}"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D3DA699-2480-4877-92A9-A1B4A5EAC19E}" type="slidenum">
              <a:rPr lang="en-US" smtClean="0"/>
              <a:t>‹#›</a:t>
            </a:fld>
            <a:endParaRPr lang="en-US"/>
          </a:p>
        </p:txBody>
      </p:sp>
    </p:spTree>
    <p:extLst>
      <p:ext uri="{BB962C8B-B14F-4D97-AF65-F5344CB8AC3E}">
        <p14:creationId xmlns:p14="http://schemas.microsoft.com/office/powerpoint/2010/main" val="593730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CC0CD-ADBD-4BAF-A3C2-DC0785CDB930}"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3DA699-2480-4877-92A9-A1B4A5EAC19E}" type="slidenum">
              <a:rPr lang="en-US" smtClean="0"/>
              <a:t>‹#›</a:t>
            </a:fld>
            <a:endParaRPr lang="en-US"/>
          </a:p>
        </p:txBody>
      </p:sp>
    </p:spTree>
    <p:extLst>
      <p:ext uri="{BB962C8B-B14F-4D97-AF65-F5344CB8AC3E}">
        <p14:creationId xmlns:p14="http://schemas.microsoft.com/office/powerpoint/2010/main" val="410169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CC0CD-ADBD-4BAF-A3C2-DC0785CDB930}"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3DA699-2480-4877-92A9-A1B4A5EAC19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9851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05CC0CD-ADBD-4BAF-A3C2-DC0785CDB930}"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3DA699-2480-4877-92A9-A1B4A5EAC19E}" type="slidenum">
              <a:rPr lang="en-US" smtClean="0"/>
              <a:t>‹#›</a:t>
            </a:fld>
            <a:endParaRPr lang="en-US"/>
          </a:p>
        </p:txBody>
      </p:sp>
    </p:spTree>
    <p:extLst>
      <p:ext uri="{BB962C8B-B14F-4D97-AF65-F5344CB8AC3E}">
        <p14:creationId xmlns:p14="http://schemas.microsoft.com/office/powerpoint/2010/main" val="1685322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05CC0CD-ADBD-4BAF-A3C2-DC0785CDB930}"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3DA699-2480-4877-92A9-A1B4A5EAC19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5499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05CC0CD-ADBD-4BAF-A3C2-DC0785CDB930}"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3DA699-2480-4877-92A9-A1B4A5EAC19E}" type="slidenum">
              <a:rPr lang="en-US" smtClean="0"/>
              <a:t>‹#›</a:t>
            </a:fld>
            <a:endParaRPr lang="en-US"/>
          </a:p>
        </p:txBody>
      </p:sp>
    </p:spTree>
    <p:extLst>
      <p:ext uri="{BB962C8B-B14F-4D97-AF65-F5344CB8AC3E}">
        <p14:creationId xmlns:p14="http://schemas.microsoft.com/office/powerpoint/2010/main" val="40704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CC0CD-ADBD-4BAF-A3C2-DC0785CDB930}"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3DA699-2480-4877-92A9-A1B4A5EAC19E}" type="slidenum">
              <a:rPr lang="en-US" smtClean="0"/>
              <a:t>‹#›</a:t>
            </a:fld>
            <a:endParaRPr lang="en-US"/>
          </a:p>
        </p:txBody>
      </p:sp>
    </p:spTree>
    <p:extLst>
      <p:ext uri="{BB962C8B-B14F-4D97-AF65-F5344CB8AC3E}">
        <p14:creationId xmlns:p14="http://schemas.microsoft.com/office/powerpoint/2010/main" val="3070049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CC0CD-ADBD-4BAF-A3C2-DC0785CDB930}"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3DA699-2480-4877-92A9-A1B4A5EAC19E}" type="slidenum">
              <a:rPr lang="en-US" smtClean="0"/>
              <a:t>‹#›</a:t>
            </a:fld>
            <a:endParaRPr lang="en-US"/>
          </a:p>
        </p:txBody>
      </p:sp>
    </p:spTree>
    <p:extLst>
      <p:ext uri="{BB962C8B-B14F-4D97-AF65-F5344CB8AC3E}">
        <p14:creationId xmlns:p14="http://schemas.microsoft.com/office/powerpoint/2010/main" val="403347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CC0CD-ADBD-4BAF-A3C2-DC0785CDB930}"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3DA699-2480-4877-92A9-A1B4A5EAC19E}" type="slidenum">
              <a:rPr lang="en-US" smtClean="0"/>
              <a:t>‹#›</a:t>
            </a:fld>
            <a:endParaRPr lang="en-US"/>
          </a:p>
        </p:txBody>
      </p:sp>
    </p:spTree>
    <p:extLst>
      <p:ext uri="{BB962C8B-B14F-4D97-AF65-F5344CB8AC3E}">
        <p14:creationId xmlns:p14="http://schemas.microsoft.com/office/powerpoint/2010/main" val="58696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CC0CD-ADBD-4BAF-A3C2-DC0785CDB930}"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3DA699-2480-4877-92A9-A1B4A5EAC19E}" type="slidenum">
              <a:rPr lang="en-US" smtClean="0"/>
              <a:t>‹#›</a:t>
            </a:fld>
            <a:endParaRPr lang="en-US"/>
          </a:p>
        </p:txBody>
      </p:sp>
    </p:spTree>
    <p:extLst>
      <p:ext uri="{BB962C8B-B14F-4D97-AF65-F5344CB8AC3E}">
        <p14:creationId xmlns:p14="http://schemas.microsoft.com/office/powerpoint/2010/main" val="83562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5CC0CD-ADBD-4BAF-A3C2-DC0785CDB930}"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D3DA699-2480-4877-92A9-A1B4A5EAC19E}" type="slidenum">
              <a:rPr lang="en-US" smtClean="0"/>
              <a:t>‹#›</a:t>
            </a:fld>
            <a:endParaRPr lang="en-US"/>
          </a:p>
        </p:txBody>
      </p:sp>
    </p:spTree>
    <p:extLst>
      <p:ext uri="{BB962C8B-B14F-4D97-AF65-F5344CB8AC3E}">
        <p14:creationId xmlns:p14="http://schemas.microsoft.com/office/powerpoint/2010/main" val="153963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5CC0CD-ADBD-4BAF-A3C2-DC0785CDB930}"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D3DA699-2480-4877-92A9-A1B4A5EAC19E}" type="slidenum">
              <a:rPr lang="en-US" smtClean="0"/>
              <a:t>‹#›</a:t>
            </a:fld>
            <a:endParaRPr lang="en-US"/>
          </a:p>
        </p:txBody>
      </p:sp>
    </p:spTree>
    <p:extLst>
      <p:ext uri="{BB962C8B-B14F-4D97-AF65-F5344CB8AC3E}">
        <p14:creationId xmlns:p14="http://schemas.microsoft.com/office/powerpoint/2010/main" val="2269243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5CC0CD-ADBD-4BAF-A3C2-DC0785CDB930}"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D3DA699-2480-4877-92A9-A1B4A5EAC19E}" type="slidenum">
              <a:rPr lang="en-US" smtClean="0"/>
              <a:t>‹#›</a:t>
            </a:fld>
            <a:endParaRPr lang="en-US"/>
          </a:p>
        </p:txBody>
      </p:sp>
    </p:spTree>
    <p:extLst>
      <p:ext uri="{BB962C8B-B14F-4D97-AF65-F5344CB8AC3E}">
        <p14:creationId xmlns:p14="http://schemas.microsoft.com/office/powerpoint/2010/main" val="127445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CC0CD-ADBD-4BAF-A3C2-DC0785CDB930}"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D3DA699-2480-4877-92A9-A1B4A5EAC19E}" type="slidenum">
              <a:rPr lang="en-US" smtClean="0"/>
              <a:t>‹#›</a:t>
            </a:fld>
            <a:endParaRPr lang="en-US"/>
          </a:p>
        </p:txBody>
      </p:sp>
    </p:spTree>
    <p:extLst>
      <p:ext uri="{BB962C8B-B14F-4D97-AF65-F5344CB8AC3E}">
        <p14:creationId xmlns:p14="http://schemas.microsoft.com/office/powerpoint/2010/main" val="1953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5CC0CD-ADBD-4BAF-A3C2-DC0785CDB930}"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D3DA699-2480-4877-92A9-A1B4A5EAC19E}" type="slidenum">
              <a:rPr lang="en-US" smtClean="0"/>
              <a:t>‹#›</a:t>
            </a:fld>
            <a:endParaRPr lang="en-US"/>
          </a:p>
        </p:txBody>
      </p:sp>
    </p:spTree>
    <p:extLst>
      <p:ext uri="{BB962C8B-B14F-4D97-AF65-F5344CB8AC3E}">
        <p14:creationId xmlns:p14="http://schemas.microsoft.com/office/powerpoint/2010/main" val="405120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5CC0CD-ADBD-4BAF-A3C2-DC0785CDB930}"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3DA699-2480-4877-92A9-A1B4A5EAC19E}" type="slidenum">
              <a:rPr lang="en-US" smtClean="0"/>
              <a:t>‹#›</a:t>
            </a:fld>
            <a:endParaRPr lang="en-US"/>
          </a:p>
        </p:txBody>
      </p:sp>
    </p:spTree>
    <p:extLst>
      <p:ext uri="{BB962C8B-B14F-4D97-AF65-F5344CB8AC3E}">
        <p14:creationId xmlns:p14="http://schemas.microsoft.com/office/powerpoint/2010/main" val="253971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5CC0CD-ADBD-4BAF-A3C2-DC0785CDB930}" type="datetimeFigureOut">
              <a:rPr lang="en-US" smtClean="0"/>
              <a:t>4/20/2023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D3DA699-2480-4877-92A9-A1B4A5EAC19E}" type="slidenum">
              <a:rPr lang="en-US" smtClean="0"/>
              <a:t>‹#›</a:t>
            </a:fld>
            <a:endParaRPr lang="en-US"/>
          </a:p>
        </p:txBody>
      </p:sp>
    </p:spTree>
    <p:extLst>
      <p:ext uri="{BB962C8B-B14F-4D97-AF65-F5344CB8AC3E}">
        <p14:creationId xmlns:p14="http://schemas.microsoft.com/office/powerpoint/2010/main" val="30390133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A1ED-4A99-A284-1E72-88797A2EC128}"/>
              </a:ext>
            </a:extLst>
          </p:cNvPr>
          <p:cNvSpPr>
            <a:spLocks noGrp="1"/>
          </p:cNvSpPr>
          <p:nvPr>
            <p:ph type="ctrTitle"/>
          </p:nvPr>
        </p:nvSpPr>
        <p:spPr>
          <a:xfrm>
            <a:off x="2589212" y="1166219"/>
            <a:ext cx="8915399" cy="2262781"/>
          </a:xfrm>
        </p:spPr>
        <p:txBody>
          <a:bodyPr>
            <a:normAutofit/>
          </a:bodyPr>
          <a:lstStyle/>
          <a:p>
            <a:r>
              <a:rPr lang="en-GB" dirty="0"/>
              <a:t>USER INTERFACE USING HAND GESTURES</a:t>
            </a:r>
            <a:endParaRPr lang="en-US" dirty="0"/>
          </a:p>
        </p:txBody>
      </p:sp>
      <p:sp>
        <p:nvSpPr>
          <p:cNvPr id="3" name="Subtitle 2">
            <a:extLst>
              <a:ext uri="{FF2B5EF4-FFF2-40B4-BE49-F238E27FC236}">
                <a16:creationId xmlns:a16="http://schemas.microsoft.com/office/drawing/2014/main" id="{EE24B593-09E4-0578-0138-9EA8C3004CB0}"/>
              </a:ext>
            </a:extLst>
          </p:cNvPr>
          <p:cNvSpPr>
            <a:spLocks noGrp="1"/>
          </p:cNvSpPr>
          <p:nvPr>
            <p:ph type="subTitle" idx="1"/>
          </p:nvPr>
        </p:nvSpPr>
        <p:spPr>
          <a:xfrm>
            <a:off x="1129748" y="3665212"/>
            <a:ext cx="8915399" cy="1126283"/>
          </a:xfrm>
        </p:spPr>
        <p:txBody>
          <a:bodyPr/>
          <a:lstStyle/>
          <a:p>
            <a:pPr algn="ctr"/>
            <a:r>
              <a:rPr lang="en-US" dirty="0"/>
              <a:t>IT890- Seminar Project</a:t>
            </a:r>
          </a:p>
        </p:txBody>
      </p:sp>
      <p:sp>
        <p:nvSpPr>
          <p:cNvPr id="4" name="TextBox 3">
            <a:extLst>
              <a:ext uri="{FF2B5EF4-FFF2-40B4-BE49-F238E27FC236}">
                <a16:creationId xmlns:a16="http://schemas.microsoft.com/office/drawing/2014/main" id="{EBB59636-2492-4611-9E35-0349A7AF5DC0}"/>
              </a:ext>
            </a:extLst>
          </p:cNvPr>
          <p:cNvSpPr txBox="1"/>
          <p:nvPr/>
        </p:nvSpPr>
        <p:spPr>
          <a:xfrm>
            <a:off x="7686260" y="4791495"/>
            <a:ext cx="4717774" cy="1477328"/>
          </a:xfrm>
          <a:prstGeom prst="rect">
            <a:avLst/>
          </a:prstGeom>
          <a:noFill/>
        </p:spPr>
        <p:txBody>
          <a:bodyPr wrap="square" rtlCol="0">
            <a:spAutoFit/>
          </a:bodyPr>
          <a:lstStyle/>
          <a:p>
            <a:r>
              <a:rPr lang="en-GB" dirty="0"/>
              <a:t>Done By:</a:t>
            </a:r>
          </a:p>
          <a:p>
            <a:r>
              <a:rPr lang="en-GB" dirty="0"/>
              <a:t>Natasha Jain (222IT023)</a:t>
            </a:r>
          </a:p>
          <a:p>
            <a:endParaRPr lang="en-GB" dirty="0"/>
          </a:p>
          <a:p>
            <a:r>
              <a:rPr lang="en-GB" dirty="0"/>
              <a:t>Under the Guidance of:</a:t>
            </a:r>
          </a:p>
          <a:p>
            <a:r>
              <a:rPr lang="en-US" dirty="0" err="1"/>
              <a:t>Jaidhar</a:t>
            </a:r>
            <a:r>
              <a:rPr lang="en-US" dirty="0"/>
              <a:t> C.D. </a:t>
            </a:r>
          </a:p>
        </p:txBody>
      </p:sp>
    </p:spTree>
    <p:extLst>
      <p:ext uri="{BB962C8B-B14F-4D97-AF65-F5344CB8AC3E}">
        <p14:creationId xmlns:p14="http://schemas.microsoft.com/office/powerpoint/2010/main" val="69088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0112-F1FE-6DBB-5DA4-3DC8D6D0BE6F}"/>
              </a:ext>
            </a:extLst>
          </p:cNvPr>
          <p:cNvSpPr>
            <a:spLocks noGrp="1"/>
          </p:cNvSpPr>
          <p:nvPr>
            <p:ph type="title"/>
          </p:nvPr>
        </p:nvSpPr>
        <p:spPr/>
        <p:txBody>
          <a:bodyPr/>
          <a:lstStyle/>
          <a:p>
            <a:r>
              <a:rPr lang="en-GB" dirty="0"/>
              <a:t>GESTURES</a:t>
            </a:r>
            <a:endParaRPr lang="en-US" dirty="0"/>
          </a:p>
        </p:txBody>
      </p:sp>
      <p:pic>
        <p:nvPicPr>
          <p:cNvPr id="3" name="image7.jpeg">
            <a:extLst>
              <a:ext uri="{FF2B5EF4-FFF2-40B4-BE49-F238E27FC236}">
                <a16:creationId xmlns:a16="http://schemas.microsoft.com/office/drawing/2014/main" id="{C665F422-B4DA-5D7C-64F4-03F9398C9F9F}"/>
              </a:ext>
            </a:extLst>
          </p:cNvPr>
          <p:cNvPicPr>
            <a:picLocks noChangeAspect="1"/>
          </p:cNvPicPr>
          <p:nvPr/>
        </p:nvPicPr>
        <p:blipFill>
          <a:blip r:embed="rId2" cstate="print"/>
          <a:stretch>
            <a:fillRect/>
          </a:stretch>
        </p:blipFill>
        <p:spPr>
          <a:xfrm>
            <a:off x="3611775" y="1781754"/>
            <a:ext cx="4968449" cy="2352923"/>
          </a:xfrm>
          <a:prstGeom prst="rect">
            <a:avLst/>
          </a:prstGeom>
        </p:spPr>
      </p:pic>
      <p:sp>
        <p:nvSpPr>
          <p:cNvPr id="5" name="TextBox 4">
            <a:extLst>
              <a:ext uri="{FF2B5EF4-FFF2-40B4-BE49-F238E27FC236}">
                <a16:creationId xmlns:a16="http://schemas.microsoft.com/office/drawing/2014/main" id="{1C9BEA3C-2868-AB93-892C-A89785D1DFF0}"/>
              </a:ext>
            </a:extLst>
          </p:cNvPr>
          <p:cNvSpPr txBox="1"/>
          <p:nvPr/>
        </p:nvSpPr>
        <p:spPr>
          <a:xfrm>
            <a:off x="3233531" y="4268305"/>
            <a:ext cx="6096000" cy="369332"/>
          </a:xfrm>
          <a:prstGeom prst="rect">
            <a:avLst/>
          </a:prstGeom>
          <a:noFill/>
        </p:spPr>
        <p:txBody>
          <a:bodyPr wrap="square">
            <a:spAutoFit/>
          </a:bodyPr>
          <a:lstStyle/>
          <a:p>
            <a:r>
              <a:rPr lang="en-GB" dirty="0"/>
              <a:t> Pressing Left Button  	 Pressing Right Button </a:t>
            </a:r>
            <a:endParaRPr lang="en-US" dirty="0"/>
          </a:p>
        </p:txBody>
      </p:sp>
    </p:spTree>
    <p:extLst>
      <p:ext uri="{BB962C8B-B14F-4D97-AF65-F5344CB8AC3E}">
        <p14:creationId xmlns:p14="http://schemas.microsoft.com/office/powerpoint/2010/main" val="68569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269C-59E0-D744-0E84-86261AEA3E44}"/>
              </a:ext>
            </a:extLst>
          </p:cNvPr>
          <p:cNvSpPr>
            <a:spLocks noGrp="1"/>
          </p:cNvSpPr>
          <p:nvPr>
            <p:ph type="title"/>
          </p:nvPr>
        </p:nvSpPr>
        <p:spPr/>
        <p:txBody>
          <a:bodyPr/>
          <a:lstStyle/>
          <a:p>
            <a:r>
              <a:rPr lang="en-US" dirty="0"/>
              <a:t>REFERENCES</a:t>
            </a:r>
            <a:br>
              <a:rPr lang="en-US" dirty="0"/>
            </a:br>
            <a:endParaRPr lang="en-US" dirty="0"/>
          </a:p>
        </p:txBody>
      </p:sp>
      <p:sp>
        <p:nvSpPr>
          <p:cNvPr id="3" name="Content Placeholder 2">
            <a:extLst>
              <a:ext uri="{FF2B5EF4-FFF2-40B4-BE49-F238E27FC236}">
                <a16:creationId xmlns:a16="http://schemas.microsoft.com/office/drawing/2014/main" id="{6E7A9B22-9729-C426-6A2F-5FB86AF68CB2}"/>
              </a:ext>
            </a:extLst>
          </p:cNvPr>
          <p:cNvSpPr>
            <a:spLocks noGrp="1"/>
          </p:cNvSpPr>
          <p:nvPr>
            <p:ph idx="1"/>
          </p:nvPr>
        </p:nvSpPr>
        <p:spPr/>
        <p:txBody>
          <a:bodyPr/>
          <a:lstStyle/>
          <a:p>
            <a:r>
              <a:rPr lang="en-US" dirty="0"/>
              <a:t>https://www.researchgate.net/publication/326780110_Ha </a:t>
            </a:r>
            <a:r>
              <a:rPr lang="en-US" dirty="0" err="1"/>
              <a:t>nd_Gesture_Recognition_Using_Convolutional_Neural</a:t>
            </a:r>
            <a:r>
              <a:rPr lang="en-US" dirty="0"/>
              <a:t>_ </a:t>
            </a:r>
            <a:r>
              <a:rPr lang="en-US" dirty="0" err="1"/>
              <a:t>Networks_and_Depth_Camera</a:t>
            </a:r>
            <a:endParaRPr lang="en-US" dirty="0"/>
          </a:p>
          <a:p>
            <a:r>
              <a:rPr lang="en-US" dirty="0"/>
              <a:t>https://openaccess.thecvf.com/content_cvpr_2018_works hops/papers/w37/Mencattini_RealTime_Hand_Gesture_CVPR_2018_paper.pdf</a:t>
            </a:r>
          </a:p>
          <a:p>
            <a:r>
              <a:rPr lang="en-US" dirty="0"/>
              <a:t>Study and Verification on the Latch-Up Path Between I/O </a:t>
            </a:r>
            <a:r>
              <a:rPr lang="en-US" dirty="0" err="1"/>
              <a:t>pMOS</a:t>
            </a:r>
            <a:r>
              <a:rPr lang="en-US" dirty="0"/>
              <a:t> and N-Type Decoupling Capacitors in 0.18--m CMOS Technology | IEEE Journals &amp; Magazine | IEEE Xplore</a:t>
            </a:r>
          </a:p>
          <a:p>
            <a:r>
              <a:rPr lang="en-US" dirty="0"/>
              <a:t>https://openaccess.thecvf.com/content_ICCV_2019/paper</a:t>
            </a:r>
          </a:p>
        </p:txBody>
      </p:sp>
    </p:spTree>
    <p:extLst>
      <p:ext uri="{BB962C8B-B14F-4D97-AF65-F5344CB8AC3E}">
        <p14:creationId xmlns:p14="http://schemas.microsoft.com/office/powerpoint/2010/main" val="297709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F706A-3BD6-409E-E280-CE13BC7631D7}"/>
              </a:ext>
            </a:extLst>
          </p:cNvPr>
          <p:cNvSpPr>
            <a:spLocks noGrp="1"/>
          </p:cNvSpPr>
          <p:nvPr>
            <p:ph type="title"/>
          </p:nvPr>
        </p:nvSpPr>
        <p:spPr>
          <a:xfrm>
            <a:off x="2367638" y="2788555"/>
            <a:ext cx="8911687" cy="1280890"/>
          </a:xfrm>
        </p:spPr>
        <p:txBody>
          <a:bodyPr>
            <a:normAutofit/>
          </a:bodyPr>
          <a:lstStyle/>
          <a:p>
            <a:pPr algn="ctr"/>
            <a:r>
              <a:rPr lang="en-GB" sz="4400" b="1" dirty="0"/>
              <a:t>T</a:t>
            </a:r>
            <a:r>
              <a:rPr lang="en-US" sz="4400" b="1" dirty="0"/>
              <a:t>HANK YOU</a:t>
            </a:r>
          </a:p>
        </p:txBody>
      </p:sp>
    </p:spTree>
    <p:extLst>
      <p:ext uri="{BB962C8B-B14F-4D97-AF65-F5344CB8AC3E}">
        <p14:creationId xmlns:p14="http://schemas.microsoft.com/office/powerpoint/2010/main" val="401206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F693-B5C3-298A-C3F8-8E67E14D9E51}"/>
              </a:ext>
            </a:extLst>
          </p:cNvPr>
          <p:cNvSpPr>
            <a:spLocks noGrp="1"/>
          </p:cNvSpPr>
          <p:nvPr>
            <p:ph type="title"/>
          </p:nvPr>
        </p:nvSpPr>
        <p:spPr/>
        <p:txBody>
          <a:bodyPr/>
          <a:lstStyle/>
          <a:p>
            <a:r>
              <a:rPr lang="en-GB" dirty="0"/>
              <a:t>PROBLEM STATEMENT</a:t>
            </a:r>
            <a:endParaRPr lang="en-US" dirty="0"/>
          </a:p>
        </p:txBody>
      </p:sp>
      <p:sp>
        <p:nvSpPr>
          <p:cNvPr id="3" name="Content Placeholder 2">
            <a:extLst>
              <a:ext uri="{FF2B5EF4-FFF2-40B4-BE49-F238E27FC236}">
                <a16:creationId xmlns:a16="http://schemas.microsoft.com/office/drawing/2014/main" id="{A5A9EF3D-EFA0-E983-B9E5-682CB9FE5D01}"/>
              </a:ext>
            </a:extLst>
          </p:cNvPr>
          <p:cNvSpPr>
            <a:spLocks noGrp="1"/>
          </p:cNvSpPr>
          <p:nvPr>
            <p:ph idx="1"/>
          </p:nvPr>
        </p:nvSpPr>
        <p:spPr/>
        <p:txBody>
          <a:bodyPr>
            <a:normAutofit/>
          </a:bodyPr>
          <a:lstStyle/>
          <a:p>
            <a:pPr marL="0" indent="0">
              <a:buNone/>
            </a:pPr>
            <a:r>
              <a:rPr lang="en-GB" sz="2800" dirty="0"/>
              <a:t>Build a framework to control the mouse cursor using Google’s </a:t>
            </a:r>
            <a:r>
              <a:rPr lang="en-GB" sz="2800" dirty="0" err="1"/>
              <a:t>mediapipe</a:t>
            </a:r>
            <a:r>
              <a:rPr lang="en-GB" sz="2800" dirty="0"/>
              <a:t> to help users navigate through the operating system along with some keyboard functions.</a:t>
            </a:r>
          </a:p>
          <a:p>
            <a:pPr marL="0" indent="0">
              <a:buNone/>
            </a:pPr>
            <a:endParaRPr lang="en-US" sz="2800" dirty="0"/>
          </a:p>
        </p:txBody>
      </p:sp>
    </p:spTree>
    <p:extLst>
      <p:ext uri="{BB962C8B-B14F-4D97-AF65-F5344CB8AC3E}">
        <p14:creationId xmlns:p14="http://schemas.microsoft.com/office/powerpoint/2010/main" val="117569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94B2-835B-B7D2-D4D5-AA35A8E311D6}"/>
              </a:ext>
            </a:extLst>
          </p:cNvPr>
          <p:cNvSpPr>
            <a:spLocks noGrp="1"/>
          </p:cNvSpPr>
          <p:nvPr>
            <p:ph type="title"/>
          </p:nvPr>
        </p:nvSpPr>
        <p:spPr/>
        <p:txBody>
          <a:bodyPr/>
          <a:lstStyle/>
          <a:p>
            <a:r>
              <a:rPr lang="en-GB" dirty="0"/>
              <a:t>INTRODUCTION</a:t>
            </a:r>
            <a:endParaRPr lang="en-US" dirty="0"/>
          </a:p>
        </p:txBody>
      </p:sp>
      <p:sp>
        <p:nvSpPr>
          <p:cNvPr id="3" name="Content Placeholder 2">
            <a:extLst>
              <a:ext uri="{FF2B5EF4-FFF2-40B4-BE49-F238E27FC236}">
                <a16:creationId xmlns:a16="http://schemas.microsoft.com/office/drawing/2014/main" id="{4D6F6B50-2F0D-726E-300C-7DA65E3332CE}"/>
              </a:ext>
            </a:extLst>
          </p:cNvPr>
          <p:cNvSpPr>
            <a:spLocks noGrp="1"/>
          </p:cNvSpPr>
          <p:nvPr>
            <p:ph idx="1"/>
          </p:nvPr>
        </p:nvSpPr>
        <p:spPr/>
        <p:txBody>
          <a:bodyPr/>
          <a:lstStyle/>
          <a:p>
            <a:r>
              <a:rPr lang="en-GB" dirty="0"/>
              <a:t>Hand gesture recognition is an essential component of human-computer interaction (HCI) as it makes it possible for people and computers to communicate in a manner that is more organic and instinctive.</a:t>
            </a:r>
          </a:p>
          <a:p>
            <a:r>
              <a:rPr lang="en-GB" dirty="0"/>
              <a:t>The limited availability of large-scale datasets for the purpose of training and evaluating the performance of gesture recognition algorithms is one of the primary obstacles that must be overcome in the field of hand gesture recognition</a:t>
            </a:r>
            <a:endParaRPr lang="en-US" dirty="0"/>
          </a:p>
        </p:txBody>
      </p:sp>
    </p:spTree>
    <p:extLst>
      <p:ext uri="{BB962C8B-B14F-4D97-AF65-F5344CB8AC3E}">
        <p14:creationId xmlns:p14="http://schemas.microsoft.com/office/powerpoint/2010/main" val="4027152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56EF-2559-F217-3952-4BA4E225B7DC}"/>
              </a:ext>
            </a:extLst>
          </p:cNvPr>
          <p:cNvSpPr>
            <a:spLocks noGrp="1"/>
          </p:cNvSpPr>
          <p:nvPr>
            <p:ph type="title"/>
          </p:nvPr>
        </p:nvSpPr>
        <p:spPr/>
        <p:txBody>
          <a:bodyPr/>
          <a:lstStyle/>
          <a:p>
            <a:r>
              <a:rPr lang="en-GB" dirty="0"/>
              <a:t>INTRODUCTION</a:t>
            </a:r>
            <a:endParaRPr lang="en-US" dirty="0"/>
          </a:p>
        </p:txBody>
      </p:sp>
      <p:sp>
        <p:nvSpPr>
          <p:cNvPr id="3" name="Content Placeholder 2">
            <a:extLst>
              <a:ext uri="{FF2B5EF4-FFF2-40B4-BE49-F238E27FC236}">
                <a16:creationId xmlns:a16="http://schemas.microsoft.com/office/drawing/2014/main" id="{09C8F38C-7790-98B3-B4A0-4FAD7C3B36C9}"/>
              </a:ext>
            </a:extLst>
          </p:cNvPr>
          <p:cNvSpPr>
            <a:spLocks noGrp="1"/>
          </p:cNvSpPr>
          <p:nvPr>
            <p:ph idx="1"/>
          </p:nvPr>
        </p:nvSpPr>
        <p:spPr/>
        <p:txBody>
          <a:bodyPr>
            <a:normAutofit/>
          </a:bodyPr>
          <a:lstStyle/>
          <a:p>
            <a:r>
              <a:rPr lang="en" sz="2800" dirty="0"/>
              <a:t>MODULES USED:</a:t>
            </a:r>
          </a:p>
          <a:p>
            <a:pPr lvl="1"/>
            <a:r>
              <a:rPr lang="en-US" sz="2800" b="1" i="1" dirty="0"/>
              <a:t>MEDIAPIPE</a:t>
            </a:r>
            <a:r>
              <a:rPr lang="en-US" sz="2000" dirty="0"/>
              <a:t>: </a:t>
            </a:r>
            <a:r>
              <a:rPr lang="en-GB" sz="2000" dirty="0"/>
              <a:t>"</a:t>
            </a:r>
            <a:r>
              <a:rPr lang="en-GB" sz="2000" dirty="0" err="1"/>
              <a:t>MediaPipe</a:t>
            </a:r>
            <a:r>
              <a:rPr lang="en-GB" sz="2000" dirty="0"/>
              <a:t> offers cross-platform, customizable ML solutions for live and streaming media.".</a:t>
            </a:r>
          </a:p>
          <a:p>
            <a:pPr lvl="1"/>
            <a:r>
              <a:rPr lang="en-GB" sz="2800" b="1" i="1" dirty="0" err="1"/>
              <a:t>PyAutoGUI</a:t>
            </a:r>
            <a:r>
              <a:rPr lang="en-GB" sz="2000" dirty="0"/>
              <a:t> :“</a:t>
            </a:r>
            <a:r>
              <a:rPr lang="en-GB" sz="2000" dirty="0" err="1"/>
              <a:t>PyAutoGUI</a:t>
            </a:r>
            <a:r>
              <a:rPr lang="en-GB" sz="2000" dirty="0"/>
              <a:t> lets your Python scripts control the mouse and keyboard to automate interactions with other applications.”</a:t>
            </a:r>
          </a:p>
          <a:p>
            <a:pPr lvl="1"/>
            <a:endParaRPr lang="en-US" sz="2000" dirty="0"/>
          </a:p>
        </p:txBody>
      </p:sp>
    </p:spTree>
    <p:extLst>
      <p:ext uri="{BB962C8B-B14F-4D97-AF65-F5344CB8AC3E}">
        <p14:creationId xmlns:p14="http://schemas.microsoft.com/office/powerpoint/2010/main" val="2259628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2612-2BBA-3C40-5384-6289F70CAAB7}"/>
              </a:ext>
            </a:extLst>
          </p:cNvPr>
          <p:cNvSpPr>
            <a:spLocks noGrp="1"/>
          </p:cNvSpPr>
          <p:nvPr>
            <p:ph type="title"/>
          </p:nvPr>
        </p:nvSpPr>
        <p:spPr>
          <a:xfrm>
            <a:off x="1640156" y="352978"/>
            <a:ext cx="8911687" cy="1280890"/>
          </a:xfrm>
          <a:ln>
            <a:noFill/>
          </a:ln>
        </p:spPr>
        <p:txBody>
          <a:bodyPr/>
          <a:lstStyle/>
          <a:p>
            <a:r>
              <a:rPr lang="en-GB" dirty="0">
                <a:solidFill>
                  <a:schemeClr val="tx1"/>
                </a:solidFill>
                <a:latin typeface="Arial" panose="020B0604020202020204" pitchFamily="34" charset="0"/>
                <a:cs typeface="Arial" panose="020B0604020202020204" pitchFamily="34" charset="0"/>
              </a:rPr>
              <a:t>METHODOLOGY</a:t>
            </a:r>
            <a:endParaRPr lang="en-US" dirty="0">
              <a:solidFill>
                <a:schemeClr val="tx1"/>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782DF756-0CD6-0AE5-D4B5-CBC3A73FE013}"/>
              </a:ext>
            </a:extLst>
          </p:cNvPr>
          <p:cNvSpPr/>
          <p:nvPr/>
        </p:nvSpPr>
        <p:spPr>
          <a:xfrm>
            <a:off x="5293510" y="2352591"/>
            <a:ext cx="4588060" cy="1638622"/>
          </a:xfrm>
          <a:prstGeom prst="rect">
            <a:avLst/>
          </a:prstGeom>
          <a:solidFill>
            <a:srgbClr val="FFFFFF">
              <a:alpha val="14902"/>
            </a:srgbClr>
          </a:solidFill>
          <a:ln w="12700" cap="flat" cmpd="sng" algn="ctr">
            <a:solidFill>
              <a:schemeClr val="tx1"/>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effectLst/>
              <a:uLnTx/>
              <a:uFillTx/>
              <a:latin typeface="Arial" panose="020B0604020202020204" pitchFamily="34" charset="0"/>
              <a:cs typeface="Arial" panose="020B0604020202020204" pitchFamily="34" charset="0"/>
              <a:sym typeface="Arial"/>
            </a:endParaRPr>
          </a:p>
        </p:txBody>
      </p:sp>
      <p:sp>
        <p:nvSpPr>
          <p:cNvPr id="26" name="Rectangle 25">
            <a:extLst>
              <a:ext uri="{FF2B5EF4-FFF2-40B4-BE49-F238E27FC236}">
                <a16:creationId xmlns:a16="http://schemas.microsoft.com/office/drawing/2014/main" id="{5ADAD4B3-6BCF-F34D-FF24-211BB19C9AD7}"/>
              </a:ext>
            </a:extLst>
          </p:cNvPr>
          <p:cNvSpPr/>
          <p:nvPr/>
        </p:nvSpPr>
        <p:spPr>
          <a:xfrm>
            <a:off x="2870877" y="3177521"/>
            <a:ext cx="1431985" cy="621102"/>
          </a:xfrm>
          <a:prstGeom prst="rect">
            <a:avLst/>
          </a:prstGeom>
          <a:noFill/>
          <a:ln w="254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effectLst/>
                <a:uLnTx/>
                <a:uFillTx/>
                <a:latin typeface="Arial" panose="020B0604020202020204" pitchFamily="34" charset="0"/>
                <a:cs typeface="Arial" panose="020B0604020202020204" pitchFamily="34" charset="0"/>
                <a:sym typeface="Arial"/>
              </a:rPr>
              <a:t>Web Camera Feed</a:t>
            </a:r>
          </a:p>
        </p:txBody>
      </p:sp>
      <p:sp>
        <p:nvSpPr>
          <p:cNvPr id="27" name="Rectangle 26">
            <a:extLst>
              <a:ext uri="{FF2B5EF4-FFF2-40B4-BE49-F238E27FC236}">
                <a16:creationId xmlns:a16="http://schemas.microsoft.com/office/drawing/2014/main" id="{5FE65054-992B-800C-5B24-036D4B075693}"/>
              </a:ext>
            </a:extLst>
          </p:cNvPr>
          <p:cNvSpPr/>
          <p:nvPr/>
        </p:nvSpPr>
        <p:spPr>
          <a:xfrm>
            <a:off x="5515006" y="3177521"/>
            <a:ext cx="1431985" cy="621102"/>
          </a:xfrm>
          <a:prstGeom prst="rect">
            <a:avLst/>
          </a:prstGeom>
          <a:noFill/>
          <a:ln w="254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effectLst/>
                <a:uLnTx/>
                <a:uFillTx/>
                <a:latin typeface="Arial" panose="020B0604020202020204" pitchFamily="34" charset="0"/>
                <a:cs typeface="Arial" panose="020B0604020202020204" pitchFamily="34" charset="0"/>
                <a:sym typeface="Arial"/>
              </a:rPr>
              <a:t>Palm Detection</a:t>
            </a:r>
          </a:p>
        </p:txBody>
      </p:sp>
      <p:sp>
        <p:nvSpPr>
          <p:cNvPr id="28" name="Rectangle 27">
            <a:extLst>
              <a:ext uri="{FF2B5EF4-FFF2-40B4-BE49-F238E27FC236}">
                <a16:creationId xmlns:a16="http://schemas.microsoft.com/office/drawing/2014/main" id="{37D1B4BF-CF72-D943-4821-67E4959B806A}"/>
              </a:ext>
            </a:extLst>
          </p:cNvPr>
          <p:cNvSpPr/>
          <p:nvPr/>
        </p:nvSpPr>
        <p:spPr>
          <a:xfrm>
            <a:off x="8174729" y="3177521"/>
            <a:ext cx="1431985" cy="621102"/>
          </a:xfrm>
          <a:prstGeom prst="rect">
            <a:avLst/>
          </a:prstGeom>
          <a:noFill/>
          <a:ln w="254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effectLst/>
                <a:uLnTx/>
                <a:uFillTx/>
                <a:latin typeface="Arial" panose="020B0604020202020204" pitchFamily="34" charset="0"/>
                <a:cs typeface="Arial" panose="020B0604020202020204" pitchFamily="34" charset="0"/>
                <a:sym typeface="Arial"/>
              </a:rPr>
              <a:t>Landmark Model</a:t>
            </a:r>
          </a:p>
        </p:txBody>
      </p:sp>
      <p:sp>
        <p:nvSpPr>
          <p:cNvPr id="29" name="Rectangle 28">
            <a:extLst>
              <a:ext uri="{FF2B5EF4-FFF2-40B4-BE49-F238E27FC236}">
                <a16:creationId xmlns:a16="http://schemas.microsoft.com/office/drawing/2014/main" id="{E6E08997-FB38-E6AF-7B65-607BDEC0C2D9}"/>
              </a:ext>
            </a:extLst>
          </p:cNvPr>
          <p:cNvSpPr/>
          <p:nvPr/>
        </p:nvSpPr>
        <p:spPr>
          <a:xfrm>
            <a:off x="8174729" y="5561647"/>
            <a:ext cx="1431985" cy="621102"/>
          </a:xfrm>
          <a:prstGeom prst="rect">
            <a:avLst/>
          </a:prstGeom>
          <a:noFill/>
          <a:ln w="254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effectLst/>
                <a:uLnTx/>
                <a:uFillTx/>
                <a:latin typeface="Arial" panose="020B0604020202020204" pitchFamily="34" charset="0"/>
                <a:cs typeface="Arial" panose="020B0604020202020204" pitchFamily="34" charset="0"/>
                <a:sym typeface="Arial"/>
              </a:rPr>
              <a:t>Data Normalisation</a:t>
            </a:r>
          </a:p>
        </p:txBody>
      </p:sp>
      <p:sp>
        <p:nvSpPr>
          <p:cNvPr id="30" name="Rectangle 29">
            <a:extLst>
              <a:ext uri="{FF2B5EF4-FFF2-40B4-BE49-F238E27FC236}">
                <a16:creationId xmlns:a16="http://schemas.microsoft.com/office/drawing/2014/main" id="{24CCA73A-41B7-C9EE-C424-28D983EFF8A0}"/>
              </a:ext>
            </a:extLst>
          </p:cNvPr>
          <p:cNvSpPr/>
          <p:nvPr/>
        </p:nvSpPr>
        <p:spPr>
          <a:xfrm>
            <a:off x="5461511" y="5561647"/>
            <a:ext cx="1540027" cy="621102"/>
          </a:xfrm>
          <a:prstGeom prst="rect">
            <a:avLst/>
          </a:prstGeom>
          <a:noFill/>
          <a:ln w="254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effectLst/>
                <a:uLnTx/>
                <a:uFillTx/>
                <a:latin typeface="Arial" panose="020B0604020202020204" pitchFamily="34" charset="0"/>
                <a:cs typeface="Arial" panose="020B0604020202020204" pitchFamily="34" charset="0"/>
                <a:sym typeface="Arial"/>
              </a:rPr>
              <a:t>Prediction Model Training</a:t>
            </a:r>
          </a:p>
        </p:txBody>
      </p:sp>
      <p:sp>
        <p:nvSpPr>
          <p:cNvPr id="31" name="Rectangle 30">
            <a:extLst>
              <a:ext uri="{FF2B5EF4-FFF2-40B4-BE49-F238E27FC236}">
                <a16:creationId xmlns:a16="http://schemas.microsoft.com/office/drawing/2014/main" id="{164162AC-7074-DDFB-3E95-6833DE041468}"/>
              </a:ext>
            </a:extLst>
          </p:cNvPr>
          <p:cNvSpPr/>
          <p:nvPr/>
        </p:nvSpPr>
        <p:spPr>
          <a:xfrm>
            <a:off x="2870876" y="5561647"/>
            <a:ext cx="1431985" cy="621102"/>
          </a:xfrm>
          <a:prstGeom prst="rect">
            <a:avLst/>
          </a:prstGeom>
          <a:noFill/>
          <a:ln w="254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effectLst/>
                <a:uLnTx/>
                <a:uFillTx/>
                <a:latin typeface="Arial" panose="020B0604020202020204" pitchFamily="34" charset="0"/>
                <a:cs typeface="Arial" panose="020B0604020202020204" pitchFamily="34" charset="0"/>
                <a:sym typeface="Arial"/>
              </a:rPr>
              <a:t>Save Trained Model</a:t>
            </a:r>
          </a:p>
        </p:txBody>
      </p:sp>
      <p:cxnSp>
        <p:nvCxnSpPr>
          <p:cNvPr id="32" name="Straight Arrow Connector 31">
            <a:extLst>
              <a:ext uri="{FF2B5EF4-FFF2-40B4-BE49-F238E27FC236}">
                <a16:creationId xmlns:a16="http://schemas.microsoft.com/office/drawing/2014/main" id="{325C81A7-0615-FDD8-9B30-921602A683E8}"/>
              </a:ext>
            </a:extLst>
          </p:cNvPr>
          <p:cNvCxnSpPr>
            <a:stCxn id="26" idx="3"/>
            <a:endCxn id="27" idx="1"/>
          </p:cNvCxnSpPr>
          <p:nvPr/>
        </p:nvCxnSpPr>
        <p:spPr>
          <a:xfrm>
            <a:off x="4302862" y="3488072"/>
            <a:ext cx="1212144" cy="0"/>
          </a:xfrm>
          <a:prstGeom prst="straightConnector1">
            <a:avLst/>
          </a:prstGeom>
          <a:noFill/>
          <a:ln w="9525" cap="flat" cmpd="sng" algn="ctr">
            <a:solidFill>
              <a:schemeClr val="tx1"/>
            </a:solidFill>
            <a:prstDash val="solid"/>
            <a:tailEnd type="triangle"/>
          </a:ln>
          <a:effectLst/>
        </p:spPr>
      </p:cxnSp>
      <p:cxnSp>
        <p:nvCxnSpPr>
          <p:cNvPr id="33" name="Straight Arrow Connector 32">
            <a:extLst>
              <a:ext uri="{FF2B5EF4-FFF2-40B4-BE49-F238E27FC236}">
                <a16:creationId xmlns:a16="http://schemas.microsoft.com/office/drawing/2014/main" id="{787593CD-3BE6-FF6F-97DE-E8B451510EAA}"/>
              </a:ext>
            </a:extLst>
          </p:cNvPr>
          <p:cNvCxnSpPr>
            <a:cxnSpLocks/>
            <a:stCxn id="27" idx="3"/>
            <a:endCxn id="28" idx="1"/>
          </p:cNvCxnSpPr>
          <p:nvPr/>
        </p:nvCxnSpPr>
        <p:spPr>
          <a:xfrm>
            <a:off x="6946991" y="3488072"/>
            <a:ext cx="1227738" cy="0"/>
          </a:xfrm>
          <a:prstGeom prst="straightConnector1">
            <a:avLst/>
          </a:prstGeom>
          <a:noFill/>
          <a:ln w="9525" cap="flat" cmpd="sng" algn="ctr">
            <a:solidFill>
              <a:schemeClr val="tx1"/>
            </a:solidFill>
            <a:prstDash val="solid"/>
            <a:tailEnd type="triangle"/>
          </a:ln>
          <a:effectLst/>
        </p:spPr>
      </p:cxnSp>
      <p:cxnSp>
        <p:nvCxnSpPr>
          <p:cNvPr id="34" name="Straight Arrow Connector 33">
            <a:extLst>
              <a:ext uri="{FF2B5EF4-FFF2-40B4-BE49-F238E27FC236}">
                <a16:creationId xmlns:a16="http://schemas.microsoft.com/office/drawing/2014/main" id="{265F893D-4F99-EC6F-AD6D-D7F270F7A337}"/>
              </a:ext>
            </a:extLst>
          </p:cNvPr>
          <p:cNvCxnSpPr>
            <a:cxnSpLocks/>
            <a:stCxn id="28" idx="2"/>
            <a:endCxn id="29" idx="0"/>
          </p:cNvCxnSpPr>
          <p:nvPr/>
        </p:nvCxnSpPr>
        <p:spPr>
          <a:xfrm>
            <a:off x="8890722" y="3798623"/>
            <a:ext cx="0" cy="1763024"/>
          </a:xfrm>
          <a:prstGeom prst="straightConnector1">
            <a:avLst/>
          </a:prstGeom>
          <a:noFill/>
          <a:ln w="9525" cap="flat" cmpd="sng" algn="ctr">
            <a:solidFill>
              <a:schemeClr val="tx1"/>
            </a:solidFill>
            <a:prstDash val="solid"/>
            <a:tailEnd type="triangle"/>
          </a:ln>
          <a:effectLst/>
        </p:spPr>
      </p:cxnSp>
      <p:cxnSp>
        <p:nvCxnSpPr>
          <p:cNvPr id="35" name="Straight Arrow Connector 34">
            <a:extLst>
              <a:ext uri="{FF2B5EF4-FFF2-40B4-BE49-F238E27FC236}">
                <a16:creationId xmlns:a16="http://schemas.microsoft.com/office/drawing/2014/main" id="{A274708A-457D-D898-B7D0-B5D34FF3570C}"/>
              </a:ext>
            </a:extLst>
          </p:cNvPr>
          <p:cNvCxnSpPr>
            <a:cxnSpLocks/>
            <a:stCxn id="29" idx="1"/>
            <a:endCxn id="30" idx="3"/>
          </p:cNvCxnSpPr>
          <p:nvPr/>
        </p:nvCxnSpPr>
        <p:spPr>
          <a:xfrm flipH="1">
            <a:off x="7001538" y="5872198"/>
            <a:ext cx="1173191" cy="0"/>
          </a:xfrm>
          <a:prstGeom prst="straightConnector1">
            <a:avLst/>
          </a:prstGeom>
          <a:noFill/>
          <a:ln w="9525" cap="flat" cmpd="sng" algn="ctr">
            <a:solidFill>
              <a:schemeClr val="tx1"/>
            </a:solidFill>
            <a:prstDash val="solid"/>
            <a:tailEnd type="triangle"/>
          </a:ln>
          <a:effectLst/>
        </p:spPr>
      </p:cxnSp>
      <p:cxnSp>
        <p:nvCxnSpPr>
          <p:cNvPr id="36" name="Straight Arrow Connector 35">
            <a:extLst>
              <a:ext uri="{FF2B5EF4-FFF2-40B4-BE49-F238E27FC236}">
                <a16:creationId xmlns:a16="http://schemas.microsoft.com/office/drawing/2014/main" id="{4656AFD0-346D-C5B8-724B-F9BAC3B38BB8}"/>
              </a:ext>
            </a:extLst>
          </p:cNvPr>
          <p:cNvCxnSpPr>
            <a:cxnSpLocks/>
            <a:stCxn id="30" idx="1"/>
            <a:endCxn id="31" idx="3"/>
          </p:cNvCxnSpPr>
          <p:nvPr/>
        </p:nvCxnSpPr>
        <p:spPr>
          <a:xfrm flipH="1">
            <a:off x="4302861" y="5872198"/>
            <a:ext cx="1158650" cy="0"/>
          </a:xfrm>
          <a:prstGeom prst="straightConnector1">
            <a:avLst/>
          </a:prstGeom>
          <a:noFill/>
          <a:ln w="9525" cap="flat" cmpd="sng" algn="ctr">
            <a:solidFill>
              <a:schemeClr val="tx1"/>
            </a:solidFill>
            <a:prstDash val="solid"/>
            <a:tailEnd type="triangle"/>
          </a:ln>
          <a:effectLst/>
        </p:spPr>
      </p:cxnSp>
      <p:sp>
        <p:nvSpPr>
          <p:cNvPr id="37" name="TextBox 36">
            <a:extLst>
              <a:ext uri="{FF2B5EF4-FFF2-40B4-BE49-F238E27FC236}">
                <a16:creationId xmlns:a16="http://schemas.microsoft.com/office/drawing/2014/main" id="{980C2A72-E8C4-E260-CC3E-1BBCC9B18D8E}"/>
              </a:ext>
            </a:extLst>
          </p:cNvPr>
          <p:cNvSpPr txBox="1"/>
          <p:nvPr/>
        </p:nvSpPr>
        <p:spPr>
          <a:xfrm>
            <a:off x="4546981" y="3038304"/>
            <a:ext cx="735721" cy="461665"/>
          </a:xfrm>
          <a:prstGeom prst="rect">
            <a:avLst/>
          </a:prstGeom>
          <a:noFill/>
          <a:ln>
            <a:solidFill>
              <a:schemeClr val="tx1"/>
            </a:solidFill>
          </a:ln>
        </p:spPr>
        <p:txBody>
          <a:bodyPr wrap="square" rtlCol="0">
            <a:spAutoFit/>
          </a:bodyPr>
          <a:lstStyle/>
          <a:p>
            <a:pPr algn="ctr" defTabSz="914400">
              <a:buClr>
                <a:srgbClr val="000000"/>
              </a:buClr>
              <a:buFont typeface="Arial"/>
              <a:buNone/>
            </a:pPr>
            <a:r>
              <a:rPr lang="en-IN" sz="1200" kern="0" dirty="0">
                <a:latin typeface="Arial" panose="020B0604020202020204" pitchFamily="34" charset="0"/>
                <a:cs typeface="Arial" panose="020B0604020202020204" pitchFamily="34" charset="0"/>
                <a:sym typeface="Arial"/>
              </a:rPr>
              <a:t>Image Frame</a:t>
            </a:r>
          </a:p>
        </p:txBody>
      </p:sp>
      <p:sp>
        <p:nvSpPr>
          <p:cNvPr id="38" name="TextBox 37">
            <a:extLst>
              <a:ext uri="{FF2B5EF4-FFF2-40B4-BE49-F238E27FC236}">
                <a16:creationId xmlns:a16="http://schemas.microsoft.com/office/drawing/2014/main" id="{FDF202D4-8D9E-E3F9-8062-C199A73D3875}"/>
              </a:ext>
            </a:extLst>
          </p:cNvPr>
          <p:cNvSpPr txBox="1"/>
          <p:nvPr/>
        </p:nvSpPr>
        <p:spPr>
          <a:xfrm>
            <a:off x="6973107" y="3026407"/>
            <a:ext cx="1175505" cy="461665"/>
          </a:xfrm>
          <a:prstGeom prst="rect">
            <a:avLst/>
          </a:prstGeom>
          <a:noFill/>
          <a:ln>
            <a:solidFill>
              <a:schemeClr val="tx1"/>
            </a:solidFill>
          </a:ln>
        </p:spPr>
        <p:txBody>
          <a:bodyPr wrap="square" rtlCol="0">
            <a:spAutoFit/>
          </a:bodyPr>
          <a:lstStyle/>
          <a:p>
            <a:pPr algn="ctr" defTabSz="914400">
              <a:buClr>
                <a:srgbClr val="000000"/>
              </a:buClr>
              <a:buFont typeface="Arial"/>
              <a:buNone/>
            </a:pPr>
            <a:r>
              <a:rPr lang="en-IN" sz="1200" kern="0" dirty="0">
                <a:latin typeface="Arial" panose="020B0604020202020204" pitchFamily="34" charset="0"/>
                <a:cs typeface="Arial" panose="020B0604020202020204" pitchFamily="34" charset="0"/>
                <a:sym typeface="Arial"/>
              </a:rPr>
              <a:t>Cropped Palm</a:t>
            </a:r>
          </a:p>
          <a:p>
            <a:pPr algn="ctr" defTabSz="914400">
              <a:buClr>
                <a:srgbClr val="000000"/>
              </a:buClr>
              <a:buFont typeface="Arial"/>
              <a:buNone/>
            </a:pPr>
            <a:r>
              <a:rPr lang="en-IN" sz="1200" kern="0" dirty="0">
                <a:latin typeface="Arial" panose="020B0604020202020204" pitchFamily="34" charset="0"/>
                <a:cs typeface="Arial" panose="020B0604020202020204" pitchFamily="34" charset="0"/>
                <a:sym typeface="Arial"/>
              </a:rPr>
              <a:t>Region</a:t>
            </a:r>
          </a:p>
        </p:txBody>
      </p:sp>
      <p:sp>
        <p:nvSpPr>
          <p:cNvPr id="39" name="TextBox 38">
            <a:extLst>
              <a:ext uri="{FF2B5EF4-FFF2-40B4-BE49-F238E27FC236}">
                <a16:creationId xmlns:a16="http://schemas.microsoft.com/office/drawing/2014/main" id="{8D83AA9F-36A0-25FD-5578-C38FE72BC129}"/>
              </a:ext>
            </a:extLst>
          </p:cNvPr>
          <p:cNvSpPr txBox="1"/>
          <p:nvPr/>
        </p:nvSpPr>
        <p:spPr>
          <a:xfrm>
            <a:off x="7715216" y="4445727"/>
            <a:ext cx="1175505" cy="461665"/>
          </a:xfrm>
          <a:prstGeom prst="rect">
            <a:avLst/>
          </a:prstGeom>
          <a:noFill/>
          <a:ln>
            <a:solidFill>
              <a:schemeClr val="tx1"/>
            </a:solidFill>
          </a:ln>
        </p:spPr>
        <p:txBody>
          <a:bodyPr wrap="square" rtlCol="0">
            <a:spAutoFit/>
          </a:bodyPr>
          <a:lstStyle/>
          <a:p>
            <a:pPr algn="r" defTabSz="914400">
              <a:buClr>
                <a:srgbClr val="000000"/>
              </a:buClr>
              <a:buFont typeface="Arial"/>
              <a:buNone/>
            </a:pPr>
            <a:r>
              <a:rPr lang="en-IN" sz="1200" kern="0" dirty="0">
                <a:latin typeface="Arial" panose="020B0604020202020204" pitchFamily="34" charset="0"/>
                <a:cs typeface="Arial" panose="020B0604020202020204" pitchFamily="34" charset="0"/>
                <a:sym typeface="Arial"/>
              </a:rPr>
              <a:t>Landmark Points</a:t>
            </a:r>
          </a:p>
        </p:txBody>
      </p:sp>
      <p:sp>
        <p:nvSpPr>
          <p:cNvPr id="40" name="TextBox 39">
            <a:extLst>
              <a:ext uri="{FF2B5EF4-FFF2-40B4-BE49-F238E27FC236}">
                <a16:creationId xmlns:a16="http://schemas.microsoft.com/office/drawing/2014/main" id="{ADB64028-48E5-47F7-C52D-C95E976E6C16}"/>
              </a:ext>
            </a:extLst>
          </p:cNvPr>
          <p:cNvSpPr txBox="1"/>
          <p:nvPr/>
        </p:nvSpPr>
        <p:spPr>
          <a:xfrm>
            <a:off x="7001474" y="5410533"/>
            <a:ext cx="1175505" cy="461665"/>
          </a:xfrm>
          <a:prstGeom prst="rect">
            <a:avLst/>
          </a:prstGeom>
          <a:noFill/>
          <a:ln>
            <a:solidFill>
              <a:schemeClr val="tx1"/>
            </a:solidFill>
          </a:ln>
        </p:spPr>
        <p:txBody>
          <a:bodyPr wrap="square" rtlCol="0">
            <a:spAutoFit/>
          </a:bodyPr>
          <a:lstStyle/>
          <a:p>
            <a:pPr algn="ctr" defTabSz="914400">
              <a:buClr>
                <a:srgbClr val="000000"/>
              </a:buClr>
              <a:buFont typeface="Arial"/>
              <a:buNone/>
            </a:pPr>
            <a:r>
              <a:rPr lang="en-IN" sz="1200" kern="0" dirty="0">
                <a:latin typeface="Arial" panose="020B0604020202020204" pitchFamily="34" charset="0"/>
                <a:cs typeface="Arial" panose="020B0604020202020204" pitchFamily="34" charset="0"/>
                <a:sym typeface="Arial"/>
              </a:rPr>
              <a:t>42 Normalised Points</a:t>
            </a:r>
          </a:p>
        </p:txBody>
      </p:sp>
      <p:sp>
        <p:nvSpPr>
          <p:cNvPr id="41" name="TextBox 40">
            <a:extLst>
              <a:ext uri="{FF2B5EF4-FFF2-40B4-BE49-F238E27FC236}">
                <a16:creationId xmlns:a16="http://schemas.microsoft.com/office/drawing/2014/main" id="{8390D321-BEB7-39ED-8922-1D76A4B1499F}"/>
              </a:ext>
            </a:extLst>
          </p:cNvPr>
          <p:cNvSpPr txBox="1"/>
          <p:nvPr/>
        </p:nvSpPr>
        <p:spPr>
          <a:xfrm>
            <a:off x="7000381" y="5918300"/>
            <a:ext cx="1175505" cy="276999"/>
          </a:xfrm>
          <a:prstGeom prst="rect">
            <a:avLst/>
          </a:prstGeom>
          <a:noFill/>
          <a:ln>
            <a:solidFill>
              <a:schemeClr val="tx1"/>
            </a:solidFill>
          </a:ln>
        </p:spPr>
        <p:txBody>
          <a:bodyPr wrap="square" rtlCol="0">
            <a:spAutoFit/>
          </a:bodyPr>
          <a:lstStyle/>
          <a:p>
            <a:pPr algn="ctr" defTabSz="914400">
              <a:buClr>
                <a:srgbClr val="000000"/>
              </a:buClr>
              <a:buFont typeface="Arial"/>
              <a:buNone/>
            </a:pPr>
            <a:r>
              <a:rPr lang="en-IN" sz="1200" kern="0" dirty="0">
                <a:latin typeface="Arial" panose="020B0604020202020204" pitchFamily="34" charset="0"/>
                <a:cs typeface="Arial" panose="020B0604020202020204" pitchFamily="34" charset="0"/>
                <a:sym typeface="Arial"/>
              </a:rPr>
              <a:t>Class Label</a:t>
            </a:r>
          </a:p>
        </p:txBody>
      </p:sp>
      <p:sp>
        <p:nvSpPr>
          <p:cNvPr id="42" name="TextBox 41">
            <a:extLst>
              <a:ext uri="{FF2B5EF4-FFF2-40B4-BE49-F238E27FC236}">
                <a16:creationId xmlns:a16="http://schemas.microsoft.com/office/drawing/2014/main" id="{CED03B4C-FD90-4039-6830-65F28EFB14F4}"/>
              </a:ext>
            </a:extLst>
          </p:cNvPr>
          <p:cNvSpPr txBox="1"/>
          <p:nvPr/>
        </p:nvSpPr>
        <p:spPr>
          <a:xfrm>
            <a:off x="6447150" y="2562074"/>
            <a:ext cx="2280779" cy="307777"/>
          </a:xfrm>
          <a:prstGeom prst="rect">
            <a:avLst/>
          </a:prstGeom>
          <a:noFill/>
          <a:ln>
            <a:solidFill>
              <a:schemeClr val="tx1"/>
            </a:solidFill>
          </a:ln>
        </p:spPr>
        <p:txBody>
          <a:bodyPr wrap="square" rtlCol="0">
            <a:spAutoFit/>
          </a:bodyPr>
          <a:lstStyle/>
          <a:p>
            <a:pPr defTabSz="914400">
              <a:buClr>
                <a:srgbClr val="000000"/>
              </a:buClr>
              <a:buFont typeface="Arial"/>
              <a:buNone/>
            </a:pPr>
            <a:r>
              <a:rPr lang="en-IN" sz="1400" kern="0" dirty="0">
                <a:latin typeface="Arial" panose="020B0604020202020204" pitchFamily="34" charset="0"/>
                <a:cs typeface="Arial" panose="020B0604020202020204" pitchFamily="34" charset="0"/>
                <a:sym typeface="Arial"/>
              </a:rPr>
              <a:t>MEDIA PIPE FRAMEORK</a:t>
            </a:r>
          </a:p>
        </p:txBody>
      </p:sp>
    </p:spTree>
    <p:extLst>
      <p:ext uri="{BB962C8B-B14F-4D97-AF65-F5344CB8AC3E}">
        <p14:creationId xmlns:p14="http://schemas.microsoft.com/office/powerpoint/2010/main" val="362495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500"/>
                                        <p:tgtEl>
                                          <p:spTgt spid="40"/>
                                        </p:tgtEl>
                                      </p:cBhvr>
                                    </p:animEffect>
                                  </p:childTnLst>
                                </p:cTn>
                              </p:par>
                            </p:childTnLst>
                          </p:cTn>
                        </p:par>
                        <p:par>
                          <p:cTn id="68" fill="hold">
                            <p:stCondLst>
                              <p:cond delay="1000"/>
                            </p:stCondLst>
                            <p:childTnLst>
                              <p:par>
                                <p:cTn id="69" presetID="10" presetClass="entr" presetSubtype="0" fill="hold" grpId="0"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500"/>
                                        <p:tgtEl>
                                          <p:spTgt spid="4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fade">
                                      <p:cBhvr>
                                        <p:cTn id="81" dur="500"/>
                                        <p:tgtEl>
                                          <p:spTgt spid="36"/>
                                        </p:tgtEl>
                                      </p:cBhvr>
                                    </p:animEffec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fade">
                                      <p:cBhvr>
                                        <p:cTn id="8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7" grpId="0" animBg="1"/>
      <p:bldP spid="28" grpId="0" animBg="1"/>
      <p:bldP spid="29" grpId="0" animBg="1"/>
      <p:bldP spid="30" grpId="0" animBg="1"/>
      <p:bldP spid="31" grpId="0" animBg="1"/>
      <p:bldP spid="37" grpId="0" animBg="1"/>
      <p:bldP spid="38" grpId="0" animBg="1"/>
      <p:bldP spid="39" grpId="0" animBg="1"/>
      <p:bldP spid="40" grpId="0" animBg="1"/>
      <p:bldP spid="41" grpId="0" animBg="1"/>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951D-BDD5-5C82-7A50-DCF547099B5C}"/>
              </a:ext>
            </a:extLst>
          </p:cNvPr>
          <p:cNvSpPr>
            <a:spLocks noGrp="1"/>
          </p:cNvSpPr>
          <p:nvPr>
            <p:ph type="title"/>
          </p:nvPr>
        </p:nvSpPr>
        <p:spPr/>
        <p:txBody>
          <a:bodyPr/>
          <a:lstStyle/>
          <a:p>
            <a:r>
              <a:rPr lang="en-GB" dirty="0"/>
              <a:t>METHODOLOGY</a:t>
            </a:r>
            <a:endParaRPr lang="en-US" dirty="0"/>
          </a:p>
        </p:txBody>
      </p:sp>
      <p:sp>
        <p:nvSpPr>
          <p:cNvPr id="3" name="Content Placeholder 2">
            <a:extLst>
              <a:ext uri="{FF2B5EF4-FFF2-40B4-BE49-F238E27FC236}">
                <a16:creationId xmlns:a16="http://schemas.microsoft.com/office/drawing/2014/main" id="{BDDC09F0-F87B-354E-6745-6E72A865550D}"/>
              </a:ext>
            </a:extLst>
          </p:cNvPr>
          <p:cNvSpPr>
            <a:spLocks noGrp="1"/>
          </p:cNvSpPr>
          <p:nvPr>
            <p:ph idx="1"/>
          </p:nvPr>
        </p:nvSpPr>
        <p:spPr/>
        <p:txBody>
          <a:bodyPr/>
          <a:lstStyle/>
          <a:p>
            <a:r>
              <a:rPr lang="en-GB" dirty="0"/>
              <a:t>Detection of Your Palm</a:t>
            </a:r>
          </a:p>
          <a:p>
            <a:r>
              <a:rPr lang="en-GB" dirty="0"/>
              <a:t>Predictions based on the Skeleton landmark</a:t>
            </a:r>
          </a:p>
          <a:p>
            <a:r>
              <a:rPr lang="en-GB" dirty="0"/>
              <a:t>The process of spatial normalisation</a:t>
            </a:r>
          </a:p>
          <a:p>
            <a:r>
              <a:rPr lang="en-GB" dirty="0"/>
              <a:t>Instruction in Neural Model Design and Construction</a:t>
            </a:r>
          </a:p>
          <a:p>
            <a:r>
              <a:rPr lang="en-GB" dirty="0"/>
              <a:t>Predictions Based on Gestures</a:t>
            </a:r>
          </a:p>
          <a:p>
            <a:r>
              <a:rPr lang="en-GB" dirty="0"/>
              <a:t>Taking the Appropriate Steps to Act</a:t>
            </a:r>
            <a:endParaRPr lang="en-US" dirty="0"/>
          </a:p>
        </p:txBody>
      </p:sp>
    </p:spTree>
    <p:extLst>
      <p:ext uri="{BB962C8B-B14F-4D97-AF65-F5344CB8AC3E}">
        <p14:creationId xmlns:p14="http://schemas.microsoft.com/office/powerpoint/2010/main" val="2136317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0207-2418-9161-ECFF-3A04C297EB07}"/>
              </a:ext>
            </a:extLst>
          </p:cNvPr>
          <p:cNvSpPr>
            <a:spLocks noGrp="1"/>
          </p:cNvSpPr>
          <p:nvPr>
            <p:ph type="title"/>
          </p:nvPr>
        </p:nvSpPr>
        <p:spPr/>
        <p:txBody>
          <a:bodyPr/>
          <a:lstStyle/>
          <a:p>
            <a:r>
              <a:rPr lang="en-GB" dirty="0">
                <a:solidFill>
                  <a:schemeClr val="tx1"/>
                </a:solidFill>
                <a:latin typeface="Arial" panose="020B0604020202020204" pitchFamily="34" charset="0"/>
                <a:cs typeface="Arial" panose="020B0604020202020204" pitchFamily="34" charset="0"/>
              </a:rPr>
              <a:t>METHODOLOGY</a:t>
            </a:r>
            <a:endParaRPr lang="en-US" dirty="0"/>
          </a:p>
        </p:txBody>
      </p:sp>
      <p:sp>
        <p:nvSpPr>
          <p:cNvPr id="3" name="Content Placeholder 2">
            <a:extLst>
              <a:ext uri="{FF2B5EF4-FFF2-40B4-BE49-F238E27FC236}">
                <a16:creationId xmlns:a16="http://schemas.microsoft.com/office/drawing/2014/main" id="{0947B327-26F6-884D-2B54-60DF38B67D66}"/>
              </a:ext>
            </a:extLst>
          </p:cNvPr>
          <p:cNvSpPr>
            <a:spLocks noGrp="1"/>
          </p:cNvSpPr>
          <p:nvPr>
            <p:ph idx="1"/>
          </p:nvPr>
        </p:nvSpPr>
        <p:spPr/>
        <p:txBody>
          <a:bodyPr/>
          <a:lstStyle/>
          <a:p>
            <a:r>
              <a:rPr lang="en-GB" dirty="0"/>
              <a:t>PALM DETECTOR:</a:t>
            </a:r>
          </a:p>
          <a:p>
            <a:pPr lvl="1"/>
            <a:r>
              <a:rPr lang="en-GB" dirty="0"/>
              <a:t>Takes image frame as input.</a:t>
            </a:r>
          </a:p>
          <a:p>
            <a:pPr lvl="1"/>
            <a:r>
              <a:rPr lang="en-GB" dirty="0"/>
              <a:t>Detects palm(s) in a frame along with handedness.</a:t>
            </a:r>
          </a:p>
          <a:p>
            <a:pPr lvl="1"/>
            <a:r>
              <a:rPr lang="en-GB" dirty="0"/>
              <a:t>Outputs the cropped image of the detected palm.</a:t>
            </a:r>
          </a:p>
          <a:p>
            <a:r>
              <a:rPr lang="en-US" dirty="0"/>
              <a:t>LANDMARK MODEL:</a:t>
            </a:r>
          </a:p>
          <a:p>
            <a:pPr lvl="1" algn="just"/>
            <a:r>
              <a:rPr lang="en-IN" dirty="0"/>
              <a:t>Takes palm detector’s output as input.</a:t>
            </a:r>
          </a:p>
          <a:p>
            <a:pPr lvl="1" algn="just"/>
            <a:r>
              <a:rPr lang="en-IN" dirty="0"/>
              <a:t>Processes the image and gives for landmark skeleton.</a:t>
            </a:r>
          </a:p>
          <a:p>
            <a:pPr lvl="1" algn="just"/>
            <a:r>
              <a:rPr lang="en-IN" dirty="0"/>
              <a:t>Provides landmark points as output vector.</a:t>
            </a:r>
          </a:p>
          <a:p>
            <a:pPr lvl="1"/>
            <a:endParaRPr lang="en-US" dirty="0"/>
          </a:p>
        </p:txBody>
      </p:sp>
    </p:spTree>
    <p:extLst>
      <p:ext uri="{BB962C8B-B14F-4D97-AF65-F5344CB8AC3E}">
        <p14:creationId xmlns:p14="http://schemas.microsoft.com/office/powerpoint/2010/main" val="21453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0112-F1FE-6DBB-5DA4-3DC8D6D0BE6F}"/>
              </a:ext>
            </a:extLst>
          </p:cNvPr>
          <p:cNvSpPr>
            <a:spLocks noGrp="1"/>
          </p:cNvSpPr>
          <p:nvPr>
            <p:ph type="title"/>
          </p:nvPr>
        </p:nvSpPr>
        <p:spPr/>
        <p:txBody>
          <a:bodyPr/>
          <a:lstStyle/>
          <a:p>
            <a:r>
              <a:rPr lang="en-GB" dirty="0"/>
              <a:t>GESTURES</a:t>
            </a:r>
            <a:endParaRPr lang="en-US" dirty="0"/>
          </a:p>
        </p:txBody>
      </p:sp>
      <p:pic>
        <p:nvPicPr>
          <p:cNvPr id="4" name="image3.jpeg">
            <a:extLst>
              <a:ext uri="{FF2B5EF4-FFF2-40B4-BE49-F238E27FC236}">
                <a16:creationId xmlns:a16="http://schemas.microsoft.com/office/drawing/2014/main" id="{40531CA8-B8F5-D376-0B4D-A29947BEB05D}"/>
              </a:ext>
            </a:extLst>
          </p:cNvPr>
          <p:cNvPicPr>
            <a:picLocks noGrp="1" noChangeAspect="1"/>
          </p:cNvPicPr>
          <p:nvPr>
            <p:ph idx="1"/>
          </p:nvPr>
        </p:nvPicPr>
        <p:blipFill>
          <a:blip r:embed="rId2" cstate="print"/>
          <a:stretch>
            <a:fillRect/>
          </a:stretch>
        </p:blipFill>
        <p:spPr>
          <a:xfrm>
            <a:off x="2384425" y="1422815"/>
            <a:ext cx="2619375" cy="2628900"/>
          </a:xfrm>
          <a:prstGeom prst="rect">
            <a:avLst/>
          </a:prstGeom>
        </p:spPr>
      </p:pic>
      <p:pic>
        <p:nvPicPr>
          <p:cNvPr id="6" name="image4.jpeg">
            <a:extLst>
              <a:ext uri="{FF2B5EF4-FFF2-40B4-BE49-F238E27FC236}">
                <a16:creationId xmlns:a16="http://schemas.microsoft.com/office/drawing/2014/main" id="{16BDE8B6-FE4E-9E02-250F-C88299D79307}"/>
              </a:ext>
            </a:extLst>
          </p:cNvPr>
          <p:cNvPicPr>
            <a:picLocks noChangeAspect="1"/>
          </p:cNvPicPr>
          <p:nvPr/>
        </p:nvPicPr>
        <p:blipFill>
          <a:blip r:embed="rId3" cstate="print"/>
          <a:stretch>
            <a:fillRect/>
          </a:stretch>
        </p:blipFill>
        <p:spPr>
          <a:xfrm>
            <a:off x="6096000" y="1422814"/>
            <a:ext cx="5617112" cy="2628900"/>
          </a:xfrm>
          <a:prstGeom prst="rect">
            <a:avLst/>
          </a:prstGeom>
        </p:spPr>
      </p:pic>
      <p:sp>
        <p:nvSpPr>
          <p:cNvPr id="7" name="TextBox 6">
            <a:extLst>
              <a:ext uri="{FF2B5EF4-FFF2-40B4-BE49-F238E27FC236}">
                <a16:creationId xmlns:a16="http://schemas.microsoft.com/office/drawing/2014/main" id="{38560C67-685C-28DC-453D-4E3FDB707105}"/>
              </a:ext>
            </a:extLst>
          </p:cNvPr>
          <p:cNvSpPr txBox="1"/>
          <p:nvPr/>
        </p:nvSpPr>
        <p:spPr>
          <a:xfrm>
            <a:off x="2604190" y="4128151"/>
            <a:ext cx="2399610" cy="369332"/>
          </a:xfrm>
          <a:prstGeom prst="rect">
            <a:avLst/>
          </a:prstGeom>
          <a:noFill/>
        </p:spPr>
        <p:txBody>
          <a:bodyPr wrap="square" rtlCol="0">
            <a:spAutoFit/>
          </a:bodyPr>
          <a:lstStyle/>
          <a:p>
            <a:r>
              <a:rPr lang="en-GB" dirty="0"/>
              <a:t>For hovering</a:t>
            </a:r>
            <a:endParaRPr lang="en-US" dirty="0"/>
          </a:p>
        </p:txBody>
      </p:sp>
      <p:sp>
        <p:nvSpPr>
          <p:cNvPr id="8" name="TextBox 7">
            <a:extLst>
              <a:ext uri="{FF2B5EF4-FFF2-40B4-BE49-F238E27FC236}">
                <a16:creationId xmlns:a16="http://schemas.microsoft.com/office/drawing/2014/main" id="{0BD580EC-431D-B75E-1DF6-14A30674C26D}"/>
              </a:ext>
            </a:extLst>
          </p:cNvPr>
          <p:cNvSpPr txBox="1"/>
          <p:nvPr/>
        </p:nvSpPr>
        <p:spPr>
          <a:xfrm>
            <a:off x="5393635" y="4312817"/>
            <a:ext cx="6467061" cy="895630"/>
          </a:xfrm>
          <a:prstGeom prst="rect">
            <a:avLst/>
          </a:prstGeom>
          <a:noFill/>
        </p:spPr>
        <p:txBody>
          <a:bodyPr wrap="square" rtlCol="0">
            <a:spAutoFit/>
          </a:bodyPr>
          <a:lstStyle/>
          <a:p>
            <a:pPr marL="98425" marR="40640" algn="ctr">
              <a:lnSpc>
                <a:spcPct val="95000"/>
              </a:lnSpc>
              <a:spcBef>
                <a:spcPts val="5"/>
              </a:spcBef>
              <a:spcAft>
                <a:spcPts val="0"/>
              </a:spcAft>
            </a:pPr>
            <a:r>
              <a:rPr lang="en-US" kern="0" spc="-60" dirty="0">
                <a:latin typeface="Times New Roman" panose="02020603050405020304" pitchFamily="18" charset="0"/>
                <a:ea typeface="Times New Roman" panose="02020603050405020304" pitchFamily="18" charset="0"/>
                <a:cs typeface="Times New Roman" panose="02020603050405020304" pitchFamily="18" charset="0"/>
              </a:rPr>
              <a:t>For</a:t>
            </a:r>
            <a:r>
              <a:rPr lang="en-US" sz="1800" kern="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Changing</a:t>
            </a:r>
            <a:r>
              <a:rPr lang="en-US" sz="1800" kern="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Application</a:t>
            </a:r>
            <a:r>
              <a:rPr lang="en-US" sz="1800" kern="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Window</a:t>
            </a:r>
            <a:r>
              <a:rPr lang="en-US" sz="1800" kern="0" spc="-60" dirty="0">
                <a:effectLst/>
                <a:latin typeface="Times New Roman" panose="02020603050405020304" pitchFamily="18" charset="0"/>
                <a:ea typeface="Times New Roman" panose="02020603050405020304" pitchFamily="18" charset="0"/>
                <a:cs typeface="Times New Roman" panose="02020603050405020304" pitchFamily="18" charset="0"/>
              </a:rPr>
              <a:t>  For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Closing Current Window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8425" marR="40640" algn="ctr">
              <a:lnSpc>
                <a:spcPct val="95000"/>
              </a:lnSpc>
              <a:spcBef>
                <a:spcPts val="5"/>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35416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0112-F1FE-6DBB-5DA4-3DC8D6D0BE6F}"/>
              </a:ext>
            </a:extLst>
          </p:cNvPr>
          <p:cNvSpPr>
            <a:spLocks noGrp="1"/>
          </p:cNvSpPr>
          <p:nvPr>
            <p:ph type="title"/>
          </p:nvPr>
        </p:nvSpPr>
        <p:spPr/>
        <p:txBody>
          <a:bodyPr/>
          <a:lstStyle/>
          <a:p>
            <a:r>
              <a:rPr lang="en-GB" dirty="0"/>
              <a:t>GESTURES</a:t>
            </a:r>
            <a:endParaRPr lang="en-US" dirty="0"/>
          </a:p>
        </p:txBody>
      </p:sp>
      <p:sp>
        <p:nvSpPr>
          <p:cNvPr id="7" name="TextBox 6">
            <a:extLst>
              <a:ext uri="{FF2B5EF4-FFF2-40B4-BE49-F238E27FC236}">
                <a16:creationId xmlns:a16="http://schemas.microsoft.com/office/drawing/2014/main" id="{38560C67-685C-28DC-453D-4E3FDB707105}"/>
              </a:ext>
            </a:extLst>
          </p:cNvPr>
          <p:cNvSpPr txBox="1"/>
          <p:nvPr/>
        </p:nvSpPr>
        <p:spPr>
          <a:xfrm>
            <a:off x="848579" y="4128151"/>
            <a:ext cx="4386029" cy="646331"/>
          </a:xfrm>
          <a:prstGeom prst="rect">
            <a:avLst/>
          </a:prstGeom>
          <a:noFill/>
        </p:spPr>
        <p:txBody>
          <a:bodyPr wrap="square" rtlCol="0">
            <a:spAutoFit/>
          </a:bodyPr>
          <a:lstStyle/>
          <a:p>
            <a:r>
              <a:rPr lang="en-US" kern="0" dirty="0">
                <a:latin typeface="Times New Roman" panose="02020603050405020304" pitchFamily="18" charset="0"/>
                <a:ea typeface="Times New Roman" panose="02020603050405020304" pitchFamily="18" charset="0"/>
                <a:cs typeface="Times New Roman" panose="02020603050405020304" pitchFamily="18" charset="0"/>
              </a:rPr>
              <a:t>F</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or Single Click              Double Click (right)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0BD580EC-431D-B75E-1DF6-14A30674C26D}"/>
              </a:ext>
            </a:extLst>
          </p:cNvPr>
          <p:cNvSpPr txBox="1"/>
          <p:nvPr/>
        </p:nvSpPr>
        <p:spPr>
          <a:xfrm>
            <a:off x="7048768" y="4092152"/>
            <a:ext cx="4722716" cy="646331"/>
          </a:xfrm>
          <a:prstGeom prst="rect">
            <a:avLst/>
          </a:prstGeom>
          <a:noFill/>
        </p:spPr>
        <p:txBody>
          <a:bodyPr wrap="square" rtlCol="0">
            <a:spAutoFit/>
          </a:bodyPr>
          <a:lstStyle/>
          <a:p>
            <a:r>
              <a:rPr lang="en-US" kern="0" dirty="0">
                <a:latin typeface="Calibri" panose="020F0502020204030204" pitchFamily="34" charset="0"/>
                <a:ea typeface="Calibri" panose="020F0502020204030204" pitchFamily="34" charset="0"/>
                <a:cs typeface="Times New Roman" panose="02020603050405020304" pitchFamily="18" charset="0"/>
              </a:rPr>
              <a:t>F</a:t>
            </a:r>
            <a:r>
              <a:rPr lang="en-US" sz="1800" kern="0" dirty="0">
                <a:effectLst/>
                <a:latin typeface="Calibri" panose="020F0502020204030204" pitchFamily="34" charset="0"/>
                <a:ea typeface="Calibri" panose="020F0502020204030204" pitchFamily="34" charset="0"/>
                <a:cs typeface="Times New Roman" panose="02020603050405020304" pitchFamily="18" charset="0"/>
              </a:rPr>
              <a:t>or Scrolling Up                 Scrolling Down (right)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6EE98AB6-F5D8-04EB-11AB-F8C4CBDE3276}"/>
              </a:ext>
            </a:extLst>
          </p:cNvPr>
          <p:cNvPicPr>
            <a:picLocks noChangeAspect="1"/>
          </p:cNvPicPr>
          <p:nvPr/>
        </p:nvPicPr>
        <p:blipFill>
          <a:blip r:embed="rId2" cstate="print"/>
          <a:stretch>
            <a:fillRect/>
          </a:stretch>
        </p:blipFill>
        <p:spPr>
          <a:xfrm>
            <a:off x="848579" y="1625688"/>
            <a:ext cx="4545055" cy="2223151"/>
          </a:xfrm>
          <a:prstGeom prst="rect">
            <a:avLst/>
          </a:prstGeom>
        </p:spPr>
      </p:pic>
      <p:pic>
        <p:nvPicPr>
          <p:cNvPr id="10" name="image6.jpeg">
            <a:extLst>
              <a:ext uri="{FF2B5EF4-FFF2-40B4-BE49-F238E27FC236}">
                <a16:creationId xmlns:a16="http://schemas.microsoft.com/office/drawing/2014/main" id="{C60AFF13-EBD8-F270-4F29-898689AC2FB3}"/>
              </a:ext>
            </a:extLst>
          </p:cNvPr>
          <p:cNvPicPr>
            <a:picLocks noChangeAspect="1"/>
          </p:cNvPicPr>
          <p:nvPr/>
        </p:nvPicPr>
        <p:blipFill>
          <a:blip r:embed="rId3" cstate="print"/>
          <a:stretch>
            <a:fillRect/>
          </a:stretch>
        </p:blipFill>
        <p:spPr>
          <a:xfrm>
            <a:off x="7137980" y="1619619"/>
            <a:ext cx="4366632" cy="2104242"/>
          </a:xfrm>
          <a:prstGeom prst="rect">
            <a:avLst/>
          </a:prstGeom>
        </p:spPr>
      </p:pic>
    </p:spTree>
    <p:extLst>
      <p:ext uri="{BB962C8B-B14F-4D97-AF65-F5344CB8AC3E}">
        <p14:creationId xmlns:p14="http://schemas.microsoft.com/office/powerpoint/2010/main" val="23935223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193</TotalTime>
  <Words>441</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Wisp</vt:lpstr>
      <vt:lpstr>USER INTERFACE USING HAND GESTURES</vt:lpstr>
      <vt:lpstr>PROBLEM STATEMENT</vt:lpstr>
      <vt:lpstr>INTRODUCTION</vt:lpstr>
      <vt:lpstr>INTRODUCTION</vt:lpstr>
      <vt:lpstr>METHODOLOGY</vt:lpstr>
      <vt:lpstr>METHODOLOGY</vt:lpstr>
      <vt:lpstr>METHODOLOGY</vt:lpstr>
      <vt:lpstr>GESTURES</vt:lpstr>
      <vt:lpstr>GESTURES</vt:lpstr>
      <vt:lpstr>GESTURES</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 USING HAND GESTURES</dc:title>
  <dc:creator>Natasha Jain</dc:creator>
  <cp:lastModifiedBy>Natasha Jain</cp:lastModifiedBy>
  <cp:revision>3</cp:revision>
  <dcterms:created xsi:type="dcterms:W3CDTF">2023-04-20T02:11:21Z</dcterms:created>
  <dcterms:modified xsi:type="dcterms:W3CDTF">2023-04-20T05:46:13Z</dcterms:modified>
</cp:coreProperties>
</file>