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3" r:id="rId1"/>
  </p:sldMasterIdLst>
  <p:sldIdLst>
    <p:sldId id="256" r:id="rId2"/>
    <p:sldId id="257" r:id="rId3"/>
    <p:sldId id="258" r:id="rId4"/>
    <p:sldId id="275" r:id="rId5"/>
    <p:sldId id="259" r:id="rId6"/>
    <p:sldId id="260" r:id="rId7"/>
    <p:sldId id="276" r:id="rId8"/>
    <p:sldId id="277" r:id="rId9"/>
    <p:sldId id="274" r:id="rId10"/>
    <p:sldId id="280" r:id="rId11"/>
    <p:sldId id="281" r:id="rId12"/>
    <p:sldId id="272" r:id="rId13"/>
  </p:sldIdLst>
  <p:sldSz cx="12192000" cy="6858000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89C95EBE-B3FE-4697-9503-23165286804E}" type="datetime"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21-12-2022</a:t>
            </a:fld>
            <a:endParaRPr lang="en-IN" sz="9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6F7BD93-919B-4C18-BE45-A58EA6F41E0E}" type="slidenum">
              <a:rPr lang="en-IN" sz="900" b="0" strike="noStrike" spc="-1" smtClean="0">
                <a:solidFill>
                  <a:srgbClr val="AD84C6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12219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89C95EBE-B3FE-4697-9503-23165286804E}" type="datetime"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21-12-2022</a:t>
            </a:fld>
            <a:endParaRPr lang="en-IN" sz="9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6F7BD93-919B-4C18-BE45-A58EA6F41E0E}" type="slidenum">
              <a:rPr lang="en-IN" sz="900" b="0" strike="noStrike" spc="-1" smtClean="0">
                <a:solidFill>
                  <a:srgbClr val="AD84C6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73749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89C95EBE-B3FE-4697-9503-23165286804E}" type="datetime"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21-12-2022</a:t>
            </a:fld>
            <a:endParaRPr lang="en-IN" sz="9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6F7BD93-919B-4C18-BE45-A58EA6F41E0E}" type="slidenum">
              <a:rPr lang="en-IN" sz="900" b="0" strike="noStrike" spc="-1" smtClean="0">
                <a:solidFill>
                  <a:srgbClr val="AD84C6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43370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89C95EBE-B3FE-4697-9503-23165286804E}" type="datetime"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21-12-2022</a:t>
            </a:fld>
            <a:endParaRPr lang="en-IN" sz="9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6F7BD93-919B-4C18-BE45-A58EA6F41E0E}" type="slidenum">
              <a:rPr lang="en-IN" sz="900" b="0" strike="noStrike" spc="-1" smtClean="0">
                <a:solidFill>
                  <a:srgbClr val="AD84C6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0497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89C95EBE-B3FE-4697-9503-23165286804E}" type="datetime"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21-12-2022</a:t>
            </a:fld>
            <a:endParaRPr lang="en-IN" sz="9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6F7BD93-919B-4C18-BE45-A58EA6F41E0E}" type="slidenum">
              <a:rPr lang="en-IN" sz="900" b="0" strike="noStrike" spc="-1" smtClean="0">
                <a:solidFill>
                  <a:srgbClr val="AD84C6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75583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89C95EBE-B3FE-4697-9503-23165286804E}" type="datetime"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21-12-2022</a:t>
            </a:fld>
            <a:endParaRPr lang="en-IN" sz="9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6F7BD93-919B-4C18-BE45-A58EA6F41E0E}" type="slidenum">
              <a:rPr lang="en-IN" sz="900" b="0" strike="noStrike" spc="-1" smtClean="0">
                <a:solidFill>
                  <a:srgbClr val="AD84C6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47133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89C95EBE-B3FE-4697-9503-23165286804E}" type="datetime"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21-12-2022</a:t>
            </a:fld>
            <a:endParaRPr lang="en-IN" sz="9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6F7BD93-919B-4C18-BE45-A58EA6F41E0E}" type="slidenum">
              <a:rPr lang="en-IN" sz="900" b="0" strike="noStrike" spc="-1" smtClean="0">
                <a:solidFill>
                  <a:srgbClr val="AD84C6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96398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89C95EBE-B3FE-4697-9503-23165286804E}" type="datetime"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21-12-2022</a:t>
            </a:fld>
            <a:endParaRPr lang="en-IN" sz="9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6F7BD93-919B-4C18-BE45-A58EA6F41E0E}" type="slidenum">
              <a:rPr lang="en-IN" sz="900" b="0" strike="noStrike" spc="-1" smtClean="0">
                <a:solidFill>
                  <a:srgbClr val="AD84C6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739332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89C95EBE-B3FE-4697-9503-23165286804E}" type="datetime"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21-12-2022</a:t>
            </a:fld>
            <a:endParaRPr lang="en-IN" sz="9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6F7BD93-919B-4C18-BE45-A58EA6F41E0E}" type="slidenum">
              <a:rPr lang="en-IN" sz="900" b="0" strike="noStrike" spc="-1" smtClean="0">
                <a:solidFill>
                  <a:srgbClr val="AD84C6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16444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1571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89C95EBE-B3FE-4697-9503-23165286804E}" type="datetime"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21-12-2022</a:t>
            </a:fld>
            <a:endParaRPr lang="en-IN" sz="9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6F7BD93-919B-4C18-BE45-A58EA6F41E0E}" type="slidenum">
              <a:rPr lang="en-IN" sz="900" b="0" strike="noStrike" spc="-1" smtClean="0">
                <a:solidFill>
                  <a:srgbClr val="AD84C6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1689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89C95EBE-B3FE-4697-9503-23165286804E}" type="datetime"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21-12-2022</a:t>
            </a:fld>
            <a:endParaRPr lang="en-IN" sz="9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6F7BD93-919B-4C18-BE45-A58EA6F41E0E}" type="slidenum">
              <a:rPr lang="en-IN" sz="900" b="0" strike="noStrike" spc="-1" smtClean="0">
                <a:solidFill>
                  <a:srgbClr val="AD84C6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18817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89C95EBE-B3FE-4697-9503-23165286804E}" type="datetime"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21-12-2022</a:t>
            </a:fld>
            <a:endParaRPr lang="en-IN" sz="9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6F7BD93-919B-4C18-BE45-A58EA6F41E0E}" type="slidenum">
              <a:rPr lang="en-IN" sz="900" b="0" strike="noStrike" spc="-1" smtClean="0">
                <a:solidFill>
                  <a:srgbClr val="AD84C6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7753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89C95EBE-B3FE-4697-9503-23165286804E}" type="datetime"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21-12-2022</a:t>
            </a:fld>
            <a:endParaRPr lang="en-IN" sz="9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6F7BD93-919B-4C18-BE45-A58EA6F41E0E}" type="slidenum">
              <a:rPr lang="en-IN" sz="900" b="0" strike="noStrike" spc="-1" smtClean="0">
                <a:solidFill>
                  <a:srgbClr val="AD84C6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3237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679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89C95EBE-B3FE-4697-9503-23165286804E}" type="datetime"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21-12-2022</a:t>
            </a:fld>
            <a:endParaRPr lang="en-IN" sz="900" b="0" strike="noStrike" spc="-1"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6F7BD93-919B-4C18-BE45-A58EA6F41E0E}" type="slidenum">
              <a:rPr lang="en-IN" sz="900" b="0" strike="noStrike" spc="-1" smtClean="0">
                <a:solidFill>
                  <a:srgbClr val="AD84C6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8215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89C95EBE-B3FE-4697-9503-23165286804E}" type="datetime"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21-12-2022</a:t>
            </a:fld>
            <a:endParaRPr lang="en-IN" sz="9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6F7BD93-919B-4C18-BE45-A58EA6F41E0E}" type="slidenum">
              <a:rPr lang="en-IN" sz="900" b="0" strike="noStrike" spc="-1" smtClean="0">
                <a:solidFill>
                  <a:srgbClr val="AD84C6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5033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89C95EBE-B3FE-4697-9503-23165286804E}" type="datetime"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21-12-2022</a:t>
            </a:fld>
            <a:endParaRPr lang="en-IN" sz="9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6F7BD93-919B-4C18-BE45-A58EA6F41E0E}" type="slidenum">
              <a:rPr lang="en-IN" sz="900" b="0" strike="noStrike" spc="-1" smtClean="0">
                <a:solidFill>
                  <a:srgbClr val="AD84C6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7463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B661C055-850C-4F9A-8A5B-499666C52F0C}" type="datetime">
              <a:rPr lang="en-IN" sz="900" b="0" strike="noStrike" spc="-1" smtClean="0">
                <a:solidFill>
                  <a:srgbClr val="8B8B8B"/>
                </a:solidFill>
                <a:latin typeface="Trebuchet MS"/>
              </a:rPr>
              <a:t>21-12-2022</a:t>
            </a:fld>
            <a:endParaRPr lang="en-IN" sz="9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AD92DE9D-C68C-42F9-A7D5-FE9305803910}" type="slidenum">
              <a:rPr lang="en-IN" sz="900" b="0" strike="noStrike" spc="-1" smtClean="0">
                <a:solidFill>
                  <a:srgbClr val="AD84C6"/>
                </a:solidFill>
                <a:latin typeface="Trebuchet MS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7897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803389" y="870857"/>
            <a:ext cx="10127160" cy="2040931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8500"/>
          </a:bodyPr>
          <a:lstStyle/>
          <a:p>
            <a:pPr algn="ctr">
              <a:lnSpc>
                <a:spcPct val="100000"/>
              </a:lnSpc>
            </a:pPr>
            <a:r>
              <a:rPr lang="en-GB" sz="5400" b="0" strike="noStrike" spc="-1" dirty="0">
                <a:solidFill>
                  <a:srgbClr val="524EAB"/>
                </a:solidFill>
                <a:latin typeface="Trebuchet MS"/>
              </a:rPr>
              <a:t>Deep Learning Approach to </a:t>
            </a:r>
            <a:r>
              <a:rPr lang="en-GB" sz="5400" b="0" strike="noStrike" spc="-1" dirty="0">
                <a:solidFill>
                  <a:schemeClr val="accent6">
                    <a:lumMod val="50000"/>
                  </a:schemeClr>
                </a:solidFill>
                <a:latin typeface="Trebuchet MS"/>
              </a:rPr>
              <a:t>Diabetic</a:t>
            </a:r>
            <a:r>
              <a:rPr lang="en-GB" sz="5400" b="0" strike="noStrike" spc="-1" dirty="0">
                <a:solidFill>
                  <a:srgbClr val="524EAB"/>
                </a:solidFill>
                <a:latin typeface="Trebuchet MS"/>
              </a:rPr>
              <a:t> Retinopathy Detection</a:t>
            </a:r>
            <a:endParaRPr lang="en-US" sz="5400" b="0" strike="noStrike" spc="-1" dirty="0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2227194" y="3578412"/>
            <a:ext cx="7766640" cy="24123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10000"/>
          </a:bodyPr>
          <a:lstStyle/>
          <a:p>
            <a:pPr algn="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524EAB"/>
                </a:solidFill>
                <a:latin typeface="Trebuchet MS"/>
              </a:rPr>
              <a:t>SUBJECT:  COMPUTER VISION(IT813)</a:t>
            </a:r>
            <a:endParaRPr lang="en-IN" sz="20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7030A0"/>
                </a:solidFill>
                <a:latin typeface="Trebuchet MS"/>
              </a:rPr>
              <a:t>Presented</a:t>
            </a:r>
            <a:r>
              <a:rPr lang="en-US" spc="-1" dirty="0">
                <a:solidFill>
                  <a:srgbClr val="524EAB"/>
                </a:solidFill>
                <a:latin typeface="Trebuchet MS"/>
              </a:rPr>
              <a:t> By:</a:t>
            </a:r>
            <a:endParaRPr lang="en-US" sz="1800" b="0" strike="noStrike" spc="-1" dirty="0">
              <a:solidFill>
                <a:srgbClr val="524EAB"/>
              </a:solidFill>
              <a:latin typeface="Trebuchet MS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pc="-1" dirty="0">
                <a:solidFill>
                  <a:srgbClr val="524EAB"/>
                </a:solidFill>
                <a:latin typeface="Trebuchet MS"/>
              </a:rPr>
              <a:t>Natasha Jain(222IT023)</a:t>
            </a: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524EAB"/>
                </a:solidFill>
                <a:latin typeface="Trebuchet MS"/>
              </a:rPr>
              <a:t>Deepak Gaur(222IT010)</a:t>
            </a:r>
            <a:endParaRPr lang="en-IN" sz="18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1800" b="0" strike="noStrike" spc="-1" dirty="0">
              <a:solidFill>
                <a:schemeClr val="accent6">
                  <a:lumMod val="50000"/>
                </a:schemeClr>
              </a:solid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431D2-E358-1800-FC16-BE3B692F3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92569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Result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5AFFA54-ACB2-2A12-A6BB-AB4296530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46" y="2394953"/>
            <a:ext cx="5807754" cy="368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45BA73-EAA0-86F5-84F8-96A872ED7BA0}"/>
              </a:ext>
            </a:extLst>
          </p:cNvPr>
          <p:cNvSpPr txBox="1"/>
          <p:nvPr/>
        </p:nvSpPr>
        <p:spPr>
          <a:xfrm>
            <a:off x="6648169" y="2176832"/>
            <a:ext cx="46300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precision    recall  f1-score   support</a:t>
            </a:r>
          </a:p>
          <a:p>
            <a:endParaRPr lang="en-GB" dirty="0"/>
          </a:p>
          <a:p>
            <a:r>
              <a:rPr lang="en-GB" dirty="0"/>
              <a:t>           0       1.00      1.00      1.00      1805</a:t>
            </a:r>
          </a:p>
          <a:p>
            <a:r>
              <a:rPr lang="en-GB" dirty="0"/>
              <a:t>           1       0.87      0.90      0.89       370</a:t>
            </a:r>
          </a:p>
          <a:p>
            <a:r>
              <a:rPr lang="en-GB" dirty="0"/>
              <a:t>           2       0.88      0.94      0.91       999</a:t>
            </a:r>
          </a:p>
          <a:p>
            <a:r>
              <a:rPr lang="en-GB" dirty="0"/>
              <a:t>           3       0.81      0.61      0.69       193</a:t>
            </a:r>
          </a:p>
          <a:p>
            <a:r>
              <a:rPr lang="en-GB" dirty="0"/>
              <a:t>           4       0.84      0.77      0.81       295</a:t>
            </a:r>
          </a:p>
          <a:p>
            <a:endParaRPr lang="en-GB" dirty="0"/>
          </a:p>
          <a:p>
            <a:r>
              <a:rPr lang="en-GB" dirty="0"/>
              <a:t>    accuracy                           0.93      3662</a:t>
            </a:r>
          </a:p>
          <a:p>
            <a:r>
              <a:rPr lang="en-GB" dirty="0"/>
              <a:t>   macro </a:t>
            </a:r>
            <a:r>
              <a:rPr lang="en-GB" dirty="0" err="1"/>
              <a:t>avg</a:t>
            </a:r>
            <a:r>
              <a:rPr lang="en-GB" dirty="0"/>
              <a:t>     0.88      0.84      0.86      3662</a:t>
            </a:r>
          </a:p>
          <a:p>
            <a:r>
              <a:rPr lang="en-GB" dirty="0"/>
              <a:t>weighted </a:t>
            </a:r>
            <a:r>
              <a:rPr lang="en-GB" dirty="0" err="1"/>
              <a:t>avg</a:t>
            </a:r>
            <a:r>
              <a:rPr lang="en-GB" dirty="0"/>
              <a:t>    0.93      0.93      0.93      3662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D88B0B-AA11-3384-96EA-9A671C3CBA04}"/>
              </a:ext>
            </a:extLst>
          </p:cNvPr>
          <p:cNvSpPr txBox="1"/>
          <p:nvPr/>
        </p:nvSpPr>
        <p:spPr>
          <a:xfrm>
            <a:off x="6648169" y="6155636"/>
            <a:ext cx="619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Train Cohen Kappa score: 0.959</a:t>
            </a:r>
          </a:p>
        </p:txBody>
      </p:sp>
    </p:spTree>
    <p:extLst>
      <p:ext uri="{BB962C8B-B14F-4D97-AF65-F5344CB8AC3E}">
        <p14:creationId xmlns:p14="http://schemas.microsoft.com/office/powerpoint/2010/main" val="1541208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431D2-E358-1800-FC16-BE3B692F3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614812-198A-AB6B-63F4-1952F950D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695" y="2987526"/>
            <a:ext cx="6268325" cy="19338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985DE2-3BBD-F18F-F56C-933FE9608F98}"/>
              </a:ext>
            </a:extLst>
          </p:cNvPr>
          <p:cNvSpPr txBox="1"/>
          <p:nvPr/>
        </p:nvSpPr>
        <p:spPr>
          <a:xfrm>
            <a:off x="1088571" y="2214694"/>
            <a:ext cx="580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Summary of model: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14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838080" y="29350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524EAB"/>
                </a:solidFill>
                <a:latin typeface="Trebuchet MS"/>
              </a:rPr>
              <a:t>THANK YOU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648360" y="48456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3600" b="1" spc="-1" dirty="0">
                <a:solidFill>
                  <a:srgbClr val="524EAB"/>
                </a:solidFill>
                <a:latin typeface="Trebuchet MS"/>
              </a:rPr>
              <a:t>I</a:t>
            </a:r>
            <a:r>
              <a:rPr lang="en-US" sz="3600" b="1" spc="-1" dirty="0">
                <a:solidFill>
                  <a:srgbClr val="524EAB"/>
                </a:solidFill>
                <a:latin typeface="Trebuchet MS"/>
              </a:rPr>
              <a:t>NTRODUCTION</a:t>
            </a:r>
            <a:endParaRPr lang="en-US" sz="3600" b="1" strike="noStrike" spc="-1" dirty="0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648360" y="1225800"/>
            <a:ext cx="8321469" cy="37364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000" i="0" dirty="0">
                <a:solidFill>
                  <a:srgbClr val="292929"/>
                </a:solidFill>
                <a:effectLst/>
                <a:latin typeface="source-serif-pro"/>
              </a:rPr>
              <a:t>Diabetic retinopathy is a diabetes complication that affects eyes. It's caused by damage to the blood vessels of the light-sensitive tissue at the back of the eye (retina).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000" i="0" dirty="0">
                <a:solidFill>
                  <a:srgbClr val="292929"/>
                </a:solidFill>
                <a:effectLst/>
                <a:latin typeface="source-serif-pro"/>
              </a:rPr>
              <a:t>It becomes the leading cause of vision impairment and blindness for working-age adults in the world today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000" i="0" dirty="0">
                <a:solidFill>
                  <a:srgbClr val="292929"/>
                </a:solidFill>
                <a:effectLst/>
                <a:latin typeface="source-serif-pro"/>
              </a:rPr>
              <a:t>According to Data from the National Health Interview Survey,2019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000" i="0" dirty="0">
                <a:solidFill>
                  <a:srgbClr val="292929"/>
                </a:solidFill>
                <a:effectLst/>
                <a:latin typeface="source-serif-pro"/>
              </a:rPr>
              <a:t>Among adults aged 45 and over with diagnosed diabetes, 8.6% had diabetic retinopathy. 4.1% had vision loss due to diabetic retinopathy.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677400" y="464777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373472"/>
                </a:solidFill>
                <a:latin typeface="Trebuchet MS"/>
              </a:rPr>
              <a:t>Components of Our Model</a:t>
            </a:r>
            <a:endParaRPr lang="en-US" sz="3600" b="1" strike="noStrike" spc="-1" dirty="0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839280" y="1685606"/>
            <a:ext cx="10513440" cy="12860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5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IN" sz="1800" b="0" strike="noStrike" spc="-1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0BCEA9-6FEC-BCA0-C66E-296DB8361F75}"/>
              </a:ext>
            </a:extLst>
          </p:cNvPr>
          <p:cNvSpPr txBox="1"/>
          <p:nvPr/>
        </p:nvSpPr>
        <p:spPr>
          <a:xfrm>
            <a:off x="677400" y="1412234"/>
            <a:ext cx="10099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49C83D-7C9A-2835-BEB2-94911517A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00" y="1564048"/>
            <a:ext cx="9429750" cy="48291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E7DD6-6C0B-0AA0-CF22-8E0A310EE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DATA USED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B00EE6-A2EB-0362-2573-6EF31DA21ADA}"/>
              </a:ext>
            </a:extLst>
          </p:cNvPr>
          <p:cNvSpPr txBox="1"/>
          <p:nvPr/>
        </p:nvSpPr>
        <p:spPr>
          <a:xfrm>
            <a:off x="696686" y="2144486"/>
            <a:ext cx="94596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 dirty="0">
                <a:latin typeface="Arial"/>
                <a:ea typeface="Arial"/>
                <a:cs typeface="Arial"/>
                <a:sym typeface="Arial"/>
              </a:rPr>
              <a:t>The dataset which we are using is a large set of retina images taken using Fundus Photography under a variety of imaging conditions. </a:t>
            </a: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 dirty="0">
                <a:latin typeface="Arial"/>
                <a:ea typeface="Arial"/>
                <a:cs typeface="Arial"/>
                <a:sym typeface="Arial"/>
              </a:rPr>
              <a:t>The dataset is provided by </a:t>
            </a:r>
            <a:r>
              <a:rPr lang="en-GB" sz="1800" b="0" i="0" dirty="0">
                <a:solidFill>
                  <a:srgbClr val="FFFFFF"/>
                </a:solidFill>
                <a:effectLst/>
                <a:latin typeface="Inter"/>
              </a:rPr>
              <a:t>Asia Pacific Tele-Ophthalmology Society (APTOS)</a:t>
            </a:r>
            <a:endParaRPr lang="en-GB" sz="1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 dirty="0"/>
              <a:t>The full dataset consists of 18590 fundus photographs, which are divided into 3662 training, 1928 validation, and 13000 testing images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335066-336B-44A6-4629-943749676B6A}"/>
              </a:ext>
            </a:extLst>
          </p:cNvPr>
          <p:cNvSpPr txBox="1"/>
          <p:nvPr/>
        </p:nvSpPr>
        <p:spPr>
          <a:xfrm>
            <a:off x="6966857" y="6248519"/>
            <a:ext cx="3603172" cy="381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Captions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CB7D9F-CED8-7838-F34A-789505A83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86" y="4206589"/>
            <a:ext cx="4283713" cy="244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675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chemeClr val="accent1">
                    <a:lumMod val="75000"/>
                  </a:schemeClr>
                </a:solidFill>
                <a:latin typeface="Trebuchet MS"/>
              </a:rPr>
              <a:t>LIBRARY USED</a:t>
            </a:r>
            <a:endParaRPr lang="en-US" sz="3600" b="0" strike="noStrike" spc="-1" dirty="0">
              <a:solidFill>
                <a:schemeClr val="accent1">
                  <a:lumMod val="75000"/>
                </a:schemeClr>
              </a:solidFill>
              <a:latin typeface="Trebuchet MS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504000" y="1800000"/>
            <a:ext cx="11632680" cy="34148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buClr>
                <a:srgbClr val="000000"/>
              </a:buClr>
              <a:buFont typeface="Arial"/>
              <a:buChar char="•"/>
            </a:pPr>
            <a:r>
              <a:rPr lang="en-US" b="1" spc="-1" dirty="0">
                <a:solidFill>
                  <a:srgbClr val="000000"/>
                </a:solidFill>
                <a:latin typeface="Trebuchet MS"/>
              </a:rPr>
              <a:t>LIBRARY</a:t>
            </a:r>
            <a:r>
              <a:rPr lang="en-US" sz="1800" b="1" strike="noStrike" spc="-1" dirty="0">
                <a:solidFill>
                  <a:srgbClr val="000000"/>
                </a:solidFill>
                <a:latin typeface="Trebuchet MS"/>
              </a:rPr>
              <a:t> USED</a:t>
            </a:r>
            <a:endParaRPr lang="en-IN" sz="1800" b="0" strike="noStrike" spc="-1" dirty="0">
              <a:latin typeface="Arial"/>
            </a:endParaRPr>
          </a:p>
          <a:p>
            <a:pPr marL="800280" lvl="1" indent="-342720">
              <a:buClr>
                <a:srgbClr val="000000"/>
              </a:buClr>
              <a:buFont typeface="Trebuchet MS"/>
              <a:buAutoNum type="arabicPeriod"/>
            </a:pPr>
            <a:r>
              <a:rPr lang="en-IN" sz="1800" b="0" strike="noStrike" spc="-1" dirty="0">
                <a:solidFill>
                  <a:srgbClr val="000000"/>
                </a:solidFill>
                <a:latin typeface="Trebuchet MS"/>
              </a:rPr>
              <a:t>Matplotlib</a:t>
            </a:r>
            <a:endParaRPr lang="en-IN" spc="-1" dirty="0">
              <a:solidFill>
                <a:srgbClr val="000000"/>
              </a:solidFill>
              <a:latin typeface="Trebuchet MS"/>
            </a:endParaRPr>
          </a:p>
          <a:p>
            <a:pPr marL="800280" lvl="1" indent="-342720">
              <a:buClr>
                <a:srgbClr val="000000"/>
              </a:buClr>
              <a:buFont typeface="Trebuchet MS"/>
              <a:buAutoNum type="arabicPeriod"/>
            </a:pPr>
            <a:r>
              <a:rPr lang="en-IN" sz="1800" b="0" strike="noStrike" spc="-1" dirty="0">
                <a:solidFill>
                  <a:srgbClr val="000000"/>
                </a:solidFill>
                <a:latin typeface="Trebuchet MS"/>
              </a:rPr>
              <a:t>Sys</a:t>
            </a:r>
            <a:endParaRPr lang="en-IN" spc="-1" dirty="0">
              <a:solidFill>
                <a:srgbClr val="000000"/>
              </a:solidFill>
              <a:latin typeface="Trebuchet MS"/>
            </a:endParaRPr>
          </a:p>
          <a:p>
            <a:pPr marL="800280" lvl="1" indent="-342720">
              <a:buClr>
                <a:srgbClr val="000000"/>
              </a:buClr>
              <a:buFont typeface="Trebuchet MS"/>
              <a:buAutoNum type="arabicPeriod"/>
            </a:pPr>
            <a:r>
              <a:rPr lang="en-IN" spc="-1" dirty="0" err="1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Trebuchet MS"/>
              </a:rPr>
              <a:t>s</a:t>
            </a:r>
            <a:endParaRPr lang="en-IN" sz="1800" b="0" strike="noStrike" spc="-1" dirty="0">
              <a:solidFill>
                <a:srgbClr val="000000"/>
              </a:solidFill>
              <a:latin typeface="Trebuchet MS"/>
            </a:endParaRPr>
          </a:p>
          <a:p>
            <a:pPr marL="800280" lvl="1" indent="-342720">
              <a:buClr>
                <a:srgbClr val="000000"/>
              </a:buClr>
              <a:buFont typeface="Trebuchet MS"/>
              <a:buAutoNum type="arabicPeriod"/>
            </a:pPr>
            <a:r>
              <a:rPr lang="en-IN" sz="1800" b="0" strike="noStrike" spc="-1" dirty="0" err="1">
                <a:solidFill>
                  <a:srgbClr val="000000"/>
                </a:solidFill>
                <a:latin typeface="Trebuchet MS"/>
              </a:rPr>
              <a:t>Numpy</a:t>
            </a:r>
            <a:r>
              <a:rPr lang="en-IN" sz="1800" b="0" strike="noStrike" spc="-1" dirty="0">
                <a:solidFill>
                  <a:srgbClr val="000000"/>
                </a:solidFill>
                <a:latin typeface="Trebuchet MS"/>
              </a:rPr>
              <a:t> </a:t>
            </a:r>
            <a:endParaRPr lang="en-IN" spc="-1" dirty="0">
              <a:solidFill>
                <a:srgbClr val="000000"/>
              </a:solidFill>
              <a:latin typeface="Trebuchet MS"/>
            </a:endParaRPr>
          </a:p>
          <a:p>
            <a:pPr marL="800280" lvl="1" indent="-342720">
              <a:buClr>
                <a:srgbClr val="000000"/>
              </a:buClr>
              <a:buFont typeface="Trebuchet MS"/>
              <a:buAutoNum type="arabicPeriod"/>
            </a:pPr>
            <a:r>
              <a:rPr lang="en-IN" spc="-1" dirty="0">
                <a:solidFill>
                  <a:srgbClr val="000000"/>
                </a:solidFill>
                <a:latin typeface="Trebuchet MS"/>
              </a:rPr>
              <a:t>P</a:t>
            </a:r>
            <a:r>
              <a:rPr lang="en-IN" sz="1800" b="0" strike="noStrike" spc="-1" dirty="0">
                <a:solidFill>
                  <a:srgbClr val="000000"/>
                </a:solidFill>
                <a:latin typeface="Trebuchet MS"/>
              </a:rPr>
              <a:t>andas </a:t>
            </a:r>
          </a:p>
          <a:p>
            <a:pPr marL="800280" lvl="1" indent="-342720">
              <a:buClr>
                <a:srgbClr val="000000"/>
              </a:buClr>
              <a:buFont typeface="Trebuchet MS"/>
              <a:buAutoNum type="arabicPeriod"/>
            </a:pPr>
            <a:r>
              <a:rPr lang="en-IN" spc="-1" dirty="0" err="1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Trebuchet MS"/>
              </a:rPr>
              <a:t>klearn</a:t>
            </a:r>
            <a:endParaRPr lang="en-IN" sz="1800" b="0" strike="noStrike" spc="-1" dirty="0">
              <a:solidFill>
                <a:srgbClr val="000000"/>
              </a:solidFill>
              <a:latin typeface="Trebuchet MS"/>
            </a:endParaRPr>
          </a:p>
          <a:p>
            <a:pPr marL="800280" lvl="1" indent="-342720">
              <a:buClr>
                <a:srgbClr val="000000"/>
              </a:buClr>
              <a:buFont typeface="Trebuchet MS"/>
              <a:buAutoNum type="arabicPeriod"/>
            </a:pPr>
            <a:r>
              <a:rPr lang="en-IN" spc="-1" dirty="0" err="1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Trebuchet MS"/>
              </a:rPr>
              <a:t>klearn</a:t>
            </a:r>
            <a:endParaRPr lang="en-IN" sz="1800" b="0" strike="noStrike" spc="-1" dirty="0">
              <a:solidFill>
                <a:srgbClr val="000000"/>
              </a:solidFill>
              <a:latin typeface="Trebuchet MS"/>
            </a:endParaRPr>
          </a:p>
          <a:p>
            <a:pPr marL="800280" lvl="1" indent="-342720">
              <a:buClr>
                <a:srgbClr val="000000"/>
              </a:buClr>
              <a:buFont typeface="Trebuchet MS"/>
              <a:buAutoNum type="arabicPeriod"/>
            </a:pPr>
            <a:r>
              <a:rPr lang="en-IN" sz="1800" b="0" strike="noStrike" spc="-1" dirty="0" err="1">
                <a:latin typeface="Arial"/>
              </a:rPr>
              <a:t>keras</a:t>
            </a:r>
            <a:endParaRPr lang="en-IN" sz="1800" b="0" strike="noStrike" spc="-1" dirty="0">
              <a:latin typeface="Arial"/>
            </a:endParaRPr>
          </a:p>
          <a:p>
            <a:endParaRPr lang="en-IN" sz="1800" b="0" strike="noStrike" spc="-1" dirty="0">
              <a:latin typeface="Arial"/>
            </a:endParaRPr>
          </a:p>
          <a:p>
            <a:endParaRPr lang="en-IN" sz="1800" b="0" strike="noStrike" spc="-1" dirty="0">
              <a:latin typeface="Arial"/>
            </a:endParaRPr>
          </a:p>
          <a:p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chemeClr val="accent1">
                    <a:lumMod val="75000"/>
                  </a:schemeClr>
                </a:solidFill>
                <a:latin typeface="Trebuchet MS"/>
              </a:rPr>
              <a:t>METHODOLOGY</a:t>
            </a:r>
          </a:p>
        </p:txBody>
      </p:sp>
      <p:sp>
        <p:nvSpPr>
          <p:cNvPr id="124" name="CustomShape 2"/>
          <p:cNvSpPr/>
          <p:nvPr/>
        </p:nvSpPr>
        <p:spPr>
          <a:xfrm>
            <a:off x="524760" y="1929960"/>
            <a:ext cx="9065880" cy="11134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chemeClr val="accent1">
                    <a:lumMod val="75000"/>
                  </a:schemeClr>
                </a:solidFill>
                <a:latin typeface="Trebuchet MS"/>
              </a:rPr>
              <a:t>Pre-processing Images</a:t>
            </a:r>
          </a:p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endParaRPr lang="en-US" sz="1800" b="1" strike="noStrike" spc="-1" dirty="0">
              <a:solidFill>
                <a:schemeClr val="accent1">
                  <a:lumMod val="75000"/>
                </a:schemeClr>
              </a:solidFill>
              <a:latin typeface="Trebuchet M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6654A5-B6AE-AAD7-4278-C48D17DC9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60" y="2592859"/>
            <a:ext cx="4518954" cy="278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5CD163-2FA5-E63C-4FE8-749FE1519E3C}"/>
              </a:ext>
            </a:extLst>
          </p:cNvPr>
          <p:cNvSpPr txBox="1"/>
          <p:nvPr/>
        </p:nvSpPr>
        <p:spPr>
          <a:xfrm>
            <a:off x="575560" y="5498812"/>
            <a:ext cx="46205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0 - No DR</a:t>
            </a:r>
          </a:p>
          <a:p>
            <a:r>
              <a:rPr lang="en-US" sz="1400" dirty="0"/>
              <a:t>1 - Mild</a:t>
            </a:r>
          </a:p>
          <a:p>
            <a:r>
              <a:rPr lang="en-US" sz="1400" dirty="0"/>
              <a:t>2 - Moderate</a:t>
            </a:r>
          </a:p>
          <a:p>
            <a:r>
              <a:rPr lang="en-US" sz="1400" dirty="0"/>
              <a:t>3 - Severe</a:t>
            </a:r>
          </a:p>
          <a:p>
            <a:r>
              <a:rPr lang="en-US" sz="1400" dirty="0"/>
              <a:t>4 - Proliferative DR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EA282D-9329-7C1B-28DE-20EC35C2E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486" y="2033587"/>
            <a:ext cx="5196114" cy="34070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603FF0-E268-BF82-83CF-A93833C6381B}"/>
              </a:ext>
            </a:extLst>
          </p:cNvPr>
          <p:cNvSpPr txBox="1"/>
          <p:nvPr/>
        </p:nvSpPr>
        <p:spPr>
          <a:xfrm>
            <a:off x="5762171" y="5791200"/>
            <a:ext cx="5007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The images have different sizes, they may need resizing or some padding.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6917B-E301-5381-6D25-DB035BCAF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METHODOLOGY</a:t>
            </a: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8731CF14-5FCD-6AD7-FBDD-C2FFD6E8959B}"/>
              </a:ext>
            </a:extLst>
          </p:cNvPr>
          <p:cNvSpPr/>
          <p:nvPr/>
        </p:nvSpPr>
        <p:spPr>
          <a:xfrm>
            <a:off x="677160" y="1929960"/>
            <a:ext cx="9065880" cy="21254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60">
              <a:lnSpc>
                <a:spcPct val="200000"/>
              </a:lnSpc>
              <a:buClr>
                <a:srgbClr val="000000"/>
              </a:buClr>
            </a:pPr>
            <a:r>
              <a:rPr lang="en-US" sz="1800" b="1" strike="noStrike" spc="-1" dirty="0">
                <a:solidFill>
                  <a:schemeClr val="accent1">
                    <a:lumMod val="75000"/>
                  </a:schemeClr>
                </a:solidFill>
                <a:latin typeface="Trebuchet MS"/>
              </a:rPr>
              <a:t>Training Process</a:t>
            </a:r>
          </a:p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latin typeface="Trebuchet MS"/>
              </a:rPr>
              <a:t>Model  used: </a:t>
            </a:r>
            <a:r>
              <a:rPr lang="en-US" sz="1800" strike="noStrike" spc="-1" dirty="0" err="1">
                <a:latin typeface="Trebuchet MS"/>
              </a:rPr>
              <a:t>ResNet</a:t>
            </a:r>
            <a:r>
              <a:rPr lang="en-US" sz="1800" strike="noStrike" spc="-1" dirty="0">
                <a:latin typeface="Trebuchet MS"/>
              </a:rPr>
              <a:t> 50</a:t>
            </a:r>
          </a:p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latin typeface="Trebuchet MS"/>
              </a:rPr>
              <a:t>Top Layer Training with Epoch 2</a:t>
            </a:r>
            <a:endParaRPr lang="en-US" sz="1800" strike="noStrike" spc="-1" dirty="0">
              <a:latin typeface="Trebuchet MS"/>
            </a:endParaRPr>
          </a:p>
          <a:p>
            <a:pPr lvl="1">
              <a:lnSpc>
                <a:spcPct val="150000"/>
              </a:lnSpc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4E5B6-711A-691E-ACFA-3892C01B6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5" y="3752595"/>
            <a:ext cx="7830643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971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6917B-E301-5381-6D25-DB035BCAF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METHODOLOGY</a:t>
            </a: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8731CF14-5FCD-6AD7-FBDD-C2FFD6E8959B}"/>
              </a:ext>
            </a:extLst>
          </p:cNvPr>
          <p:cNvSpPr/>
          <p:nvPr/>
        </p:nvSpPr>
        <p:spPr>
          <a:xfrm>
            <a:off x="677160" y="1929960"/>
            <a:ext cx="9065880" cy="11134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chemeClr val="accent1">
                    <a:lumMod val="75000"/>
                  </a:schemeClr>
                </a:solidFill>
                <a:latin typeface="Trebuchet MS"/>
              </a:rPr>
              <a:t>Fine tuning Model with 20 EPOCHS</a:t>
            </a:r>
          </a:p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endParaRPr lang="en-US" sz="1800" b="1" strike="noStrike" spc="-1" dirty="0">
              <a:solidFill>
                <a:schemeClr val="accent1">
                  <a:lumMod val="75000"/>
                </a:schemeClr>
              </a:solidFill>
              <a:latin typeface="Trebuchet M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C81871-4588-DB5F-243A-19FCF4768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2452914"/>
            <a:ext cx="9065879" cy="29964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0EEC17-46E0-B787-3A76-AFCAAC8DD575}"/>
              </a:ext>
            </a:extLst>
          </p:cNvPr>
          <p:cNvSpPr txBox="1"/>
          <p:nvPr/>
        </p:nvSpPr>
        <p:spPr>
          <a:xfrm>
            <a:off x="913773" y="5733143"/>
            <a:ext cx="9065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 Though while training we used 20 epochs , The model early stopped at epoch 14 because loss and accuracy becomes constant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238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431D2-E358-1800-FC16-BE3B692F3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TRAINING OF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F61371-E699-3BE2-3C7D-6AC19713C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1684238"/>
            <a:ext cx="8012512" cy="483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06149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1552</TotalTime>
  <Words>339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Helvetica Neue</vt:lpstr>
      <vt:lpstr>Inter</vt:lpstr>
      <vt:lpstr>source-serif-pro</vt:lpstr>
      <vt:lpstr>Times New Roman</vt:lpstr>
      <vt:lpstr>Trebuchet MS</vt:lpstr>
      <vt:lpstr>Tw Cen MT</vt:lpstr>
      <vt:lpstr>Droplet</vt:lpstr>
      <vt:lpstr>PowerPoint Presentation</vt:lpstr>
      <vt:lpstr>PowerPoint Presentation</vt:lpstr>
      <vt:lpstr>PowerPoint Presentation</vt:lpstr>
      <vt:lpstr>DATA USED</vt:lpstr>
      <vt:lpstr>PowerPoint Presentation</vt:lpstr>
      <vt:lpstr>PowerPoint Presentation</vt:lpstr>
      <vt:lpstr>METHODOLOGY</vt:lpstr>
      <vt:lpstr>METHODOLOGY</vt:lpstr>
      <vt:lpstr>TRAINING OF MODEL</vt:lpstr>
      <vt:lpstr>Result</vt:lpstr>
      <vt:lpstr>Result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TOPIC: VISUAL QUESTION ANSWERING SYSTEM</dc:title>
  <dc:subject/>
  <dc:creator>Sanjana</dc:creator>
  <dc:description/>
  <cp:lastModifiedBy>Natasha Jain</cp:lastModifiedBy>
  <cp:revision>23</cp:revision>
  <dcterms:created xsi:type="dcterms:W3CDTF">2022-09-02T16:42:12Z</dcterms:created>
  <dcterms:modified xsi:type="dcterms:W3CDTF">2022-12-21T09:32:21Z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15</vt:i4>
  </property>
</Properties>
</file>