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70" r:id="rId5"/>
    <p:sldId id="259" r:id="rId6"/>
    <p:sldId id="260" r:id="rId7"/>
    <p:sldId id="261" r:id="rId8"/>
    <p:sldId id="271" r:id="rId9"/>
    <p:sldId id="272" r:id="rId10"/>
    <p:sldId id="262" r:id="rId11"/>
    <p:sldId id="274" r:id="rId12"/>
    <p:sldId id="263" r:id="rId13"/>
    <p:sldId id="275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99"/>
    <a:srgbClr val="660066"/>
    <a:srgbClr val="FF0000"/>
    <a:srgbClr val="84430E"/>
    <a:srgbClr val="08581B"/>
    <a:srgbClr val="308C42"/>
    <a:srgbClr val="B65106"/>
    <a:srgbClr val="001C54"/>
    <a:srgbClr val="115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869" autoAdjust="0"/>
  </p:normalViewPr>
  <p:slideViewPr>
    <p:cSldViewPr>
      <p:cViewPr>
        <p:scale>
          <a:sx n="70" d="100"/>
          <a:sy n="70" d="100"/>
        </p:scale>
        <p:origin x="-138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DDF95-C388-471E-9C76-EC42F7A4C633}" type="doc">
      <dgm:prSet loTypeId="urn:microsoft.com/office/officeart/2005/8/layout/hList3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B92CD12-38E9-4C84-A93C-F76964CC7850}">
      <dgm:prSet phldrT="[Text]" custT="1"/>
      <dgm:spPr/>
      <dgm:t>
        <a:bodyPr/>
        <a:lstStyle/>
        <a:p>
          <a:r>
            <a:rPr lang="ru-RU" sz="1200" b="1" dirty="0" smtClean="0"/>
            <a:t>// Ако полето "Б" е празно </a:t>
          </a:r>
          <a:endParaRPr lang="en-US" sz="1200" b="1" dirty="0" smtClean="0"/>
        </a:p>
        <a:p>
          <a:r>
            <a:rPr lang="en-US" sz="1200" b="1" dirty="0" smtClean="0"/>
            <a:t>if </a:t>
          </a:r>
          <a:r>
            <a:rPr lang="en-US" sz="1200" b="1" dirty="0" smtClean="0"/>
            <a:t>((</a:t>
          </a:r>
          <a:r>
            <a:rPr lang="en-US" sz="1200" b="1" dirty="0" err="1" smtClean="0"/>
            <a:t>pomosna</a:t>
          </a:r>
          <a:r>
            <a:rPr lang="en-US" sz="1200" b="1" dirty="0" smtClean="0"/>
            <a:t>=="</a:t>
          </a:r>
          <a:r>
            <a:rPr lang="en-US" sz="1200" b="1" dirty="0" smtClean="0"/>
            <a:t>B")&amp;&amp;(b==0)) {  </a:t>
          </a:r>
        </a:p>
        <a:p>
          <a:endParaRPr lang="en-US" sz="1200" b="1" dirty="0" smtClean="0"/>
        </a:p>
        <a:p>
          <a:r>
            <a:rPr lang="en-US" sz="1200" b="1" dirty="0" err="1" smtClean="0"/>
            <a:t>vnes</a:t>
          </a:r>
          <a:r>
            <a:rPr lang="en-US" sz="1200" b="1" dirty="0" smtClean="0"/>
            <a:t>=1</a:t>
          </a:r>
          <a:r>
            <a:rPr lang="en-US" sz="1200" b="1" dirty="0" smtClean="0"/>
            <a:t>;</a:t>
          </a:r>
        </a:p>
        <a:p>
          <a:endParaRPr lang="en-US" sz="1200" b="1" dirty="0" smtClean="0"/>
        </a:p>
        <a:p>
          <a:r>
            <a:rPr lang="ru-RU" sz="1200" b="1" dirty="0" smtClean="0"/>
            <a:t>if </a:t>
          </a:r>
          <a:r>
            <a:rPr lang="ru-RU" sz="1200" b="1" dirty="0" smtClean="0"/>
            <a:t>(</a:t>
          </a:r>
          <a:r>
            <a:rPr lang="en-US" sz="1200" b="1" dirty="0" err="1" smtClean="0"/>
            <a:t>provPole</a:t>
          </a:r>
          <a:r>
            <a:rPr lang="ru-RU" sz="1200" b="1" dirty="0" smtClean="0"/>
            <a:t>==</a:t>
          </a:r>
          <a:r>
            <a:rPr lang="ru-RU" sz="1200" b="1" dirty="0" smtClean="0"/>
            <a:t>0) b=1;           // Се проверува дали играчот има внесено "X" во полето "B"</a:t>
          </a:r>
          <a:endParaRPr lang="en-US" sz="1200" b="1" dirty="0" smtClean="0"/>
        </a:p>
        <a:p>
          <a:endParaRPr lang="en-US" sz="1200" b="1" dirty="0" smtClean="0"/>
        </a:p>
        <a:p>
          <a:r>
            <a:rPr lang="ru-RU" sz="1200" b="1" dirty="0" smtClean="0"/>
            <a:t>if </a:t>
          </a:r>
          <a:r>
            <a:rPr lang="ru-RU" sz="1200" b="1" dirty="0" smtClean="0"/>
            <a:t>(</a:t>
          </a:r>
          <a:r>
            <a:rPr lang="en-US" sz="1200" b="1" dirty="0" err="1" smtClean="0"/>
            <a:t>provPole</a:t>
          </a:r>
          <a:r>
            <a:rPr lang="ru-RU" sz="1200" b="1" dirty="0" smtClean="0"/>
            <a:t>==</a:t>
          </a:r>
          <a:r>
            <a:rPr lang="ru-RU" sz="1200" b="1" dirty="0" smtClean="0"/>
            <a:t>1) b=2;           // Се проверува дали копјутерот има внесено "0" во полето "B"</a:t>
          </a:r>
          <a:endParaRPr lang="en-US" sz="1200" b="1" dirty="0" smtClean="0"/>
        </a:p>
        <a:p>
          <a:endParaRPr lang="en-US" sz="1200" b="1" dirty="0" smtClean="0"/>
        </a:p>
        <a:p>
          <a:r>
            <a:rPr lang="en-US" sz="1200" b="1" dirty="0" smtClean="0"/>
            <a:t>}</a:t>
          </a:r>
          <a:endParaRPr lang="en-US" sz="1100" b="1" dirty="0"/>
        </a:p>
      </dgm:t>
    </dgm:pt>
    <dgm:pt modelId="{813B9953-5C61-4C50-8B26-9CBE44012DBF}" type="parTrans" cxnId="{A6FC1150-A02E-478A-9C6A-CCB9BA3C5721}">
      <dgm:prSet/>
      <dgm:spPr/>
      <dgm:t>
        <a:bodyPr/>
        <a:lstStyle/>
        <a:p>
          <a:endParaRPr lang="en-US"/>
        </a:p>
      </dgm:t>
    </dgm:pt>
    <dgm:pt modelId="{2E5A8F87-C152-4370-9D24-A41B9F0EA2C6}" type="sibTrans" cxnId="{A6FC1150-A02E-478A-9C6A-CCB9BA3C5721}">
      <dgm:prSet/>
      <dgm:spPr/>
      <dgm:t>
        <a:bodyPr/>
        <a:lstStyle/>
        <a:p>
          <a:endParaRPr lang="en-US"/>
        </a:p>
      </dgm:t>
    </dgm:pt>
    <dgm:pt modelId="{519C145A-6A02-4E40-9985-56730F1D561E}">
      <dgm:prSet phldrT="[Text]" custT="1"/>
      <dgm:spPr/>
      <dgm:t>
        <a:bodyPr/>
        <a:lstStyle/>
        <a:p>
          <a:r>
            <a:rPr lang="ru-RU" sz="1050" b="1" dirty="0" smtClean="0"/>
            <a:t>// Ако полето "C" е празно </a:t>
          </a:r>
          <a:endParaRPr lang="en-US" sz="1050" b="1" dirty="0" smtClean="0"/>
        </a:p>
        <a:p>
          <a:r>
            <a:rPr lang="en-US" sz="1050" b="1" dirty="0" smtClean="0"/>
            <a:t>if </a:t>
          </a:r>
          <a:r>
            <a:rPr lang="en-US" sz="1050" b="1" dirty="0" smtClean="0"/>
            <a:t>((</a:t>
          </a:r>
          <a:r>
            <a:rPr lang="en-US" sz="1050" b="1" dirty="0" err="1" smtClean="0"/>
            <a:t>pomosna</a:t>
          </a:r>
          <a:r>
            <a:rPr lang="en-US" sz="1050" b="1" dirty="0" smtClean="0"/>
            <a:t>=="</a:t>
          </a:r>
          <a:r>
            <a:rPr lang="en-US" sz="1050" b="1" dirty="0" smtClean="0"/>
            <a:t>C")&amp;&amp;(c==0)) {</a:t>
          </a:r>
        </a:p>
        <a:p>
          <a:endParaRPr lang="en-US" sz="1050" b="1" dirty="0" smtClean="0"/>
        </a:p>
        <a:p>
          <a:r>
            <a:rPr lang="en-US" sz="1050" b="1" dirty="0" err="1" smtClean="0"/>
            <a:t>vnes</a:t>
          </a:r>
          <a:r>
            <a:rPr lang="en-US" sz="1050" b="1" dirty="0" smtClean="0"/>
            <a:t>=1</a:t>
          </a:r>
          <a:r>
            <a:rPr lang="en-US" sz="1050" b="1" dirty="0" smtClean="0"/>
            <a:t>;</a:t>
          </a:r>
        </a:p>
        <a:p>
          <a:endParaRPr lang="en-US" sz="1050" b="1" dirty="0" smtClean="0"/>
        </a:p>
        <a:p>
          <a:r>
            <a:rPr lang="ru-RU" sz="1050" b="1" dirty="0" smtClean="0"/>
            <a:t>if </a:t>
          </a:r>
          <a:r>
            <a:rPr lang="ru-RU" sz="1050" b="1" dirty="0" smtClean="0"/>
            <a:t>(</a:t>
          </a:r>
          <a:r>
            <a:rPr lang="en-US" sz="1050" b="1" dirty="0" err="1" smtClean="0"/>
            <a:t>provPole</a:t>
          </a:r>
          <a:r>
            <a:rPr lang="ru-RU" sz="1050" b="1" dirty="0" smtClean="0"/>
            <a:t>==</a:t>
          </a:r>
          <a:r>
            <a:rPr lang="ru-RU" sz="1050" b="1" dirty="0" smtClean="0"/>
            <a:t>0) c=1;         // Се проверува дали играчот има внесено "X" во полето "C"</a:t>
          </a:r>
          <a:endParaRPr lang="en-US" sz="1050" b="1" dirty="0" smtClean="0"/>
        </a:p>
        <a:p>
          <a:endParaRPr lang="en-US" sz="1050" b="1" dirty="0" smtClean="0"/>
        </a:p>
        <a:p>
          <a:r>
            <a:rPr lang="ru-RU" sz="1050" b="1" dirty="0" smtClean="0"/>
            <a:t>if </a:t>
          </a:r>
          <a:r>
            <a:rPr lang="ru-RU" sz="1050" b="1" dirty="0" smtClean="0"/>
            <a:t>(</a:t>
          </a:r>
          <a:r>
            <a:rPr lang="en-US" sz="1050" b="1" dirty="0" err="1" smtClean="0"/>
            <a:t>provPole</a:t>
          </a:r>
          <a:r>
            <a:rPr lang="ru-RU" sz="1050" b="1" dirty="0" smtClean="0"/>
            <a:t>==</a:t>
          </a:r>
          <a:r>
            <a:rPr lang="ru-RU" sz="1050" b="1" dirty="0" smtClean="0"/>
            <a:t>1) c=2;         // Се проверува дали играчот има внесено "X" во полето "C"</a:t>
          </a:r>
          <a:endParaRPr lang="en-US" sz="1050" b="1" dirty="0" smtClean="0"/>
        </a:p>
        <a:p>
          <a:endParaRPr lang="en-US" sz="1050" b="1" dirty="0" smtClean="0"/>
        </a:p>
        <a:p>
          <a:r>
            <a:rPr lang="en-US" sz="1050" b="1" dirty="0" smtClean="0"/>
            <a:t> </a:t>
          </a:r>
        </a:p>
        <a:p>
          <a:r>
            <a:rPr lang="en-US" sz="1050" b="1" dirty="0" smtClean="0"/>
            <a:t>}</a:t>
          </a:r>
          <a:endParaRPr lang="en-US" sz="1000" b="1" dirty="0"/>
        </a:p>
      </dgm:t>
    </dgm:pt>
    <dgm:pt modelId="{E56655BD-979B-4D10-9D6A-E7FCDE92B21C}" type="parTrans" cxnId="{2365692D-6998-491E-BC17-CCA16762D0E2}">
      <dgm:prSet/>
      <dgm:spPr/>
      <dgm:t>
        <a:bodyPr/>
        <a:lstStyle/>
        <a:p>
          <a:endParaRPr lang="en-US"/>
        </a:p>
      </dgm:t>
    </dgm:pt>
    <dgm:pt modelId="{33683349-8BFB-4097-85BF-DE8208149694}" type="sibTrans" cxnId="{2365692D-6998-491E-BC17-CCA16762D0E2}">
      <dgm:prSet/>
      <dgm:spPr/>
      <dgm:t>
        <a:bodyPr/>
        <a:lstStyle/>
        <a:p>
          <a:endParaRPr lang="en-US"/>
        </a:p>
      </dgm:t>
    </dgm:pt>
    <dgm:pt modelId="{F3C30213-03A5-414F-B5C5-11155E9E9C9E}">
      <dgm:prSet phldrT="[Text]" custT="1"/>
      <dgm:spPr/>
      <dgm:t>
        <a:bodyPr/>
        <a:lstStyle/>
        <a:p>
          <a:r>
            <a:rPr lang="ru-RU" sz="1050" b="1" dirty="0" smtClean="0"/>
            <a:t>// Ако полето "A" е празно </a:t>
          </a:r>
          <a:endParaRPr lang="en-US" sz="1050" b="1" dirty="0" smtClean="0"/>
        </a:p>
        <a:p>
          <a:r>
            <a:rPr lang="en-US" sz="1050" b="1" dirty="0" smtClean="0"/>
            <a:t>if </a:t>
          </a:r>
          <a:r>
            <a:rPr lang="en-US" sz="1050" b="1" dirty="0" smtClean="0"/>
            <a:t>((</a:t>
          </a:r>
          <a:r>
            <a:rPr lang="en-US" sz="1050" b="1" dirty="0" err="1" smtClean="0"/>
            <a:t>pomosna</a:t>
          </a:r>
          <a:r>
            <a:rPr lang="en-US" sz="1050" b="1" dirty="0" smtClean="0"/>
            <a:t>=="</a:t>
          </a:r>
          <a:r>
            <a:rPr lang="en-US" sz="1050" b="1" dirty="0" smtClean="0"/>
            <a:t>A")&amp;&amp;(a==0)) {   </a:t>
          </a:r>
        </a:p>
        <a:p>
          <a:endParaRPr lang="en-US" sz="1050" b="1" dirty="0" smtClean="0"/>
        </a:p>
        <a:p>
          <a:r>
            <a:rPr lang="en-US" sz="1050" b="1" dirty="0" err="1" smtClean="0"/>
            <a:t>vnes</a:t>
          </a:r>
          <a:r>
            <a:rPr lang="en-US" sz="1050" b="1" dirty="0" smtClean="0"/>
            <a:t>=1</a:t>
          </a:r>
          <a:r>
            <a:rPr lang="en-US" sz="1050" b="1" dirty="0" smtClean="0"/>
            <a:t>;                        </a:t>
          </a:r>
        </a:p>
        <a:p>
          <a:endParaRPr lang="en-US" sz="1050" b="1" dirty="0" smtClean="0"/>
        </a:p>
        <a:p>
          <a:r>
            <a:rPr lang="ru-RU" sz="1050" b="1" dirty="0" smtClean="0"/>
            <a:t>if </a:t>
          </a:r>
          <a:r>
            <a:rPr lang="ru-RU" sz="1050" b="1" dirty="0" smtClean="0"/>
            <a:t>(</a:t>
          </a:r>
          <a:r>
            <a:rPr lang="en-US" sz="1050" b="1" dirty="0" err="1" smtClean="0"/>
            <a:t>provPole</a:t>
          </a:r>
          <a:r>
            <a:rPr lang="ru-RU" sz="1050" b="1" dirty="0" smtClean="0"/>
            <a:t>==</a:t>
          </a:r>
          <a:r>
            <a:rPr lang="ru-RU" sz="1050" b="1" dirty="0" smtClean="0"/>
            <a:t>0) a=1;             // Се проверува дали играчот има внесено "X" во полето "A" </a:t>
          </a:r>
          <a:endParaRPr lang="en-US" sz="1050" b="1" dirty="0" smtClean="0"/>
        </a:p>
        <a:p>
          <a:endParaRPr lang="en-US" sz="1050" b="1" dirty="0" smtClean="0"/>
        </a:p>
        <a:p>
          <a:r>
            <a:rPr lang="ru-RU" sz="1050" b="1" dirty="0" smtClean="0"/>
            <a:t>if </a:t>
          </a:r>
          <a:r>
            <a:rPr lang="ru-RU" sz="1050" b="1" dirty="0" smtClean="0"/>
            <a:t>(</a:t>
          </a:r>
          <a:r>
            <a:rPr lang="en-US" sz="1050" b="1" dirty="0" err="1" smtClean="0"/>
            <a:t>provPole</a:t>
          </a:r>
          <a:r>
            <a:rPr lang="ru-RU" sz="1050" b="1" dirty="0" smtClean="0"/>
            <a:t>==</a:t>
          </a:r>
          <a:r>
            <a:rPr lang="ru-RU" sz="1050" b="1" dirty="0" smtClean="0"/>
            <a:t>1) a=2;             // Се проверува дали копјутерот има внесено "0" во полето "A" </a:t>
          </a:r>
          <a:endParaRPr lang="en-US" sz="1050" b="1" dirty="0" smtClean="0"/>
        </a:p>
        <a:p>
          <a:endParaRPr lang="en-US" sz="1050" b="1" dirty="0" smtClean="0"/>
        </a:p>
        <a:p>
          <a:r>
            <a:rPr lang="en-US" sz="1050" b="1" dirty="0" smtClean="0"/>
            <a:t>}</a:t>
          </a:r>
          <a:endParaRPr lang="en-US" sz="1000" b="1" dirty="0" smtClean="0"/>
        </a:p>
        <a:p>
          <a:endParaRPr lang="en-US" sz="1000" dirty="0"/>
        </a:p>
      </dgm:t>
    </dgm:pt>
    <dgm:pt modelId="{CA2F4FCC-C53A-49FE-86E6-D0059796FDDD}" type="sibTrans" cxnId="{E4ED6EBF-88FF-455D-B5F4-E775329C233C}">
      <dgm:prSet/>
      <dgm:spPr/>
      <dgm:t>
        <a:bodyPr/>
        <a:lstStyle/>
        <a:p>
          <a:endParaRPr lang="en-US"/>
        </a:p>
      </dgm:t>
    </dgm:pt>
    <dgm:pt modelId="{972EC00B-38A3-4AB3-8D06-6E48B01FED54}" type="parTrans" cxnId="{E4ED6EBF-88FF-455D-B5F4-E775329C233C}">
      <dgm:prSet/>
      <dgm:spPr/>
      <dgm:t>
        <a:bodyPr/>
        <a:lstStyle/>
        <a:p>
          <a:endParaRPr lang="en-US"/>
        </a:p>
      </dgm:t>
    </dgm:pt>
    <dgm:pt modelId="{01DD3CE8-6E14-415A-ACD5-E98150AB770B}">
      <dgm:prSet phldrT="[Text]"/>
      <dgm:spPr/>
      <dgm:t>
        <a:bodyPr/>
        <a:lstStyle/>
        <a:p>
          <a:r>
            <a:rPr lang="mk-MK" dirty="0" smtClean="0">
              <a:solidFill>
                <a:srgbClr val="FFFF00"/>
              </a:solidFill>
            </a:rPr>
            <a:t>Проверка на празни полиња</a:t>
          </a:r>
          <a:endParaRPr lang="en-US" dirty="0">
            <a:solidFill>
              <a:srgbClr val="FFFF00"/>
            </a:solidFill>
          </a:endParaRPr>
        </a:p>
      </dgm:t>
    </dgm:pt>
    <dgm:pt modelId="{FF063842-75B2-423E-BD64-BD9E87063044}" type="sibTrans" cxnId="{2C90F16A-81D8-4F67-B3DE-97981F721E34}">
      <dgm:prSet/>
      <dgm:spPr/>
      <dgm:t>
        <a:bodyPr/>
        <a:lstStyle/>
        <a:p>
          <a:endParaRPr lang="en-US"/>
        </a:p>
      </dgm:t>
    </dgm:pt>
    <dgm:pt modelId="{ADBB3FAE-FCAA-4D1E-B921-3A16A2262E11}" type="parTrans" cxnId="{2C90F16A-81D8-4F67-B3DE-97981F721E34}">
      <dgm:prSet/>
      <dgm:spPr/>
      <dgm:t>
        <a:bodyPr/>
        <a:lstStyle/>
        <a:p>
          <a:endParaRPr lang="en-US"/>
        </a:p>
      </dgm:t>
    </dgm:pt>
    <dgm:pt modelId="{1C432160-5137-4095-B80F-9733C5B36BE5}" type="pres">
      <dgm:prSet presAssocID="{33DDDF95-C388-471E-9C76-EC42F7A4C63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mk-MK"/>
        </a:p>
      </dgm:t>
    </dgm:pt>
    <dgm:pt modelId="{E478A95D-E632-4C27-A25C-97E098E5BD81}" type="pres">
      <dgm:prSet presAssocID="{01DD3CE8-6E14-415A-ACD5-E98150AB770B}" presName="roof" presStyleLbl="dkBgShp" presStyleIdx="0" presStyleCnt="2" custScaleY="38699"/>
      <dgm:spPr/>
      <dgm:t>
        <a:bodyPr/>
        <a:lstStyle/>
        <a:p>
          <a:endParaRPr lang="en-US"/>
        </a:p>
      </dgm:t>
    </dgm:pt>
    <dgm:pt modelId="{0D0884C8-4927-4EB3-A957-0BBB06314856}" type="pres">
      <dgm:prSet presAssocID="{01DD3CE8-6E14-415A-ACD5-E98150AB770B}" presName="pillars" presStyleCnt="0"/>
      <dgm:spPr/>
    </dgm:pt>
    <dgm:pt modelId="{227274AF-521D-4C80-84A8-E8F540452C33}" type="pres">
      <dgm:prSet presAssocID="{01DD3CE8-6E14-415A-ACD5-E98150AB770B}" presName="pillar1" presStyleLbl="node1" presStyleIdx="0" presStyleCnt="3" custScaleY="125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85154-9A32-4479-9480-431DBB1621A1}" type="pres">
      <dgm:prSet presAssocID="{DB92CD12-38E9-4C84-A93C-F76964CC7850}" presName="pillarX" presStyleLbl="node1" presStyleIdx="1" presStyleCnt="3" custScaleY="1237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46002-A4C8-4610-AE59-9FA6981FB8C3}" type="pres">
      <dgm:prSet presAssocID="{519C145A-6A02-4E40-9985-56730F1D561E}" presName="pillarX" presStyleLbl="node1" presStyleIdx="2" presStyleCnt="3" custScaleY="1237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E0765-B567-4F34-BC45-44FCCC4FBCBE}" type="pres">
      <dgm:prSet presAssocID="{01DD3CE8-6E14-415A-ACD5-E98150AB770B}" presName="base" presStyleLbl="dkBgShp" presStyleIdx="1" presStyleCnt="2"/>
      <dgm:spPr/>
    </dgm:pt>
  </dgm:ptLst>
  <dgm:cxnLst>
    <dgm:cxn modelId="{EE08C520-CDA8-4189-83A2-A58654C87A0C}" type="presOf" srcId="{519C145A-6A02-4E40-9985-56730F1D561E}" destId="{85946002-A4C8-4610-AE59-9FA6981FB8C3}" srcOrd="0" destOrd="0" presId="urn:microsoft.com/office/officeart/2005/8/layout/hList3"/>
    <dgm:cxn modelId="{E4ED6EBF-88FF-455D-B5F4-E775329C233C}" srcId="{01DD3CE8-6E14-415A-ACD5-E98150AB770B}" destId="{F3C30213-03A5-414F-B5C5-11155E9E9C9E}" srcOrd="0" destOrd="0" parTransId="{972EC00B-38A3-4AB3-8D06-6E48B01FED54}" sibTransId="{CA2F4FCC-C53A-49FE-86E6-D0059796FDDD}"/>
    <dgm:cxn modelId="{059644D5-71F5-4263-B9AB-5AF213050155}" type="presOf" srcId="{F3C30213-03A5-414F-B5C5-11155E9E9C9E}" destId="{227274AF-521D-4C80-84A8-E8F540452C33}" srcOrd="0" destOrd="0" presId="urn:microsoft.com/office/officeart/2005/8/layout/hList3"/>
    <dgm:cxn modelId="{C669C377-12B1-4040-8EFF-746D546F8F39}" type="presOf" srcId="{01DD3CE8-6E14-415A-ACD5-E98150AB770B}" destId="{E478A95D-E632-4C27-A25C-97E098E5BD81}" srcOrd="0" destOrd="0" presId="urn:microsoft.com/office/officeart/2005/8/layout/hList3"/>
    <dgm:cxn modelId="{A6FC1150-A02E-478A-9C6A-CCB9BA3C5721}" srcId="{01DD3CE8-6E14-415A-ACD5-E98150AB770B}" destId="{DB92CD12-38E9-4C84-A93C-F76964CC7850}" srcOrd="1" destOrd="0" parTransId="{813B9953-5C61-4C50-8B26-9CBE44012DBF}" sibTransId="{2E5A8F87-C152-4370-9D24-A41B9F0EA2C6}"/>
    <dgm:cxn modelId="{2C90F16A-81D8-4F67-B3DE-97981F721E34}" srcId="{33DDDF95-C388-471E-9C76-EC42F7A4C633}" destId="{01DD3CE8-6E14-415A-ACD5-E98150AB770B}" srcOrd="0" destOrd="0" parTransId="{ADBB3FAE-FCAA-4D1E-B921-3A16A2262E11}" sibTransId="{FF063842-75B2-423E-BD64-BD9E87063044}"/>
    <dgm:cxn modelId="{2365692D-6998-491E-BC17-CCA16762D0E2}" srcId="{01DD3CE8-6E14-415A-ACD5-E98150AB770B}" destId="{519C145A-6A02-4E40-9985-56730F1D561E}" srcOrd="2" destOrd="0" parTransId="{E56655BD-979B-4D10-9D6A-E7FCDE92B21C}" sibTransId="{33683349-8BFB-4097-85BF-DE8208149694}"/>
    <dgm:cxn modelId="{153FB6DA-2D94-4E17-BC97-F1645D77931B}" type="presOf" srcId="{33DDDF95-C388-471E-9C76-EC42F7A4C633}" destId="{1C432160-5137-4095-B80F-9733C5B36BE5}" srcOrd="0" destOrd="0" presId="urn:microsoft.com/office/officeart/2005/8/layout/hList3"/>
    <dgm:cxn modelId="{3C8232B1-166F-496F-9045-AACFE1818CCE}" type="presOf" srcId="{DB92CD12-38E9-4C84-A93C-F76964CC7850}" destId="{2EC85154-9A32-4479-9480-431DBB1621A1}" srcOrd="0" destOrd="0" presId="urn:microsoft.com/office/officeart/2005/8/layout/hList3"/>
    <dgm:cxn modelId="{E37F6B03-6283-4985-8574-E97AC0828B47}" type="presParOf" srcId="{1C432160-5137-4095-B80F-9733C5B36BE5}" destId="{E478A95D-E632-4C27-A25C-97E098E5BD81}" srcOrd="0" destOrd="0" presId="urn:microsoft.com/office/officeart/2005/8/layout/hList3"/>
    <dgm:cxn modelId="{ABE55330-487F-46A6-84B2-E778710630B2}" type="presParOf" srcId="{1C432160-5137-4095-B80F-9733C5B36BE5}" destId="{0D0884C8-4927-4EB3-A957-0BBB06314856}" srcOrd="1" destOrd="0" presId="urn:microsoft.com/office/officeart/2005/8/layout/hList3"/>
    <dgm:cxn modelId="{EEE46418-5CA5-4C1E-8895-019AEEA2CB2C}" type="presParOf" srcId="{0D0884C8-4927-4EB3-A957-0BBB06314856}" destId="{227274AF-521D-4C80-84A8-E8F540452C33}" srcOrd="0" destOrd="0" presId="urn:microsoft.com/office/officeart/2005/8/layout/hList3"/>
    <dgm:cxn modelId="{64B131EE-9BCC-453B-B87D-C846DC4D6F53}" type="presParOf" srcId="{0D0884C8-4927-4EB3-A957-0BBB06314856}" destId="{2EC85154-9A32-4479-9480-431DBB1621A1}" srcOrd="1" destOrd="0" presId="urn:microsoft.com/office/officeart/2005/8/layout/hList3"/>
    <dgm:cxn modelId="{71D5361B-637F-443E-AC56-D210152186AD}" type="presParOf" srcId="{0D0884C8-4927-4EB3-A957-0BBB06314856}" destId="{85946002-A4C8-4610-AE59-9FA6981FB8C3}" srcOrd="2" destOrd="0" presId="urn:microsoft.com/office/officeart/2005/8/layout/hList3"/>
    <dgm:cxn modelId="{ADBF751C-6596-4E2C-98A8-8B871FF84E45}" type="presParOf" srcId="{1C432160-5137-4095-B80F-9733C5B36BE5}" destId="{7FAE0765-B567-4F34-BC45-44FCCC4FBCB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C004C-ADFA-4322-858D-E88CFB08702B}" type="doc">
      <dgm:prSet loTypeId="urn:microsoft.com/office/officeart/2005/8/layout/vList2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032E747-0E54-4450-A361-DAE4E9D7780D}">
      <dgm:prSet phldrT="[Text]" custT="1"/>
      <dgm:spPr/>
      <dgm:t>
        <a:bodyPr/>
        <a:lstStyle/>
        <a:p>
          <a:endParaRPr lang="mk-MK" sz="1000" dirty="0" smtClean="0"/>
        </a:p>
        <a:p>
          <a:endParaRPr lang="mk-MK" sz="1050" b="1" dirty="0" smtClean="0"/>
        </a:p>
        <a:p>
          <a:endParaRPr lang="mk-MK" sz="1050" b="1" dirty="0" smtClean="0"/>
        </a:p>
        <a:p>
          <a:r>
            <a:rPr lang="en-US" sz="1050" b="1" dirty="0" smtClean="0"/>
            <a:t>function </a:t>
          </a:r>
          <a:r>
            <a:rPr lang="en-US" sz="1050" b="1" dirty="0" err="1" smtClean="0"/>
            <a:t>izborIgrac</a:t>
          </a:r>
          <a:r>
            <a:rPr lang="en-US" sz="1050" b="1" dirty="0" smtClean="0"/>
            <a:t>(</a:t>
          </a:r>
          <a:r>
            <a:rPr lang="en-US" sz="1050" b="1" dirty="0" err="1" smtClean="0"/>
            <a:t>chName</a:t>
          </a:r>
          <a:r>
            <a:rPr lang="en-US" sz="1050" b="1" dirty="0" smtClean="0"/>
            <a:t>) {</a:t>
          </a:r>
        </a:p>
        <a:p>
          <a:r>
            <a:rPr lang="en-US" sz="1050" b="1" dirty="0" smtClean="0"/>
            <a:t>pause = 0;  </a:t>
          </a:r>
        </a:p>
        <a:p>
          <a:endParaRPr lang="en-US" sz="1050" b="1" dirty="0" smtClean="0"/>
        </a:p>
        <a:p>
          <a:r>
            <a:rPr lang="ru-RU" sz="1050" b="1" dirty="0" smtClean="0"/>
            <a:t>if </a:t>
          </a:r>
          <a:r>
            <a:rPr lang="ru-RU" sz="1050" b="1" dirty="0" smtClean="0"/>
            <a:t>(</a:t>
          </a:r>
          <a:r>
            <a:rPr lang="en-US" sz="1050" b="1" dirty="0" err="1" smtClean="0"/>
            <a:t>proverka</a:t>
          </a:r>
          <a:r>
            <a:rPr lang="ru-RU" sz="1050" b="1" dirty="0" smtClean="0"/>
            <a:t>!=</a:t>
          </a:r>
          <a:r>
            <a:rPr lang="ru-RU" sz="1050" b="1" dirty="0" smtClean="0"/>
            <a:t>0) </a:t>
          </a:r>
          <a:r>
            <a:rPr lang="en-US" sz="1050" b="1" dirty="0" err="1" smtClean="0"/>
            <a:t>kraj</a:t>
          </a:r>
          <a:r>
            <a:rPr lang="en-US" sz="1050" b="1" dirty="0" smtClean="0"/>
            <a:t>(</a:t>
          </a:r>
          <a:r>
            <a:rPr lang="ru-RU" sz="1050" b="1" dirty="0" smtClean="0"/>
            <a:t>);               </a:t>
          </a:r>
          <a:r>
            <a:rPr lang="ru-RU" sz="1050" b="1" dirty="0" smtClean="0"/>
            <a:t>// Ако сите полиња се потполнети играта завршува</a:t>
          </a:r>
          <a:endParaRPr lang="en-US" sz="1050" b="1" dirty="0" smtClean="0"/>
        </a:p>
        <a:p>
          <a:endParaRPr lang="en-US" sz="1050" b="1" dirty="0" smtClean="0"/>
        </a:p>
        <a:p>
          <a:r>
            <a:rPr lang="ru-RU" sz="1050" b="1" dirty="0" smtClean="0"/>
            <a:t>if </a:t>
          </a:r>
          <a:r>
            <a:rPr lang="ru-RU" sz="1050" b="1" dirty="0" smtClean="0"/>
            <a:t>(</a:t>
          </a:r>
          <a:r>
            <a:rPr lang="en-US" sz="1050" b="1" dirty="0" err="1" smtClean="0"/>
            <a:t>proverka</a:t>
          </a:r>
          <a:r>
            <a:rPr lang="ru-RU" sz="1050" b="1" dirty="0" smtClean="0"/>
            <a:t>==</a:t>
          </a:r>
          <a:r>
            <a:rPr lang="ru-RU" sz="1050" b="1" dirty="0" smtClean="0"/>
            <a:t>0) {                      // Ако сите полиња се празни </a:t>
          </a:r>
          <a:endParaRPr lang="en-US" sz="1050" b="1" dirty="0" smtClean="0"/>
        </a:p>
        <a:p>
          <a:endParaRPr lang="en-US" sz="1050" b="1" dirty="0" smtClean="0"/>
        </a:p>
        <a:p>
          <a:r>
            <a:rPr lang="en-US" sz="1050" b="1" dirty="0" err="1" smtClean="0"/>
            <a:t>provPole</a:t>
          </a:r>
          <a:r>
            <a:rPr lang="ru-RU" sz="1050" b="1" dirty="0" smtClean="0"/>
            <a:t> </a:t>
          </a:r>
          <a:r>
            <a:rPr lang="ru-RU" sz="1050" b="1" dirty="0" smtClean="0"/>
            <a:t>= 0;                            // Полето резервирано за внос од компјутерот се иницијализира на 0 - е празно</a:t>
          </a:r>
          <a:endParaRPr lang="en-US" sz="1050" b="1" dirty="0" smtClean="0"/>
        </a:p>
        <a:p>
          <a:endParaRPr lang="en-US" sz="1050" b="1" dirty="0" smtClean="0"/>
        </a:p>
        <a:p>
          <a:r>
            <a:rPr lang="en-US" sz="1050" b="1" dirty="0" err="1" smtClean="0"/>
            <a:t>vnes</a:t>
          </a:r>
          <a:r>
            <a:rPr lang="ru-RU" sz="1050" b="1" dirty="0" smtClean="0"/>
            <a:t> </a:t>
          </a:r>
          <a:r>
            <a:rPr lang="ru-RU" sz="1050" b="1" dirty="0" smtClean="0"/>
            <a:t>= 0;                            // Полето како слободно за внесување од страна на играчот</a:t>
          </a:r>
          <a:endParaRPr lang="en-US" sz="1050" b="1" dirty="0" smtClean="0"/>
        </a:p>
        <a:p>
          <a:endParaRPr lang="en-US" sz="1050" b="1" dirty="0" smtClean="0"/>
        </a:p>
        <a:p>
          <a:r>
            <a:rPr lang="en-US" sz="1050" b="1" dirty="0" err="1" smtClean="0"/>
            <a:t>pomosna</a:t>
          </a:r>
          <a:r>
            <a:rPr lang="ru-RU" sz="1050" b="1" dirty="0" smtClean="0"/>
            <a:t>=chName</a:t>
          </a:r>
          <a:r>
            <a:rPr lang="ru-RU" sz="1050" b="1" dirty="0" smtClean="0"/>
            <a:t>;                       // Во полето внесува играчот</a:t>
          </a:r>
          <a:endParaRPr lang="en-US" sz="1050" b="1" dirty="0" smtClean="0"/>
        </a:p>
        <a:p>
          <a:endParaRPr lang="en-US" sz="1050" b="1" dirty="0" smtClean="0"/>
        </a:p>
        <a:p>
          <a:r>
            <a:rPr lang="en-US" sz="1050" b="1" dirty="0" err="1" smtClean="0"/>
            <a:t>proveriSlob</a:t>
          </a:r>
          <a:r>
            <a:rPr lang="en-US" sz="1050" b="1" dirty="0" smtClean="0"/>
            <a:t>();                      </a:t>
          </a:r>
          <a:r>
            <a:rPr lang="en-US" sz="1050" b="1" dirty="0" smtClean="0"/>
            <a:t>// </a:t>
          </a:r>
          <a:r>
            <a:rPr lang="mk-MK" sz="1050" b="1" dirty="0" smtClean="0"/>
            <a:t>Се повикува </a:t>
          </a:r>
          <a:r>
            <a:rPr lang="en-US" sz="1050" b="1" dirty="0" err="1" smtClean="0"/>
            <a:t>proveriSlob</a:t>
          </a:r>
          <a:r>
            <a:rPr lang="en-US" sz="1050" b="1" dirty="0" smtClean="0"/>
            <a:t>();  </a:t>
          </a:r>
          <a:endParaRPr lang="en-US" sz="1050" b="1" dirty="0" smtClean="0"/>
        </a:p>
        <a:p>
          <a:endParaRPr lang="en-US" sz="1050" b="1" dirty="0" smtClean="0"/>
        </a:p>
        <a:p>
          <a:r>
            <a:rPr lang="ru-RU" sz="1050" b="1" dirty="0" smtClean="0"/>
            <a:t>if </a:t>
          </a:r>
          <a:r>
            <a:rPr lang="ru-RU" sz="1050" b="1" dirty="0" smtClean="0"/>
            <a:t>(</a:t>
          </a:r>
          <a:r>
            <a:rPr lang="en-US" sz="1050" b="1" dirty="0" err="1" smtClean="0"/>
            <a:t>vnes</a:t>
          </a:r>
          <a:r>
            <a:rPr lang="ru-RU" sz="1050" b="1" dirty="0" smtClean="0"/>
            <a:t>==</a:t>
          </a:r>
          <a:r>
            <a:rPr lang="ru-RU" sz="1050" b="1" dirty="0" smtClean="0"/>
            <a:t>1) {                       //Ако играчот кликне во празно поле</a:t>
          </a:r>
          <a:endParaRPr lang="en-US" sz="1050" b="1" dirty="0" smtClean="0"/>
        </a:p>
        <a:p>
          <a:endParaRPr lang="en-US" sz="1050" b="1" dirty="0" smtClean="0"/>
        </a:p>
        <a:p>
          <a:r>
            <a:rPr lang="en-US" sz="1050" b="1" dirty="0" err="1" smtClean="0"/>
            <a:t>document.images</a:t>
          </a:r>
          <a:r>
            <a:rPr lang="en-US" sz="1050" b="1" dirty="0" smtClean="0"/>
            <a:t>[</a:t>
          </a:r>
          <a:r>
            <a:rPr lang="en-US" sz="1050" b="1" dirty="0" err="1" smtClean="0"/>
            <a:t>chName</a:t>
          </a:r>
          <a:r>
            <a:rPr lang="en-US" sz="1050" b="1" dirty="0" smtClean="0"/>
            <a:t>].</a:t>
          </a:r>
          <a:r>
            <a:rPr lang="en-US" sz="1050" b="1" dirty="0" err="1" smtClean="0"/>
            <a:t>src</a:t>
          </a:r>
          <a:r>
            <a:rPr lang="en-US" sz="1050" b="1" dirty="0" smtClean="0"/>
            <a:t> = x;   // </a:t>
          </a:r>
          <a:r>
            <a:rPr lang="mk-MK" sz="1050" b="1" dirty="0" smtClean="0"/>
            <a:t>Се вчитува слика за "</a:t>
          </a:r>
          <a:r>
            <a:rPr lang="en-US" sz="1050" b="1" dirty="0" smtClean="0"/>
            <a:t>X“</a:t>
          </a:r>
          <a:r>
            <a:rPr lang="mk-MK" sz="1050" b="1" dirty="0" smtClean="0"/>
            <a:t> </a:t>
          </a:r>
          <a:r>
            <a:rPr lang="en-US" sz="1050" b="1" dirty="0" smtClean="0"/>
            <a:t>}</a:t>
          </a:r>
        </a:p>
        <a:p>
          <a:r>
            <a:rPr lang="ru-RU" sz="1050" b="1" dirty="0" smtClean="0"/>
            <a:t>if </a:t>
          </a:r>
          <a:r>
            <a:rPr lang="ru-RU" sz="1050" b="1" dirty="0" smtClean="0"/>
            <a:t>(</a:t>
          </a:r>
          <a:r>
            <a:rPr lang="en-US" sz="1050" b="1" dirty="0" err="1" smtClean="0"/>
            <a:t>vnes</a:t>
          </a:r>
          <a:r>
            <a:rPr lang="ru-RU" sz="1050" b="1" dirty="0" smtClean="0"/>
            <a:t>==0)</a:t>
          </a:r>
          <a:r>
            <a:rPr lang="en-US" sz="1050" b="1" dirty="0" err="1" smtClean="0"/>
            <a:t>iskoristenoPole</a:t>
          </a:r>
          <a:r>
            <a:rPr lang="en-US" sz="1050" b="1" dirty="0" smtClean="0"/>
            <a:t>(</a:t>
          </a:r>
          <a:r>
            <a:rPr lang="ru-RU" sz="1050" b="1" dirty="0" smtClean="0"/>
            <a:t>);                 </a:t>
          </a:r>
          <a:r>
            <a:rPr lang="ru-RU" sz="1050" b="1" dirty="0" smtClean="0"/>
            <a:t>// Ако играчот кликне на поле кое е зафатено се повикува </a:t>
          </a:r>
          <a:r>
            <a:rPr lang="en-US" sz="1050" b="1" dirty="0" err="1" smtClean="0"/>
            <a:t>iskoristenoPole</a:t>
          </a:r>
          <a:r>
            <a:rPr lang="en-US" sz="1050" b="1" dirty="0" smtClean="0"/>
            <a:t>(</a:t>
          </a:r>
          <a:r>
            <a:rPr lang="ru-RU" sz="1050" b="1" dirty="0" smtClean="0"/>
            <a:t>) </a:t>
          </a:r>
          <a:r>
            <a:rPr lang="ru-RU" sz="1050" b="1" dirty="0" smtClean="0"/>
            <a:t>со порака дека полето е зафатено</a:t>
          </a:r>
          <a:endParaRPr lang="en-US" sz="1050" b="1" dirty="0" smtClean="0"/>
        </a:p>
        <a:p>
          <a:endParaRPr lang="en-US" sz="1050" b="1" dirty="0" smtClean="0"/>
        </a:p>
        <a:p>
          <a:r>
            <a:rPr lang="en-US" sz="1050" b="1" dirty="0" err="1" smtClean="0"/>
            <a:t>izvestuvanje</a:t>
          </a:r>
          <a:r>
            <a:rPr lang="en-US" sz="1050" b="1" dirty="0" smtClean="0"/>
            <a:t>(</a:t>
          </a:r>
          <a:r>
            <a:rPr lang="ru-RU" sz="1050" b="1" dirty="0" smtClean="0"/>
            <a:t>);                         </a:t>
          </a:r>
          <a:r>
            <a:rPr lang="ru-RU" sz="1050" b="1" dirty="0" smtClean="0"/>
            <a:t>// Се повикува </a:t>
          </a:r>
          <a:r>
            <a:rPr lang="en-US" sz="1050" b="1" dirty="0" err="1" smtClean="0"/>
            <a:t>izvestuvanje</a:t>
          </a:r>
          <a:r>
            <a:rPr lang="en-US" sz="1050" b="1" dirty="0" smtClean="0"/>
            <a:t>(</a:t>
          </a:r>
          <a:r>
            <a:rPr lang="ru-RU" sz="1050" b="1" dirty="0" smtClean="0"/>
            <a:t>) </a:t>
          </a:r>
          <a:r>
            <a:rPr lang="ru-RU" sz="1050" b="1" dirty="0" smtClean="0"/>
            <a:t>за да се провери кој е победник (компјутерот, играчот или е нерешено)</a:t>
          </a:r>
          <a:endParaRPr lang="en-US" sz="1050" b="1" dirty="0" smtClean="0"/>
        </a:p>
        <a:p>
          <a:endParaRPr lang="en-US" sz="1050" b="1" dirty="0" smtClean="0"/>
        </a:p>
        <a:p>
          <a:r>
            <a:rPr lang="ru-RU" sz="1050" b="1" dirty="0" smtClean="0"/>
            <a:t>if </a:t>
          </a:r>
          <a:r>
            <a:rPr lang="ru-RU" sz="1050" b="1" dirty="0" smtClean="0"/>
            <a:t>((</a:t>
          </a:r>
          <a:r>
            <a:rPr lang="en-US" sz="1050" b="1" dirty="0" err="1" smtClean="0"/>
            <a:t>proverka</a:t>
          </a:r>
          <a:r>
            <a:rPr lang="ru-RU" sz="1050" b="1" dirty="0" smtClean="0"/>
            <a:t>==</a:t>
          </a:r>
          <a:r>
            <a:rPr lang="ru-RU" sz="1050" b="1" dirty="0" smtClean="0"/>
            <a:t>0)&amp;&amp;(pause==0)) </a:t>
          </a:r>
          <a:r>
            <a:rPr lang="ru-RU" sz="1050" b="1" dirty="0" smtClean="0"/>
            <a:t>myChoice();  </a:t>
          </a:r>
          <a:r>
            <a:rPr lang="ru-RU" sz="1050" b="1" dirty="0" smtClean="0"/>
            <a:t>// Ако има слободни полиња компјутерот има право на избор се повикува myChoice()</a:t>
          </a:r>
          <a:endParaRPr lang="en-US" sz="1050" b="1" dirty="0" smtClean="0"/>
        </a:p>
        <a:p>
          <a:endParaRPr lang="en-US" sz="1050" b="1" dirty="0" smtClean="0"/>
        </a:p>
        <a:p>
          <a:r>
            <a:rPr lang="en-US" sz="1050" b="1" dirty="0" smtClean="0"/>
            <a:t>   }</a:t>
          </a:r>
          <a:endParaRPr lang="en-US" sz="1000" b="1" dirty="0" smtClean="0"/>
        </a:p>
        <a:p>
          <a:endParaRPr lang="en-US" sz="900" dirty="0" smtClean="0"/>
        </a:p>
        <a:p>
          <a:endParaRPr lang="en-US" sz="900" dirty="0"/>
        </a:p>
      </dgm:t>
    </dgm:pt>
    <dgm:pt modelId="{EE5BF99C-4996-416B-879E-986A455A5824}" type="parTrans" cxnId="{DC2C728B-DFE6-4727-A17B-0A058E845CD5}">
      <dgm:prSet/>
      <dgm:spPr/>
      <dgm:t>
        <a:bodyPr/>
        <a:lstStyle/>
        <a:p>
          <a:endParaRPr lang="en-US"/>
        </a:p>
      </dgm:t>
    </dgm:pt>
    <dgm:pt modelId="{0E038382-502C-4895-BA0D-BDF8EF3FB392}" type="sibTrans" cxnId="{DC2C728B-DFE6-4727-A17B-0A058E845CD5}">
      <dgm:prSet/>
      <dgm:spPr/>
      <dgm:t>
        <a:bodyPr/>
        <a:lstStyle/>
        <a:p>
          <a:endParaRPr lang="en-US"/>
        </a:p>
      </dgm:t>
    </dgm:pt>
    <dgm:pt modelId="{F749FE52-C03F-4EE0-8705-E885160905FB}">
      <dgm:prSet phldrT="[Text]" phldr="1"/>
      <dgm:spPr/>
      <dgm:t>
        <a:bodyPr/>
        <a:lstStyle/>
        <a:p>
          <a:endParaRPr lang="en-US" dirty="0"/>
        </a:p>
      </dgm:t>
    </dgm:pt>
    <dgm:pt modelId="{29507243-FE5A-4515-8510-BECE938628FB}" type="parTrans" cxnId="{33D60844-A593-463D-BA02-1FA3C3DB238D}">
      <dgm:prSet/>
      <dgm:spPr/>
      <dgm:t>
        <a:bodyPr/>
        <a:lstStyle/>
        <a:p>
          <a:endParaRPr lang="en-US"/>
        </a:p>
      </dgm:t>
    </dgm:pt>
    <dgm:pt modelId="{5CFB28AC-B3B8-4C12-A1C0-3496E5DE400C}" type="sibTrans" cxnId="{33D60844-A593-463D-BA02-1FA3C3DB238D}">
      <dgm:prSet/>
      <dgm:spPr/>
      <dgm:t>
        <a:bodyPr/>
        <a:lstStyle/>
        <a:p>
          <a:endParaRPr lang="en-US"/>
        </a:p>
      </dgm:t>
    </dgm:pt>
    <dgm:pt modelId="{3D587A17-4458-4D3C-A380-D2E587DA057E}" type="pres">
      <dgm:prSet presAssocID="{49AC004C-ADFA-4322-858D-E88CFB0870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mk-MK"/>
        </a:p>
      </dgm:t>
    </dgm:pt>
    <dgm:pt modelId="{E469F78E-FD7D-4FF6-A5A6-1E08C74CF995}" type="pres">
      <dgm:prSet presAssocID="{9032E747-0E54-4450-A361-DAE4E9D7780D}" presName="parentText" presStyleLbl="node1" presStyleIdx="0" presStyleCnt="1" custScaleY="1866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5FEC7-90E9-40CF-9353-B2610C9B278B}" type="pres">
      <dgm:prSet presAssocID="{9032E747-0E54-4450-A361-DAE4E9D7780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mk-MK"/>
        </a:p>
      </dgm:t>
    </dgm:pt>
  </dgm:ptLst>
  <dgm:cxnLst>
    <dgm:cxn modelId="{DC2C728B-DFE6-4727-A17B-0A058E845CD5}" srcId="{49AC004C-ADFA-4322-858D-E88CFB08702B}" destId="{9032E747-0E54-4450-A361-DAE4E9D7780D}" srcOrd="0" destOrd="0" parTransId="{EE5BF99C-4996-416B-879E-986A455A5824}" sibTransId="{0E038382-502C-4895-BA0D-BDF8EF3FB392}"/>
    <dgm:cxn modelId="{4F73E930-6C2D-4AD3-BA33-21601AF1536D}" type="presOf" srcId="{9032E747-0E54-4450-A361-DAE4E9D7780D}" destId="{E469F78E-FD7D-4FF6-A5A6-1E08C74CF995}" srcOrd="0" destOrd="0" presId="urn:microsoft.com/office/officeart/2005/8/layout/vList2"/>
    <dgm:cxn modelId="{F899E5B7-1195-402B-9525-75FD4323579F}" type="presOf" srcId="{49AC004C-ADFA-4322-858D-E88CFB08702B}" destId="{3D587A17-4458-4D3C-A380-D2E587DA057E}" srcOrd="0" destOrd="0" presId="urn:microsoft.com/office/officeart/2005/8/layout/vList2"/>
    <dgm:cxn modelId="{33D60844-A593-463D-BA02-1FA3C3DB238D}" srcId="{9032E747-0E54-4450-A361-DAE4E9D7780D}" destId="{F749FE52-C03F-4EE0-8705-E885160905FB}" srcOrd="0" destOrd="0" parTransId="{29507243-FE5A-4515-8510-BECE938628FB}" sibTransId="{5CFB28AC-B3B8-4C12-A1C0-3496E5DE400C}"/>
    <dgm:cxn modelId="{56283E04-C5DD-47DF-88CF-60C67C14B6EB}" type="presOf" srcId="{F749FE52-C03F-4EE0-8705-E885160905FB}" destId="{F8B5FEC7-90E9-40CF-9353-B2610C9B278B}" srcOrd="0" destOrd="0" presId="urn:microsoft.com/office/officeart/2005/8/layout/vList2"/>
    <dgm:cxn modelId="{5711C7FF-BA5B-48C1-9D14-4DC4DEFA740F}" type="presParOf" srcId="{3D587A17-4458-4D3C-A380-D2E587DA057E}" destId="{E469F78E-FD7D-4FF6-A5A6-1E08C74CF995}" srcOrd="0" destOrd="0" presId="urn:microsoft.com/office/officeart/2005/8/layout/vList2"/>
    <dgm:cxn modelId="{9CBAB7C8-2A48-407F-9980-E0F1820A89BA}" type="presParOf" srcId="{3D587A17-4458-4D3C-A380-D2E587DA057E}" destId="{F8B5FEC7-90E9-40CF-9353-B2610C9B278B}" srcOrd="1" destOrd="0" presId="urn:microsoft.com/office/officeart/2005/8/layout/vList2"/>
  </dgm:cxnLst>
  <dgm:bg>
    <a:gradFill>
      <a:gsLst>
        <a:gs pos="0">
          <a:srgbClr val="FF3399"/>
        </a:gs>
        <a:gs pos="25000">
          <a:srgbClr val="FF6633"/>
        </a:gs>
        <a:gs pos="50000">
          <a:srgbClr val="FFFF00"/>
        </a:gs>
        <a:gs pos="75000">
          <a:srgbClr val="01A78F"/>
        </a:gs>
        <a:gs pos="100000">
          <a:srgbClr val="3366FF"/>
        </a:gs>
      </a:gsLst>
      <a:lin ang="16200000" scaled="0"/>
    </a:gra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C004C-ADFA-4322-858D-E88CFB08702B}" type="doc">
      <dgm:prSet loTypeId="urn:microsoft.com/office/officeart/2005/8/layout/vList2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032E747-0E54-4450-A361-DAE4E9D7780D}">
      <dgm:prSet phldrT="[Text]" custT="1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="";</a:t>
          </a:r>
          <a:endParaRPr lang="en-US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vnes</a:t>
          </a:r>
          <a:r>
            <a:rPr lang="en-US" sz="1100" b="1" dirty="0" smtClean="0">
              <a:solidFill>
                <a:srgbClr val="002060"/>
              </a:solidFill>
            </a:rPr>
            <a:t> </a:t>
          </a:r>
          <a:r>
            <a:rPr lang="en-US" sz="1100" b="1" dirty="0" smtClean="0">
              <a:solidFill>
                <a:srgbClr val="002060"/>
              </a:solidFill>
            </a:rPr>
            <a:t>= 0; // </a:t>
          </a:r>
          <a:r>
            <a:rPr lang="mk-MK" sz="1100" b="1" dirty="0" smtClean="0">
              <a:solidFill>
                <a:srgbClr val="002060"/>
              </a:solidFill>
            </a:rPr>
            <a:t>Играчот не внесува</a:t>
          </a:r>
          <a:endParaRPr lang="en-US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provPole</a:t>
          </a:r>
          <a:r>
            <a:rPr lang="en-US" sz="1100" b="1" dirty="0" smtClean="0">
              <a:solidFill>
                <a:srgbClr val="002060"/>
              </a:solidFill>
            </a:rPr>
            <a:t>=1</a:t>
          </a:r>
          <a:r>
            <a:rPr lang="en-US" sz="1100" b="1" dirty="0" smtClean="0">
              <a:solidFill>
                <a:srgbClr val="002060"/>
              </a:solidFill>
            </a:rPr>
            <a:t>;   // </a:t>
          </a:r>
          <a:r>
            <a:rPr lang="mk-MK" sz="1100" b="1" dirty="0" smtClean="0">
              <a:solidFill>
                <a:srgbClr val="002060"/>
              </a:solidFill>
            </a:rPr>
            <a:t>Компјутерот избира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dveIstiCom</a:t>
          </a:r>
          <a:r>
            <a:rPr lang="en-US" sz="1100" b="1" dirty="0" smtClean="0">
              <a:solidFill>
                <a:srgbClr val="002060"/>
              </a:solidFill>
            </a:rPr>
            <a:t>();</a:t>
          </a:r>
          <a:endParaRPr lang="en-US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dveIstiIgr</a:t>
          </a:r>
          <a:r>
            <a:rPr lang="en-US" sz="1100" b="1" dirty="0" smtClean="0">
              <a:solidFill>
                <a:srgbClr val="002060"/>
              </a:solidFill>
            </a:rPr>
            <a:t>();</a:t>
          </a:r>
          <a:endParaRPr lang="en-US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proveriSlob</a:t>
          </a:r>
          <a:r>
            <a:rPr lang="en-US" sz="1100" b="1" dirty="0" smtClean="0">
              <a:solidFill>
                <a:srgbClr val="002060"/>
              </a:solidFill>
            </a:rPr>
            <a:t>();</a:t>
          </a:r>
          <a:endParaRPr lang="en-US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endParaRPr lang="en-US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smtClean="0">
              <a:solidFill>
                <a:srgbClr val="002060"/>
              </a:solidFill>
            </a:rPr>
            <a:t>while(</a:t>
          </a:r>
          <a:r>
            <a:rPr lang="en-US" sz="1100" b="1" dirty="0" err="1" smtClean="0">
              <a:solidFill>
                <a:srgbClr val="002060"/>
              </a:solidFill>
            </a:rPr>
            <a:t>vnes</a:t>
          </a:r>
          <a:r>
            <a:rPr lang="en-US" sz="1100" b="1" dirty="0" smtClean="0">
              <a:solidFill>
                <a:srgbClr val="002060"/>
              </a:solidFill>
            </a:rPr>
            <a:t>==</a:t>
          </a:r>
          <a:r>
            <a:rPr lang="en-US" sz="1100" b="1" dirty="0" smtClean="0">
              <a:solidFill>
                <a:srgbClr val="002060"/>
              </a:solidFill>
            </a:rPr>
            <a:t>0) {  // </a:t>
          </a:r>
          <a:r>
            <a:rPr lang="mk-MK" sz="1100" b="1" dirty="0" smtClean="0">
              <a:solidFill>
                <a:srgbClr val="002060"/>
              </a:solidFill>
            </a:rPr>
            <a:t>Се додека е на потег компјутерот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randomBroj</a:t>
          </a:r>
          <a:r>
            <a:rPr lang="en-US" sz="1100" b="1" dirty="0" smtClean="0">
              <a:solidFill>
                <a:srgbClr val="002060"/>
              </a:solidFill>
            </a:rPr>
            <a:t>=</a:t>
          </a:r>
          <a:r>
            <a:rPr lang="en-US" sz="1100" b="1" dirty="0" err="1" smtClean="0">
              <a:solidFill>
                <a:srgbClr val="002060"/>
              </a:solidFill>
            </a:rPr>
            <a:t>Math.random</a:t>
          </a:r>
          <a:r>
            <a:rPr lang="en-US" sz="1100" b="1" dirty="0" smtClean="0">
              <a:solidFill>
                <a:srgbClr val="002060"/>
              </a:solidFill>
            </a:rPr>
            <a:t>()   // </a:t>
          </a:r>
          <a:r>
            <a:rPr lang="mk-MK" sz="1100" b="1" dirty="0" smtClean="0">
              <a:solidFill>
                <a:srgbClr val="002060"/>
              </a:solidFill>
            </a:rPr>
            <a:t>Се користи </a:t>
          </a:r>
          <a:r>
            <a:rPr lang="mk-MK" sz="1100" b="1" dirty="0" err="1" smtClean="0">
              <a:solidFill>
                <a:srgbClr val="002060"/>
              </a:solidFill>
            </a:rPr>
            <a:t>рандом</a:t>
          </a:r>
          <a:r>
            <a:rPr lang="mk-MK" sz="1100" b="1" dirty="0" smtClean="0">
              <a:solidFill>
                <a:srgbClr val="002060"/>
              </a:solidFill>
            </a:rPr>
            <a:t> функција за избор на празно поле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slIzborCom</a:t>
          </a:r>
          <a:r>
            <a:rPr lang="en-US" sz="1100" b="1" dirty="0" smtClean="0">
              <a:solidFill>
                <a:srgbClr val="002060"/>
              </a:solidFill>
            </a:rPr>
            <a:t>=</a:t>
          </a:r>
          <a:r>
            <a:rPr lang="en-US" sz="1100" b="1" dirty="0" err="1" smtClean="0">
              <a:solidFill>
                <a:srgbClr val="002060"/>
              </a:solidFill>
            </a:rPr>
            <a:t>Math.round</a:t>
          </a:r>
          <a:r>
            <a:rPr lang="en-US" sz="1100" b="1" dirty="0" smtClean="0">
              <a:solidFill>
                <a:srgbClr val="002060"/>
              </a:solidFill>
            </a:rPr>
            <a:t>((izbor-1)*</a:t>
          </a:r>
          <a:r>
            <a:rPr lang="en-US" sz="1100" b="1" dirty="0" err="1" smtClean="0">
              <a:solidFill>
                <a:srgbClr val="002060"/>
              </a:solidFill>
            </a:rPr>
            <a:t>randomBroj</a:t>
          </a:r>
          <a:r>
            <a:rPr lang="en-US" sz="1100" b="1" dirty="0" smtClean="0">
              <a:solidFill>
                <a:srgbClr val="002060"/>
              </a:solidFill>
            </a:rPr>
            <a:t>)+</a:t>
          </a:r>
          <a:r>
            <a:rPr lang="en-US" sz="1100" b="1" dirty="0" smtClean="0">
              <a:solidFill>
                <a:srgbClr val="002060"/>
              </a:solidFill>
            </a:rPr>
            <a:t>1;  // </a:t>
          </a:r>
          <a:r>
            <a:rPr lang="mk-MK" sz="1100" b="1" dirty="0" smtClean="0">
              <a:solidFill>
                <a:srgbClr val="002060"/>
              </a:solidFill>
            </a:rPr>
            <a:t>Избор на соседно поле по случаен избор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mk-MK" sz="1100" b="1" dirty="0" smtClean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smtClean="0">
              <a:solidFill>
                <a:srgbClr val="002060"/>
              </a:solidFill>
            </a:rPr>
            <a:t>if </a:t>
          </a:r>
          <a:r>
            <a:rPr lang="en-US" sz="1100" b="1" dirty="0" smtClean="0">
              <a:solidFill>
                <a:srgbClr val="002060"/>
              </a:solidFill>
            </a:rPr>
            <a:t>(</a:t>
          </a:r>
          <a:r>
            <a:rPr lang="en-US" sz="1100" b="1" dirty="0" err="1" smtClean="0">
              <a:solidFill>
                <a:srgbClr val="002060"/>
              </a:solidFill>
            </a:rPr>
            <a:t>slIzborCom</a:t>
          </a:r>
          <a:r>
            <a:rPr lang="en-US" sz="1100" b="1" dirty="0" smtClean="0">
              <a:solidFill>
                <a:srgbClr val="002060"/>
              </a:solidFill>
            </a:rPr>
            <a:t>==</a:t>
          </a:r>
          <a:r>
            <a:rPr lang="en-US" sz="1100" b="1" dirty="0" smtClean="0">
              <a:solidFill>
                <a:srgbClr val="002060"/>
              </a:solidFill>
            </a:rPr>
            <a:t>1) </a:t>
          </a: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="</a:t>
          </a:r>
          <a:r>
            <a:rPr lang="en-US" sz="1100" b="1" dirty="0" smtClean="0">
              <a:solidFill>
                <a:srgbClr val="002060"/>
              </a:solidFill>
            </a:rPr>
            <a:t>A";  // </a:t>
          </a:r>
          <a:r>
            <a:rPr lang="mk-MK" sz="1100" b="1" dirty="0" smtClean="0">
              <a:solidFill>
                <a:srgbClr val="002060"/>
              </a:solidFill>
            </a:rPr>
            <a:t>Компјутерот избрал 1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mk-MK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smtClean="0">
              <a:solidFill>
                <a:srgbClr val="002060"/>
              </a:solidFill>
            </a:rPr>
            <a:t>if </a:t>
          </a:r>
          <a:r>
            <a:rPr lang="en-US" sz="1100" b="1" dirty="0" smtClean="0">
              <a:solidFill>
                <a:srgbClr val="002060"/>
              </a:solidFill>
            </a:rPr>
            <a:t>(</a:t>
          </a:r>
          <a:r>
            <a:rPr lang="en-US" sz="1100" b="1" dirty="0" err="1" smtClean="0">
              <a:solidFill>
                <a:srgbClr val="002060"/>
              </a:solidFill>
            </a:rPr>
            <a:t>slIzborCom</a:t>
          </a:r>
          <a:r>
            <a:rPr lang="en-US" sz="1100" b="1" dirty="0" smtClean="0">
              <a:solidFill>
                <a:srgbClr val="002060"/>
              </a:solidFill>
            </a:rPr>
            <a:t>==</a:t>
          </a:r>
          <a:r>
            <a:rPr lang="en-US" sz="1100" b="1" dirty="0" smtClean="0">
              <a:solidFill>
                <a:srgbClr val="002060"/>
              </a:solidFill>
            </a:rPr>
            <a:t>2) </a:t>
          </a: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="</a:t>
          </a:r>
          <a:r>
            <a:rPr lang="en-US" sz="1100" b="1" dirty="0" smtClean="0">
              <a:solidFill>
                <a:srgbClr val="002060"/>
              </a:solidFill>
            </a:rPr>
            <a:t>B";  // </a:t>
          </a:r>
          <a:r>
            <a:rPr lang="mk-MK" sz="1100" b="1" dirty="0" smtClean="0">
              <a:solidFill>
                <a:srgbClr val="002060"/>
              </a:solidFill>
            </a:rPr>
            <a:t>Компјутерот избрал 2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mk-MK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smtClean="0">
              <a:solidFill>
                <a:srgbClr val="002060"/>
              </a:solidFill>
            </a:rPr>
            <a:t>if </a:t>
          </a:r>
          <a:r>
            <a:rPr lang="en-US" sz="1100" b="1" dirty="0" smtClean="0">
              <a:solidFill>
                <a:srgbClr val="002060"/>
              </a:solidFill>
            </a:rPr>
            <a:t>(</a:t>
          </a:r>
          <a:r>
            <a:rPr lang="en-US" sz="1100" b="1" dirty="0" err="1" smtClean="0">
              <a:solidFill>
                <a:srgbClr val="002060"/>
              </a:solidFill>
            </a:rPr>
            <a:t>slIzborCom</a:t>
          </a:r>
          <a:r>
            <a:rPr lang="en-US" sz="1100" b="1" dirty="0" smtClean="0">
              <a:solidFill>
                <a:srgbClr val="002060"/>
              </a:solidFill>
            </a:rPr>
            <a:t>==</a:t>
          </a:r>
          <a:r>
            <a:rPr lang="en-US" sz="1100" b="1" dirty="0" smtClean="0">
              <a:solidFill>
                <a:srgbClr val="002060"/>
              </a:solidFill>
            </a:rPr>
            <a:t>3) </a:t>
          </a: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="</a:t>
          </a:r>
          <a:r>
            <a:rPr lang="en-US" sz="1100" b="1" dirty="0" smtClean="0">
              <a:solidFill>
                <a:srgbClr val="002060"/>
              </a:solidFill>
            </a:rPr>
            <a:t>C";  // </a:t>
          </a:r>
          <a:r>
            <a:rPr lang="mk-MK" sz="1100" b="1" dirty="0" smtClean="0">
              <a:solidFill>
                <a:srgbClr val="002060"/>
              </a:solidFill>
            </a:rPr>
            <a:t>Компјутерот избрал 3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mk-MK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smtClean="0">
              <a:solidFill>
                <a:srgbClr val="002060"/>
              </a:solidFill>
            </a:rPr>
            <a:t>if </a:t>
          </a:r>
          <a:r>
            <a:rPr lang="en-US" sz="1100" b="1" dirty="0" smtClean="0">
              <a:solidFill>
                <a:srgbClr val="002060"/>
              </a:solidFill>
            </a:rPr>
            <a:t>(</a:t>
          </a:r>
          <a:r>
            <a:rPr lang="en-US" sz="1100" b="1" dirty="0" err="1" smtClean="0">
              <a:solidFill>
                <a:srgbClr val="002060"/>
              </a:solidFill>
            </a:rPr>
            <a:t>slIzborCom</a:t>
          </a:r>
          <a:r>
            <a:rPr lang="en-US" sz="1100" b="1" dirty="0" smtClean="0">
              <a:solidFill>
                <a:srgbClr val="002060"/>
              </a:solidFill>
            </a:rPr>
            <a:t>==</a:t>
          </a:r>
          <a:r>
            <a:rPr lang="en-US" sz="1100" b="1" dirty="0" smtClean="0">
              <a:solidFill>
                <a:srgbClr val="002060"/>
              </a:solidFill>
            </a:rPr>
            <a:t>4) </a:t>
          </a: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="</a:t>
          </a:r>
          <a:r>
            <a:rPr lang="en-US" sz="1100" b="1" dirty="0" smtClean="0">
              <a:solidFill>
                <a:srgbClr val="002060"/>
              </a:solidFill>
            </a:rPr>
            <a:t>D";  // </a:t>
          </a:r>
          <a:r>
            <a:rPr lang="mk-MK" sz="1100" b="1" dirty="0" smtClean="0">
              <a:solidFill>
                <a:srgbClr val="002060"/>
              </a:solidFill>
            </a:rPr>
            <a:t>Компјутерот избрал 4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mk-MK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smtClean="0">
              <a:solidFill>
                <a:srgbClr val="002060"/>
              </a:solidFill>
            </a:rPr>
            <a:t>if </a:t>
          </a:r>
          <a:r>
            <a:rPr lang="en-US" sz="1100" b="1" dirty="0" smtClean="0">
              <a:solidFill>
                <a:srgbClr val="002060"/>
              </a:solidFill>
            </a:rPr>
            <a:t>(</a:t>
          </a:r>
          <a:r>
            <a:rPr lang="en-US" sz="1100" b="1" dirty="0" err="1" smtClean="0">
              <a:solidFill>
                <a:srgbClr val="002060"/>
              </a:solidFill>
            </a:rPr>
            <a:t>slIzborCom</a:t>
          </a:r>
          <a:r>
            <a:rPr lang="en-US" sz="1100" b="1" dirty="0" smtClean="0">
              <a:solidFill>
                <a:srgbClr val="002060"/>
              </a:solidFill>
            </a:rPr>
            <a:t>==</a:t>
          </a:r>
          <a:r>
            <a:rPr lang="en-US" sz="1100" b="1" dirty="0" smtClean="0">
              <a:solidFill>
                <a:srgbClr val="002060"/>
              </a:solidFill>
            </a:rPr>
            <a:t>5) </a:t>
          </a: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="</a:t>
          </a:r>
          <a:r>
            <a:rPr lang="en-US" sz="1100" b="1" dirty="0" smtClean="0">
              <a:solidFill>
                <a:srgbClr val="002060"/>
              </a:solidFill>
            </a:rPr>
            <a:t>E";  // </a:t>
          </a:r>
          <a:r>
            <a:rPr lang="mk-MK" sz="1100" b="1" dirty="0" smtClean="0">
              <a:solidFill>
                <a:srgbClr val="002060"/>
              </a:solidFill>
            </a:rPr>
            <a:t>Компјутерот избрал 5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mk-MK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smtClean="0">
              <a:solidFill>
                <a:srgbClr val="002060"/>
              </a:solidFill>
            </a:rPr>
            <a:t>if </a:t>
          </a:r>
          <a:r>
            <a:rPr lang="en-US" sz="1100" b="1" dirty="0" smtClean="0">
              <a:solidFill>
                <a:srgbClr val="002060"/>
              </a:solidFill>
            </a:rPr>
            <a:t>(</a:t>
          </a:r>
          <a:r>
            <a:rPr lang="en-US" sz="1100" b="1" dirty="0" err="1" smtClean="0">
              <a:solidFill>
                <a:srgbClr val="002060"/>
              </a:solidFill>
            </a:rPr>
            <a:t>slIzborCom</a:t>
          </a:r>
          <a:r>
            <a:rPr lang="en-US" sz="1100" b="1" dirty="0" smtClean="0">
              <a:solidFill>
                <a:srgbClr val="002060"/>
              </a:solidFill>
            </a:rPr>
            <a:t>==</a:t>
          </a:r>
          <a:r>
            <a:rPr lang="en-US" sz="1100" b="1" dirty="0" smtClean="0">
              <a:solidFill>
                <a:srgbClr val="002060"/>
              </a:solidFill>
            </a:rPr>
            <a:t>6) </a:t>
          </a: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="</a:t>
          </a:r>
          <a:r>
            <a:rPr lang="en-US" sz="1100" b="1" dirty="0" smtClean="0">
              <a:solidFill>
                <a:srgbClr val="002060"/>
              </a:solidFill>
            </a:rPr>
            <a:t>F";  // </a:t>
          </a:r>
          <a:r>
            <a:rPr lang="mk-MK" sz="1100" b="1" dirty="0" smtClean="0">
              <a:solidFill>
                <a:srgbClr val="002060"/>
              </a:solidFill>
            </a:rPr>
            <a:t>Компјутерот избрал 6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mk-MK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smtClean="0">
              <a:solidFill>
                <a:srgbClr val="002060"/>
              </a:solidFill>
            </a:rPr>
            <a:t>if </a:t>
          </a:r>
          <a:r>
            <a:rPr lang="en-US" sz="1100" b="1" dirty="0" smtClean="0">
              <a:solidFill>
                <a:srgbClr val="002060"/>
              </a:solidFill>
            </a:rPr>
            <a:t>(</a:t>
          </a:r>
          <a:r>
            <a:rPr lang="en-US" sz="1100" b="1" dirty="0" err="1" smtClean="0">
              <a:solidFill>
                <a:srgbClr val="002060"/>
              </a:solidFill>
            </a:rPr>
            <a:t>slIzborCom</a:t>
          </a:r>
          <a:r>
            <a:rPr lang="en-US" sz="1100" b="1" dirty="0" smtClean="0">
              <a:solidFill>
                <a:srgbClr val="002060"/>
              </a:solidFill>
            </a:rPr>
            <a:t>==</a:t>
          </a:r>
          <a:r>
            <a:rPr lang="en-US" sz="1100" b="1" dirty="0" smtClean="0">
              <a:solidFill>
                <a:srgbClr val="002060"/>
              </a:solidFill>
            </a:rPr>
            <a:t>7) </a:t>
          </a: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="</a:t>
          </a:r>
          <a:r>
            <a:rPr lang="en-US" sz="1100" b="1" dirty="0" smtClean="0">
              <a:solidFill>
                <a:srgbClr val="002060"/>
              </a:solidFill>
            </a:rPr>
            <a:t>G";  // </a:t>
          </a:r>
          <a:r>
            <a:rPr lang="mk-MK" sz="1100" b="1" dirty="0" smtClean="0">
              <a:solidFill>
                <a:srgbClr val="002060"/>
              </a:solidFill>
            </a:rPr>
            <a:t>Компјутерот избрал 7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mk-MK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smtClean="0">
              <a:solidFill>
                <a:srgbClr val="002060"/>
              </a:solidFill>
            </a:rPr>
            <a:t>if </a:t>
          </a:r>
          <a:r>
            <a:rPr lang="en-US" sz="1100" b="1" dirty="0" smtClean="0">
              <a:solidFill>
                <a:srgbClr val="002060"/>
              </a:solidFill>
            </a:rPr>
            <a:t>(</a:t>
          </a:r>
          <a:r>
            <a:rPr lang="en-US" sz="1100" b="1" dirty="0" err="1" smtClean="0">
              <a:solidFill>
                <a:srgbClr val="002060"/>
              </a:solidFill>
            </a:rPr>
            <a:t>slIzborCom</a:t>
          </a:r>
          <a:r>
            <a:rPr lang="en-US" sz="1100" b="1" dirty="0" smtClean="0">
              <a:solidFill>
                <a:srgbClr val="002060"/>
              </a:solidFill>
            </a:rPr>
            <a:t>==</a:t>
          </a:r>
          <a:r>
            <a:rPr lang="en-US" sz="1100" b="1" dirty="0" smtClean="0">
              <a:solidFill>
                <a:srgbClr val="002060"/>
              </a:solidFill>
            </a:rPr>
            <a:t>8) </a:t>
          </a: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="</a:t>
          </a:r>
          <a:r>
            <a:rPr lang="en-US" sz="1100" b="1" dirty="0" smtClean="0">
              <a:solidFill>
                <a:srgbClr val="002060"/>
              </a:solidFill>
            </a:rPr>
            <a:t>H";  // </a:t>
          </a:r>
          <a:r>
            <a:rPr lang="mk-MK" sz="1100" b="1" dirty="0" smtClean="0">
              <a:solidFill>
                <a:srgbClr val="002060"/>
              </a:solidFill>
            </a:rPr>
            <a:t>Компјутерот избрал 8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mk-MK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smtClean="0">
              <a:solidFill>
                <a:srgbClr val="002060"/>
              </a:solidFill>
            </a:rPr>
            <a:t>if </a:t>
          </a:r>
          <a:r>
            <a:rPr lang="en-US" sz="1100" b="1" dirty="0" smtClean="0">
              <a:solidFill>
                <a:srgbClr val="002060"/>
              </a:solidFill>
            </a:rPr>
            <a:t>(</a:t>
          </a:r>
          <a:r>
            <a:rPr lang="en-US" sz="1100" b="1" dirty="0" err="1" smtClean="0">
              <a:solidFill>
                <a:srgbClr val="002060"/>
              </a:solidFill>
            </a:rPr>
            <a:t>slIzborCom</a:t>
          </a:r>
          <a:r>
            <a:rPr lang="en-US" sz="1100" b="1" dirty="0" smtClean="0">
              <a:solidFill>
                <a:srgbClr val="002060"/>
              </a:solidFill>
            </a:rPr>
            <a:t>==</a:t>
          </a:r>
          <a:r>
            <a:rPr lang="en-US" sz="1100" b="1" dirty="0" smtClean="0">
              <a:solidFill>
                <a:srgbClr val="002060"/>
              </a:solidFill>
            </a:rPr>
            <a:t>9) </a:t>
          </a: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="</a:t>
          </a:r>
          <a:r>
            <a:rPr lang="en-US" sz="1100" b="1" dirty="0" smtClean="0">
              <a:solidFill>
                <a:srgbClr val="002060"/>
              </a:solidFill>
            </a:rPr>
            <a:t>I";  // </a:t>
          </a:r>
          <a:r>
            <a:rPr lang="mk-MK" sz="1100" b="1" dirty="0" smtClean="0">
              <a:solidFill>
                <a:srgbClr val="002060"/>
              </a:solidFill>
            </a:rPr>
            <a:t>Компјутерот избрал 9</a:t>
          </a:r>
          <a:endParaRPr lang="en-US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proveriSlob</a:t>
          </a:r>
          <a:r>
            <a:rPr lang="en-US" sz="1100" b="1" dirty="0" smtClean="0">
              <a:solidFill>
                <a:srgbClr val="002060"/>
              </a:solidFill>
            </a:rPr>
            <a:t>(); </a:t>
          </a:r>
          <a:endParaRPr lang="en-US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document.images</a:t>
          </a:r>
          <a:r>
            <a:rPr lang="en-US" sz="1100" b="1" dirty="0" smtClean="0">
              <a:solidFill>
                <a:srgbClr val="002060"/>
              </a:solidFill>
            </a:rPr>
            <a:t>[</a:t>
          </a:r>
          <a:r>
            <a:rPr lang="en-US" sz="1100" b="1" dirty="0" err="1" smtClean="0">
              <a:solidFill>
                <a:srgbClr val="002060"/>
              </a:solidFill>
            </a:rPr>
            <a:t>pomosna</a:t>
          </a:r>
          <a:r>
            <a:rPr lang="en-US" sz="1100" b="1" dirty="0" smtClean="0">
              <a:solidFill>
                <a:srgbClr val="002060"/>
              </a:solidFill>
            </a:rPr>
            <a:t>].</a:t>
          </a:r>
          <a:r>
            <a:rPr lang="en-US" sz="1100" b="1" dirty="0" err="1" smtClean="0">
              <a:solidFill>
                <a:srgbClr val="002060"/>
              </a:solidFill>
            </a:rPr>
            <a:t>src</a:t>
          </a:r>
          <a:r>
            <a:rPr lang="en-US" sz="1100" b="1" dirty="0" smtClean="0">
              <a:solidFill>
                <a:srgbClr val="002060"/>
              </a:solidFill>
            </a:rPr>
            <a:t>= o; // </a:t>
          </a:r>
          <a:r>
            <a:rPr lang="mk-MK" sz="1100" b="1" dirty="0" smtClean="0">
              <a:solidFill>
                <a:srgbClr val="002060"/>
              </a:solidFill>
            </a:rPr>
            <a:t>Се поставува слика за "0" на местото кај што е избрано поле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mk-MK" sz="1100" b="1" dirty="0" smtClean="0">
            <a:solidFill>
              <a:srgbClr val="002060"/>
            </a:solidFill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100" b="1" dirty="0" err="1" smtClean="0">
              <a:solidFill>
                <a:srgbClr val="002060"/>
              </a:solidFill>
            </a:rPr>
            <a:t>izvestuvanje</a:t>
          </a:r>
          <a:r>
            <a:rPr lang="en-US" sz="1100" b="1" dirty="0" smtClean="0">
              <a:solidFill>
                <a:srgbClr val="002060"/>
              </a:solidFill>
            </a:rPr>
            <a:t>();  </a:t>
          </a:r>
          <a:r>
            <a:rPr lang="en-US" sz="1100" b="1" dirty="0" smtClean="0">
              <a:solidFill>
                <a:srgbClr val="002060"/>
              </a:solidFill>
            </a:rPr>
            <a:t>// </a:t>
          </a:r>
          <a:r>
            <a:rPr lang="mk-MK" sz="1100" b="1" dirty="0" smtClean="0">
              <a:solidFill>
                <a:srgbClr val="002060"/>
              </a:solidFill>
            </a:rPr>
            <a:t>Се повикува </a:t>
          </a:r>
          <a:r>
            <a:rPr lang="en-US" sz="1100" b="1" dirty="0" err="1" smtClean="0">
              <a:solidFill>
                <a:srgbClr val="002060"/>
              </a:solidFill>
            </a:rPr>
            <a:t>izvestuvanje</a:t>
          </a:r>
          <a:r>
            <a:rPr lang="en-US" sz="1100" b="1" dirty="0" smtClean="0">
              <a:solidFill>
                <a:srgbClr val="002060"/>
              </a:solidFill>
            </a:rPr>
            <a:t>() </a:t>
          </a:r>
          <a:r>
            <a:rPr lang="mk-MK" sz="1100" b="1" dirty="0" smtClean="0">
              <a:solidFill>
                <a:srgbClr val="002060"/>
              </a:solidFill>
            </a:rPr>
            <a:t>за да се провери кој е победник (компјутерот, играчот или е нерешено)</a:t>
          </a:r>
          <a:endParaRPr lang="en-US" sz="1100" dirty="0"/>
        </a:p>
      </dgm:t>
    </dgm:pt>
    <dgm:pt modelId="{EE5BF99C-4996-416B-879E-986A455A5824}" type="parTrans" cxnId="{DC2C728B-DFE6-4727-A17B-0A058E845CD5}">
      <dgm:prSet/>
      <dgm:spPr/>
      <dgm:t>
        <a:bodyPr/>
        <a:lstStyle/>
        <a:p>
          <a:endParaRPr lang="en-US"/>
        </a:p>
      </dgm:t>
    </dgm:pt>
    <dgm:pt modelId="{0E038382-502C-4895-BA0D-BDF8EF3FB392}" type="sibTrans" cxnId="{DC2C728B-DFE6-4727-A17B-0A058E845CD5}">
      <dgm:prSet/>
      <dgm:spPr/>
      <dgm:t>
        <a:bodyPr/>
        <a:lstStyle/>
        <a:p>
          <a:endParaRPr lang="en-US"/>
        </a:p>
      </dgm:t>
    </dgm:pt>
    <dgm:pt modelId="{F749FE52-C03F-4EE0-8705-E885160905FB}">
      <dgm:prSet phldrT="[Text]" phldr="1"/>
      <dgm:spPr/>
      <dgm:t>
        <a:bodyPr/>
        <a:lstStyle/>
        <a:p>
          <a:endParaRPr lang="en-US" dirty="0"/>
        </a:p>
      </dgm:t>
    </dgm:pt>
    <dgm:pt modelId="{29507243-FE5A-4515-8510-BECE938628FB}" type="parTrans" cxnId="{33D60844-A593-463D-BA02-1FA3C3DB238D}">
      <dgm:prSet/>
      <dgm:spPr/>
      <dgm:t>
        <a:bodyPr/>
        <a:lstStyle/>
        <a:p>
          <a:endParaRPr lang="en-US"/>
        </a:p>
      </dgm:t>
    </dgm:pt>
    <dgm:pt modelId="{5CFB28AC-B3B8-4C12-A1C0-3496E5DE400C}" type="sibTrans" cxnId="{33D60844-A593-463D-BA02-1FA3C3DB238D}">
      <dgm:prSet/>
      <dgm:spPr/>
      <dgm:t>
        <a:bodyPr/>
        <a:lstStyle/>
        <a:p>
          <a:endParaRPr lang="en-US"/>
        </a:p>
      </dgm:t>
    </dgm:pt>
    <dgm:pt modelId="{3D587A17-4458-4D3C-A380-D2E587DA057E}" type="pres">
      <dgm:prSet presAssocID="{49AC004C-ADFA-4322-858D-E88CFB0870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mk-MK"/>
        </a:p>
      </dgm:t>
    </dgm:pt>
    <dgm:pt modelId="{E469F78E-FD7D-4FF6-A5A6-1E08C74CF995}" type="pres">
      <dgm:prSet presAssocID="{9032E747-0E54-4450-A361-DAE4E9D7780D}" presName="parentText" presStyleLbl="node1" presStyleIdx="0" presStyleCnt="1" custScaleY="203846" custLinFactNeighborY="-171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5FEC7-90E9-40CF-9353-B2610C9B278B}" type="pres">
      <dgm:prSet presAssocID="{9032E747-0E54-4450-A361-DAE4E9D7780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mk-MK"/>
        </a:p>
      </dgm:t>
    </dgm:pt>
  </dgm:ptLst>
  <dgm:cxnLst>
    <dgm:cxn modelId="{DC2C728B-DFE6-4727-A17B-0A058E845CD5}" srcId="{49AC004C-ADFA-4322-858D-E88CFB08702B}" destId="{9032E747-0E54-4450-A361-DAE4E9D7780D}" srcOrd="0" destOrd="0" parTransId="{EE5BF99C-4996-416B-879E-986A455A5824}" sibTransId="{0E038382-502C-4895-BA0D-BDF8EF3FB392}"/>
    <dgm:cxn modelId="{BF56DB08-D71E-40F2-B170-F12D9E34AE92}" type="presOf" srcId="{F749FE52-C03F-4EE0-8705-E885160905FB}" destId="{F8B5FEC7-90E9-40CF-9353-B2610C9B278B}" srcOrd="0" destOrd="0" presId="urn:microsoft.com/office/officeart/2005/8/layout/vList2"/>
    <dgm:cxn modelId="{33D60844-A593-463D-BA02-1FA3C3DB238D}" srcId="{9032E747-0E54-4450-A361-DAE4E9D7780D}" destId="{F749FE52-C03F-4EE0-8705-E885160905FB}" srcOrd="0" destOrd="0" parTransId="{29507243-FE5A-4515-8510-BECE938628FB}" sibTransId="{5CFB28AC-B3B8-4C12-A1C0-3496E5DE400C}"/>
    <dgm:cxn modelId="{A2C569BF-A2BA-4F0E-BAC7-69113C6BE705}" type="presOf" srcId="{9032E747-0E54-4450-A361-DAE4E9D7780D}" destId="{E469F78E-FD7D-4FF6-A5A6-1E08C74CF995}" srcOrd="0" destOrd="0" presId="urn:microsoft.com/office/officeart/2005/8/layout/vList2"/>
    <dgm:cxn modelId="{39B6F521-774C-4ECC-ADDE-993D0292D8A0}" type="presOf" srcId="{49AC004C-ADFA-4322-858D-E88CFB08702B}" destId="{3D587A17-4458-4D3C-A380-D2E587DA057E}" srcOrd="0" destOrd="0" presId="urn:microsoft.com/office/officeart/2005/8/layout/vList2"/>
    <dgm:cxn modelId="{DBAC5E0F-FC23-49D0-B9EF-CE5DEF768126}" type="presParOf" srcId="{3D587A17-4458-4D3C-A380-D2E587DA057E}" destId="{E469F78E-FD7D-4FF6-A5A6-1E08C74CF995}" srcOrd="0" destOrd="0" presId="urn:microsoft.com/office/officeart/2005/8/layout/vList2"/>
    <dgm:cxn modelId="{611143DF-3E65-42A7-A3DA-5D6F64B59561}" type="presParOf" srcId="{3D587A17-4458-4D3C-A380-D2E587DA057E}" destId="{F8B5FEC7-90E9-40CF-9353-B2610C9B278B}" srcOrd="1" destOrd="0" presId="urn:microsoft.com/office/officeart/2005/8/layout/vList2"/>
  </dgm:cxnLst>
  <dgm:bg>
    <a:gradFill>
      <a:gsLst>
        <a:gs pos="0">
          <a:srgbClr val="825600"/>
        </a:gs>
        <a:gs pos="13000">
          <a:srgbClr val="FFA800"/>
        </a:gs>
        <a:gs pos="28000">
          <a:srgbClr val="825600"/>
        </a:gs>
        <a:gs pos="42999">
          <a:srgbClr val="FFA800"/>
        </a:gs>
        <a:gs pos="58000">
          <a:srgbClr val="825600"/>
        </a:gs>
        <a:gs pos="72000">
          <a:srgbClr val="FFA800"/>
        </a:gs>
        <a:gs pos="87000">
          <a:srgbClr val="825600"/>
        </a:gs>
        <a:gs pos="100000">
          <a:srgbClr val="FFA800"/>
        </a:gs>
      </a:gsLst>
      <a:lin ang="16200000" scaled="0"/>
    </a:gra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8A95D-E632-4C27-A25C-97E098E5BD81}">
      <dsp:nvSpPr>
        <dsp:cNvPr id="0" name=""/>
        <dsp:cNvSpPr/>
      </dsp:nvSpPr>
      <dsp:spPr>
        <a:xfrm>
          <a:off x="0" y="179873"/>
          <a:ext cx="8077200" cy="507204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>
              <a:solidFill>
                <a:srgbClr val="FFFF00"/>
              </a:solidFill>
            </a:rPr>
            <a:t>Проверка на празни полиња</a:t>
          </a:r>
          <a:endParaRPr lang="en-US" sz="2400" kern="1200" dirty="0">
            <a:solidFill>
              <a:srgbClr val="FFFF00"/>
            </a:solidFill>
          </a:endParaRPr>
        </a:p>
      </dsp:txBody>
      <dsp:txXfrm>
        <a:off x="0" y="179873"/>
        <a:ext cx="8077200" cy="507204"/>
      </dsp:txXfrm>
    </dsp:sp>
    <dsp:sp modelId="{227274AF-521D-4C80-84A8-E8F540452C33}">
      <dsp:nvSpPr>
        <dsp:cNvPr id="0" name=""/>
        <dsp:cNvSpPr/>
      </dsp:nvSpPr>
      <dsp:spPr>
        <a:xfrm>
          <a:off x="3943" y="741009"/>
          <a:ext cx="2689770" cy="34479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// Ако полето "A" е празно </a:t>
          </a: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if </a:t>
          </a:r>
          <a:r>
            <a:rPr lang="en-US" sz="1050" b="1" kern="1200" dirty="0" smtClean="0"/>
            <a:t>((</a:t>
          </a:r>
          <a:r>
            <a:rPr lang="en-US" sz="1050" b="1" kern="1200" dirty="0" err="1" smtClean="0"/>
            <a:t>pomosna</a:t>
          </a:r>
          <a:r>
            <a:rPr lang="en-US" sz="1050" b="1" kern="1200" dirty="0" smtClean="0"/>
            <a:t>=="</a:t>
          </a:r>
          <a:r>
            <a:rPr lang="en-US" sz="1050" b="1" kern="1200" dirty="0" smtClean="0"/>
            <a:t>A")&amp;&amp;(a==0)) {  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/>
            <a:t>vnes</a:t>
          </a:r>
          <a:r>
            <a:rPr lang="en-US" sz="1050" b="1" kern="1200" dirty="0" smtClean="0"/>
            <a:t>=1</a:t>
          </a:r>
          <a:r>
            <a:rPr lang="en-US" sz="1050" b="1" kern="1200" dirty="0" smtClean="0"/>
            <a:t>;                       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if </a:t>
          </a:r>
          <a:r>
            <a:rPr lang="ru-RU" sz="1050" b="1" kern="1200" dirty="0" smtClean="0"/>
            <a:t>(</a:t>
          </a:r>
          <a:r>
            <a:rPr lang="en-US" sz="1050" b="1" kern="1200" dirty="0" err="1" smtClean="0"/>
            <a:t>provPole</a:t>
          </a:r>
          <a:r>
            <a:rPr lang="ru-RU" sz="1050" b="1" kern="1200" dirty="0" smtClean="0"/>
            <a:t>==</a:t>
          </a:r>
          <a:r>
            <a:rPr lang="ru-RU" sz="1050" b="1" kern="1200" dirty="0" smtClean="0"/>
            <a:t>0) a=1;             // Се проверува дали играчот има внесено "X" во полето "A" </a:t>
          </a: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if </a:t>
          </a:r>
          <a:r>
            <a:rPr lang="ru-RU" sz="1050" b="1" kern="1200" dirty="0" smtClean="0"/>
            <a:t>(</a:t>
          </a:r>
          <a:r>
            <a:rPr lang="en-US" sz="1050" b="1" kern="1200" dirty="0" err="1" smtClean="0"/>
            <a:t>provPole</a:t>
          </a:r>
          <a:r>
            <a:rPr lang="ru-RU" sz="1050" b="1" kern="1200" dirty="0" smtClean="0"/>
            <a:t>==</a:t>
          </a:r>
          <a:r>
            <a:rPr lang="ru-RU" sz="1050" b="1" kern="1200" dirty="0" smtClean="0"/>
            <a:t>1) a=2;             // Се проверува дали копјутерот има внесено "0" во полето "A" </a:t>
          </a: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}</a:t>
          </a:r>
          <a:endParaRPr lang="en-US" sz="100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3943" y="741009"/>
        <a:ext cx="2689770" cy="3447916"/>
      </dsp:txXfrm>
    </dsp:sp>
    <dsp:sp modelId="{2EC85154-9A32-4479-9480-431DBB1621A1}">
      <dsp:nvSpPr>
        <dsp:cNvPr id="0" name=""/>
        <dsp:cNvSpPr/>
      </dsp:nvSpPr>
      <dsp:spPr>
        <a:xfrm>
          <a:off x="2693714" y="761996"/>
          <a:ext cx="2689770" cy="34059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// Ако полето "Б" е празно </a:t>
          </a: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if </a:t>
          </a:r>
          <a:r>
            <a:rPr lang="en-US" sz="1200" b="1" kern="1200" dirty="0" smtClean="0"/>
            <a:t>((</a:t>
          </a:r>
          <a:r>
            <a:rPr lang="en-US" sz="1200" b="1" kern="1200" dirty="0" err="1" smtClean="0"/>
            <a:t>pomosna</a:t>
          </a:r>
          <a:r>
            <a:rPr lang="en-US" sz="1200" b="1" kern="1200" dirty="0" smtClean="0"/>
            <a:t>=="</a:t>
          </a:r>
          <a:r>
            <a:rPr lang="en-US" sz="1200" b="1" kern="1200" dirty="0" smtClean="0"/>
            <a:t>B")&amp;&amp;(b==0)) { 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vnes</a:t>
          </a:r>
          <a:r>
            <a:rPr lang="en-US" sz="1200" b="1" kern="1200" dirty="0" smtClean="0"/>
            <a:t>=1</a:t>
          </a:r>
          <a:r>
            <a:rPr lang="en-US" sz="1200" b="1" kern="1200" dirty="0" smtClean="0"/>
            <a:t>;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if </a:t>
          </a:r>
          <a:r>
            <a:rPr lang="ru-RU" sz="1200" b="1" kern="1200" dirty="0" smtClean="0"/>
            <a:t>(</a:t>
          </a:r>
          <a:r>
            <a:rPr lang="en-US" sz="1200" b="1" kern="1200" dirty="0" err="1" smtClean="0"/>
            <a:t>provPole</a:t>
          </a:r>
          <a:r>
            <a:rPr lang="ru-RU" sz="1200" b="1" kern="1200" dirty="0" smtClean="0"/>
            <a:t>==</a:t>
          </a:r>
          <a:r>
            <a:rPr lang="ru-RU" sz="1200" b="1" kern="1200" dirty="0" smtClean="0"/>
            <a:t>0) b=1;           // Се проверува дали играчот има внесено "X" во полето "B"</a:t>
          </a: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if </a:t>
          </a:r>
          <a:r>
            <a:rPr lang="ru-RU" sz="1200" b="1" kern="1200" dirty="0" smtClean="0"/>
            <a:t>(</a:t>
          </a:r>
          <a:r>
            <a:rPr lang="en-US" sz="1200" b="1" kern="1200" dirty="0" err="1" smtClean="0"/>
            <a:t>provPole</a:t>
          </a:r>
          <a:r>
            <a:rPr lang="ru-RU" sz="1200" b="1" kern="1200" dirty="0" smtClean="0"/>
            <a:t>==</a:t>
          </a:r>
          <a:r>
            <a:rPr lang="ru-RU" sz="1200" b="1" kern="1200" dirty="0" smtClean="0"/>
            <a:t>1) b=2;           // Се проверува дали копјутерот има внесено "0" во полето "B"</a:t>
          </a: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}</a:t>
          </a:r>
          <a:endParaRPr lang="en-US" sz="1100" b="1" kern="1200" dirty="0"/>
        </a:p>
      </dsp:txBody>
      <dsp:txXfrm>
        <a:off x="2693714" y="761996"/>
        <a:ext cx="2689770" cy="3405943"/>
      </dsp:txXfrm>
    </dsp:sp>
    <dsp:sp modelId="{85946002-A4C8-4610-AE59-9FA6981FB8C3}">
      <dsp:nvSpPr>
        <dsp:cNvPr id="0" name=""/>
        <dsp:cNvSpPr/>
      </dsp:nvSpPr>
      <dsp:spPr>
        <a:xfrm>
          <a:off x="5383485" y="761996"/>
          <a:ext cx="2689770" cy="34059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// Ако полето "C" е празно </a:t>
          </a: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if </a:t>
          </a:r>
          <a:r>
            <a:rPr lang="en-US" sz="1050" b="1" kern="1200" dirty="0" smtClean="0"/>
            <a:t>((</a:t>
          </a:r>
          <a:r>
            <a:rPr lang="en-US" sz="1050" b="1" kern="1200" dirty="0" err="1" smtClean="0"/>
            <a:t>pomosna</a:t>
          </a:r>
          <a:r>
            <a:rPr lang="en-US" sz="1050" b="1" kern="1200" dirty="0" smtClean="0"/>
            <a:t>=="</a:t>
          </a:r>
          <a:r>
            <a:rPr lang="en-US" sz="1050" b="1" kern="1200" dirty="0" smtClean="0"/>
            <a:t>C")&amp;&amp;(c==0)) {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/>
            <a:t>vnes</a:t>
          </a:r>
          <a:r>
            <a:rPr lang="en-US" sz="1050" b="1" kern="1200" dirty="0" smtClean="0"/>
            <a:t>=1</a:t>
          </a:r>
          <a:r>
            <a:rPr lang="en-US" sz="1050" b="1" kern="1200" dirty="0" smtClean="0"/>
            <a:t>;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if </a:t>
          </a:r>
          <a:r>
            <a:rPr lang="ru-RU" sz="1050" b="1" kern="1200" dirty="0" smtClean="0"/>
            <a:t>(</a:t>
          </a:r>
          <a:r>
            <a:rPr lang="en-US" sz="1050" b="1" kern="1200" dirty="0" err="1" smtClean="0"/>
            <a:t>provPole</a:t>
          </a:r>
          <a:r>
            <a:rPr lang="ru-RU" sz="1050" b="1" kern="1200" dirty="0" smtClean="0"/>
            <a:t>==</a:t>
          </a:r>
          <a:r>
            <a:rPr lang="ru-RU" sz="1050" b="1" kern="1200" dirty="0" smtClean="0"/>
            <a:t>0) c=1;         // Се проверува дали играчот има внесено "X" во полето "C"</a:t>
          </a: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if </a:t>
          </a:r>
          <a:r>
            <a:rPr lang="ru-RU" sz="1050" b="1" kern="1200" dirty="0" smtClean="0"/>
            <a:t>(</a:t>
          </a:r>
          <a:r>
            <a:rPr lang="en-US" sz="1050" b="1" kern="1200" dirty="0" err="1" smtClean="0"/>
            <a:t>provPole</a:t>
          </a:r>
          <a:r>
            <a:rPr lang="ru-RU" sz="1050" b="1" kern="1200" dirty="0" smtClean="0"/>
            <a:t>==</a:t>
          </a:r>
          <a:r>
            <a:rPr lang="ru-RU" sz="1050" b="1" kern="1200" dirty="0" smtClean="0"/>
            <a:t>1) c=2;         // Се проверува дали играчот има внесено "X" во полето "C"</a:t>
          </a: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}</a:t>
          </a:r>
          <a:endParaRPr lang="en-US" sz="1000" b="1" kern="1200" dirty="0"/>
        </a:p>
      </dsp:txBody>
      <dsp:txXfrm>
        <a:off x="5383485" y="761996"/>
        <a:ext cx="2689770" cy="3405943"/>
      </dsp:txXfrm>
    </dsp:sp>
    <dsp:sp modelId="{7FAE0765-B567-4F34-BC45-44FCCC4FBCBE}">
      <dsp:nvSpPr>
        <dsp:cNvPr id="0" name=""/>
        <dsp:cNvSpPr/>
      </dsp:nvSpPr>
      <dsp:spPr>
        <a:xfrm>
          <a:off x="0" y="3841140"/>
          <a:ext cx="8077200" cy="305816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F78E-FD7D-4FF6-A5A6-1E08C74CF995}">
      <dsp:nvSpPr>
        <dsp:cNvPr id="0" name=""/>
        <dsp:cNvSpPr/>
      </dsp:nvSpPr>
      <dsp:spPr>
        <a:xfrm>
          <a:off x="0" y="1514"/>
          <a:ext cx="8382000" cy="532566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k-MK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k-MK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k-MK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function </a:t>
          </a:r>
          <a:r>
            <a:rPr lang="en-US" sz="1050" b="1" kern="1200" dirty="0" err="1" smtClean="0"/>
            <a:t>izborIgrac</a:t>
          </a:r>
          <a:r>
            <a:rPr lang="en-US" sz="1050" b="1" kern="1200" dirty="0" smtClean="0"/>
            <a:t>(</a:t>
          </a:r>
          <a:r>
            <a:rPr lang="en-US" sz="1050" b="1" kern="1200" dirty="0" err="1" smtClean="0"/>
            <a:t>chName</a:t>
          </a:r>
          <a:r>
            <a:rPr lang="en-US" sz="1050" b="1" kern="1200" dirty="0" smtClean="0"/>
            <a:t>) {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pause = 0; 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if </a:t>
          </a:r>
          <a:r>
            <a:rPr lang="ru-RU" sz="1050" b="1" kern="1200" dirty="0" smtClean="0"/>
            <a:t>(</a:t>
          </a:r>
          <a:r>
            <a:rPr lang="en-US" sz="1050" b="1" kern="1200" dirty="0" err="1" smtClean="0"/>
            <a:t>proverka</a:t>
          </a:r>
          <a:r>
            <a:rPr lang="ru-RU" sz="1050" b="1" kern="1200" dirty="0" smtClean="0"/>
            <a:t>!=</a:t>
          </a:r>
          <a:r>
            <a:rPr lang="ru-RU" sz="1050" b="1" kern="1200" dirty="0" smtClean="0"/>
            <a:t>0) </a:t>
          </a:r>
          <a:r>
            <a:rPr lang="en-US" sz="1050" b="1" kern="1200" dirty="0" err="1" smtClean="0"/>
            <a:t>kraj</a:t>
          </a:r>
          <a:r>
            <a:rPr lang="en-US" sz="1050" b="1" kern="1200" dirty="0" smtClean="0"/>
            <a:t>(</a:t>
          </a:r>
          <a:r>
            <a:rPr lang="ru-RU" sz="1050" b="1" kern="1200" dirty="0" smtClean="0"/>
            <a:t>);               </a:t>
          </a:r>
          <a:r>
            <a:rPr lang="ru-RU" sz="1050" b="1" kern="1200" dirty="0" smtClean="0"/>
            <a:t>// Ако сите полиња се потполнети играта завршува</a:t>
          </a: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if </a:t>
          </a:r>
          <a:r>
            <a:rPr lang="ru-RU" sz="1050" b="1" kern="1200" dirty="0" smtClean="0"/>
            <a:t>(</a:t>
          </a:r>
          <a:r>
            <a:rPr lang="en-US" sz="1050" b="1" kern="1200" dirty="0" err="1" smtClean="0"/>
            <a:t>proverka</a:t>
          </a:r>
          <a:r>
            <a:rPr lang="ru-RU" sz="1050" b="1" kern="1200" dirty="0" smtClean="0"/>
            <a:t>==</a:t>
          </a:r>
          <a:r>
            <a:rPr lang="ru-RU" sz="1050" b="1" kern="1200" dirty="0" smtClean="0"/>
            <a:t>0) {                      // Ако сите полиња се празни </a:t>
          </a: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/>
            <a:t>provPole</a:t>
          </a:r>
          <a:r>
            <a:rPr lang="ru-RU" sz="1050" b="1" kern="1200" dirty="0" smtClean="0"/>
            <a:t> </a:t>
          </a:r>
          <a:r>
            <a:rPr lang="ru-RU" sz="1050" b="1" kern="1200" dirty="0" smtClean="0"/>
            <a:t>= 0;                            // Полето резервирано за внос од компјутерот се иницијализира на 0 - е празно</a:t>
          </a: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/>
            <a:t>vnes</a:t>
          </a:r>
          <a:r>
            <a:rPr lang="ru-RU" sz="1050" b="1" kern="1200" dirty="0" smtClean="0"/>
            <a:t> </a:t>
          </a:r>
          <a:r>
            <a:rPr lang="ru-RU" sz="1050" b="1" kern="1200" dirty="0" smtClean="0"/>
            <a:t>= 0;                            // Полето како слободно за внесување од страна на играчот</a:t>
          </a: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/>
            <a:t>pomosna</a:t>
          </a:r>
          <a:r>
            <a:rPr lang="ru-RU" sz="1050" b="1" kern="1200" dirty="0" smtClean="0"/>
            <a:t>=chName</a:t>
          </a:r>
          <a:r>
            <a:rPr lang="ru-RU" sz="1050" b="1" kern="1200" dirty="0" smtClean="0"/>
            <a:t>;                       // Во полето внесува играчот</a:t>
          </a: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/>
            <a:t>proveriSlob</a:t>
          </a:r>
          <a:r>
            <a:rPr lang="en-US" sz="1050" b="1" kern="1200" dirty="0" smtClean="0"/>
            <a:t>();                      </a:t>
          </a:r>
          <a:r>
            <a:rPr lang="en-US" sz="1050" b="1" kern="1200" dirty="0" smtClean="0"/>
            <a:t>// </a:t>
          </a:r>
          <a:r>
            <a:rPr lang="mk-MK" sz="1050" b="1" kern="1200" dirty="0" smtClean="0"/>
            <a:t>Се повикува </a:t>
          </a:r>
          <a:r>
            <a:rPr lang="en-US" sz="1050" b="1" kern="1200" dirty="0" err="1" smtClean="0"/>
            <a:t>proveriSlob</a:t>
          </a:r>
          <a:r>
            <a:rPr lang="en-US" sz="1050" b="1" kern="1200" dirty="0" smtClean="0"/>
            <a:t>();  </a:t>
          </a: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if </a:t>
          </a:r>
          <a:r>
            <a:rPr lang="ru-RU" sz="1050" b="1" kern="1200" dirty="0" smtClean="0"/>
            <a:t>(</a:t>
          </a:r>
          <a:r>
            <a:rPr lang="en-US" sz="1050" b="1" kern="1200" dirty="0" err="1" smtClean="0"/>
            <a:t>vnes</a:t>
          </a:r>
          <a:r>
            <a:rPr lang="ru-RU" sz="1050" b="1" kern="1200" dirty="0" smtClean="0"/>
            <a:t>==</a:t>
          </a:r>
          <a:r>
            <a:rPr lang="ru-RU" sz="1050" b="1" kern="1200" dirty="0" smtClean="0"/>
            <a:t>1) {                       //Ако играчот кликне во празно поле</a:t>
          </a: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/>
            <a:t>document.images</a:t>
          </a:r>
          <a:r>
            <a:rPr lang="en-US" sz="1050" b="1" kern="1200" dirty="0" smtClean="0"/>
            <a:t>[</a:t>
          </a:r>
          <a:r>
            <a:rPr lang="en-US" sz="1050" b="1" kern="1200" dirty="0" err="1" smtClean="0"/>
            <a:t>chName</a:t>
          </a:r>
          <a:r>
            <a:rPr lang="en-US" sz="1050" b="1" kern="1200" dirty="0" smtClean="0"/>
            <a:t>].</a:t>
          </a:r>
          <a:r>
            <a:rPr lang="en-US" sz="1050" b="1" kern="1200" dirty="0" err="1" smtClean="0"/>
            <a:t>src</a:t>
          </a:r>
          <a:r>
            <a:rPr lang="en-US" sz="1050" b="1" kern="1200" dirty="0" smtClean="0"/>
            <a:t> = x;   // </a:t>
          </a:r>
          <a:r>
            <a:rPr lang="mk-MK" sz="1050" b="1" kern="1200" dirty="0" smtClean="0"/>
            <a:t>Се вчитува слика за "</a:t>
          </a:r>
          <a:r>
            <a:rPr lang="en-US" sz="1050" b="1" kern="1200" dirty="0" smtClean="0"/>
            <a:t>X“</a:t>
          </a:r>
          <a:r>
            <a:rPr lang="mk-MK" sz="1050" b="1" kern="1200" dirty="0" smtClean="0"/>
            <a:t> </a:t>
          </a:r>
          <a:r>
            <a:rPr lang="en-US" sz="1050" b="1" kern="1200" dirty="0" smtClean="0"/>
            <a:t>}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if </a:t>
          </a:r>
          <a:r>
            <a:rPr lang="ru-RU" sz="1050" b="1" kern="1200" dirty="0" smtClean="0"/>
            <a:t>(</a:t>
          </a:r>
          <a:r>
            <a:rPr lang="en-US" sz="1050" b="1" kern="1200" dirty="0" err="1" smtClean="0"/>
            <a:t>vnes</a:t>
          </a:r>
          <a:r>
            <a:rPr lang="ru-RU" sz="1050" b="1" kern="1200" dirty="0" smtClean="0"/>
            <a:t>==0)</a:t>
          </a:r>
          <a:r>
            <a:rPr lang="en-US" sz="1050" b="1" kern="1200" dirty="0" err="1" smtClean="0"/>
            <a:t>iskoristenoPole</a:t>
          </a:r>
          <a:r>
            <a:rPr lang="en-US" sz="1050" b="1" kern="1200" dirty="0" smtClean="0"/>
            <a:t>(</a:t>
          </a:r>
          <a:r>
            <a:rPr lang="ru-RU" sz="1050" b="1" kern="1200" dirty="0" smtClean="0"/>
            <a:t>);                 </a:t>
          </a:r>
          <a:r>
            <a:rPr lang="ru-RU" sz="1050" b="1" kern="1200" dirty="0" smtClean="0"/>
            <a:t>// Ако играчот кликне на поле кое е зафатено се повикува </a:t>
          </a:r>
          <a:r>
            <a:rPr lang="en-US" sz="1050" b="1" kern="1200" dirty="0" err="1" smtClean="0"/>
            <a:t>iskoristenoPole</a:t>
          </a:r>
          <a:r>
            <a:rPr lang="en-US" sz="1050" b="1" kern="1200" dirty="0" smtClean="0"/>
            <a:t>(</a:t>
          </a:r>
          <a:r>
            <a:rPr lang="ru-RU" sz="1050" b="1" kern="1200" dirty="0" smtClean="0"/>
            <a:t>) </a:t>
          </a:r>
          <a:r>
            <a:rPr lang="ru-RU" sz="1050" b="1" kern="1200" dirty="0" smtClean="0"/>
            <a:t>со порака дека полето е зафатено</a:t>
          </a: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/>
            <a:t>izvestuvanje</a:t>
          </a:r>
          <a:r>
            <a:rPr lang="en-US" sz="1050" b="1" kern="1200" dirty="0" smtClean="0"/>
            <a:t>(</a:t>
          </a:r>
          <a:r>
            <a:rPr lang="ru-RU" sz="1050" b="1" kern="1200" dirty="0" smtClean="0"/>
            <a:t>);                         </a:t>
          </a:r>
          <a:r>
            <a:rPr lang="ru-RU" sz="1050" b="1" kern="1200" dirty="0" smtClean="0"/>
            <a:t>// Се повикува </a:t>
          </a:r>
          <a:r>
            <a:rPr lang="en-US" sz="1050" b="1" kern="1200" dirty="0" err="1" smtClean="0"/>
            <a:t>izvestuvanje</a:t>
          </a:r>
          <a:r>
            <a:rPr lang="en-US" sz="1050" b="1" kern="1200" dirty="0" smtClean="0"/>
            <a:t>(</a:t>
          </a:r>
          <a:r>
            <a:rPr lang="ru-RU" sz="1050" b="1" kern="1200" dirty="0" smtClean="0"/>
            <a:t>) </a:t>
          </a:r>
          <a:r>
            <a:rPr lang="ru-RU" sz="1050" b="1" kern="1200" dirty="0" smtClean="0"/>
            <a:t>за да се провери кој е победник (компјутерот, играчот или е нерешено)</a:t>
          </a: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if </a:t>
          </a:r>
          <a:r>
            <a:rPr lang="ru-RU" sz="1050" b="1" kern="1200" dirty="0" smtClean="0"/>
            <a:t>((</a:t>
          </a:r>
          <a:r>
            <a:rPr lang="en-US" sz="1050" b="1" kern="1200" dirty="0" err="1" smtClean="0"/>
            <a:t>proverka</a:t>
          </a:r>
          <a:r>
            <a:rPr lang="ru-RU" sz="1050" b="1" kern="1200" dirty="0" smtClean="0"/>
            <a:t>==</a:t>
          </a:r>
          <a:r>
            <a:rPr lang="ru-RU" sz="1050" b="1" kern="1200" dirty="0" smtClean="0"/>
            <a:t>0)&amp;&amp;(pause==0)) </a:t>
          </a:r>
          <a:r>
            <a:rPr lang="ru-RU" sz="1050" b="1" kern="1200" dirty="0" smtClean="0"/>
            <a:t>myChoice();  </a:t>
          </a:r>
          <a:r>
            <a:rPr lang="ru-RU" sz="1050" b="1" kern="1200" dirty="0" smtClean="0"/>
            <a:t>// Ако има слободни полиња компјутерот има право на избор се повикува myChoice()</a:t>
          </a: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   }</a:t>
          </a:r>
          <a:endParaRPr lang="en-US" sz="100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59978" y="261492"/>
        <a:ext cx="7862044" cy="4805709"/>
      </dsp:txXfrm>
    </dsp:sp>
    <dsp:sp modelId="{F8B5FEC7-90E9-40CF-9353-B2610C9B278B}">
      <dsp:nvSpPr>
        <dsp:cNvPr id="0" name=""/>
        <dsp:cNvSpPr/>
      </dsp:nvSpPr>
      <dsp:spPr>
        <a:xfrm>
          <a:off x="0" y="5327179"/>
          <a:ext cx="8382000" cy="8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5327179"/>
        <a:ext cx="8382000" cy="81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F78E-FD7D-4FF6-A5A6-1E08C74CF995}">
      <dsp:nvSpPr>
        <dsp:cNvPr id="0" name=""/>
        <dsp:cNvSpPr/>
      </dsp:nvSpPr>
      <dsp:spPr>
        <a:xfrm>
          <a:off x="0" y="76197"/>
          <a:ext cx="8382000" cy="5527792"/>
        </a:xfrm>
        <a:prstGeom prst="round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="";</a:t>
          </a:r>
          <a:endParaRPr lang="en-US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vnes</a:t>
          </a:r>
          <a:r>
            <a:rPr lang="en-US" sz="1100" b="1" kern="1200" dirty="0" smtClean="0">
              <a:solidFill>
                <a:srgbClr val="002060"/>
              </a:solidFill>
            </a:rPr>
            <a:t> </a:t>
          </a:r>
          <a:r>
            <a:rPr lang="en-US" sz="1100" b="1" kern="1200" dirty="0" smtClean="0">
              <a:solidFill>
                <a:srgbClr val="002060"/>
              </a:solidFill>
            </a:rPr>
            <a:t>= 0; // </a:t>
          </a:r>
          <a:r>
            <a:rPr lang="mk-MK" sz="1100" b="1" kern="1200" dirty="0" smtClean="0">
              <a:solidFill>
                <a:srgbClr val="002060"/>
              </a:solidFill>
            </a:rPr>
            <a:t>Играчот не внесува</a:t>
          </a:r>
          <a:endParaRPr lang="en-US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provPole</a:t>
          </a:r>
          <a:r>
            <a:rPr lang="en-US" sz="1100" b="1" kern="1200" dirty="0" smtClean="0">
              <a:solidFill>
                <a:srgbClr val="002060"/>
              </a:solidFill>
            </a:rPr>
            <a:t>=1</a:t>
          </a:r>
          <a:r>
            <a:rPr lang="en-US" sz="1100" b="1" kern="1200" dirty="0" smtClean="0">
              <a:solidFill>
                <a:srgbClr val="002060"/>
              </a:solidFill>
            </a:rPr>
            <a:t>;   // </a:t>
          </a:r>
          <a:r>
            <a:rPr lang="mk-MK" sz="1100" b="1" kern="1200" dirty="0" smtClean="0">
              <a:solidFill>
                <a:srgbClr val="002060"/>
              </a:solidFill>
            </a:rPr>
            <a:t>Компјутерот избира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dveIstiCom</a:t>
          </a:r>
          <a:r>
            <a:rPr lang="en-US" sz="1100" b="1" kern="1200" dirty="0" smtClean="0">
              <a:solidFill>
                <a:srgbClr val="002060"/>
              </a:solidFill>
            </a:rPr>
            <a:t>();</a:t>
          </a:r>
          <a:endParaRPr lang="en-US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dveIstiIgr</a:t>
          </a:r>
          <a:r>
            <a:rPr lang="en-US" sz="1100" b="1" kern="1200" dirty="0" smtClean="0">
              <a:solidFill>
                <a:srgbClr val="002060"/>
              </a:solidFill>
            </a:rPr>
            <a:t>();</a:t>
          </a:r>
          <a:endParaRPr lang="en-US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proveriSlob</a:t>
          </a:r>
          <a:r>
            <a:rPr lang="en-US" sz="1100" b="1" kern="1200" dirty="0" smtClean="0">
              <a:solidFill>
                <a:srgbClr val="002060"/>
              </a:solidFill>
            </a:rPr>
            <a:t>();</a:t>
          </a:r>
          <a:endParaRPr lang="en-US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while(</a:t>
          </a:r>
          <a:r>
            <a:rPr lang="en-US" sz="1100" b="1" kern="1200" dirty="0" err="1" smtClean="0">
              <a:solidFill>
                <a:srgbClr val="002060"/>
              </a:solidFill>
            </a:rPr>
            <a:t>vnes</a:t>
          </a:r>
          <a:r>
            <a:rPr lang="en-US" sz="1100" b="1" kern="1200" dirty="0" smtClean="0">
              <a:solidFill>
                <a:srgbClr val="002060"/>
              </a:solidFill>
            </a:rPr>
            <a:t>==</a:t>
          </a:r>
          <a:r>
            <a:rPr lang="en-US" sz="1100" b="1" kern="1200" dirty="0" smtClean="0">
              <a:solidFill>
                <a:srgbClr val="002060"/>
              </a:solidFill>
            </a:rPr>
            <a:t>0) {  // </a:t>
          </a:r>
          <a:r>
            <a:rPr lang="mk-MK" sz="1100" b="1" kern="1200" dirty="0" smtClean="0">
              <a:solidFill>
                <a:srgbClr val="002060"/>
              </a:solidFill>
            </a:rPr>
            <a:t>Се додека е на потег компјутерот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randomBroj</a:t>
          </a:r>
          <a:r>
            <a:rPr lang="en-US" sz="1100" b="1" kern="1200" dirty="0" smtClean="0">
              <a:solidFill>
                <a:srgbClr val="002060"/>
              </a:solidFill>
            </a:rPr>
            <a:t>=</a:t>
          </a:r>
          <a:r>
            <a:rPr lang="en-US" sz="1100" b="1" kern="1200" dirty="0" err="1" smtClean="0">
              <a:solidFill>
                <a:srgbClr val="002060"/>
              </a:solidFill>
            </a:rPr>
            <a:t>Math.random</a:t>
          </a:r>
          <a:r>
            <a:rPr lang="en-US" sz="1100" b="1" kern="1200" dirty="0" smtClean="0">
              <a:solidFill>
                <a:srgbClr val="002060"/>
              </a:solidFill>
            </a:rPr>
            <a:t>()   // </a:t>
          </a:r>
          <a:r>
            <a:rPr lang="mk-MK" sz="1100" b="1" kern="1200" dirty="0" smtClean="0">
              <a:solidFill>
                <a:srgbClr val="002060"/>
              </a:solidFill>
            </a:rPr>
            <a:t>Се користи </a:t>
          </a:r>
          <a:r>
            <a:rPr lang="mk-MK" sz="1100" b="1" kern="1200" dirty="0" err="1" smtClean="0">
              <a:solidFill>
                <a:srgbClr val="002060"/>
              </a:solidFill>
            </a:rPr>
            <a:t>рандом</a:t>
          </a:r>
          <a:r>
            <a:rPr lang="mk-MK" sz="1100" b="1" kern="1200" dirty="0" smtClean="0">
              <a:solidFill>
                <a:srgbClr val="002060"/>
              </a:solidFill>
            </a:rPr>
            <a:t> функција за избор на празно поле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slIzborCom</a:t>
          </a:r>
          <a:r>
            <a:rPr lang="en-US" sz="1100" b="1" kern="1200" dirty="0" smtClean="0">
              <a:solidFill>
                <a:srgbClr val="002060"/>
              </a:solidFill>
            </a:rPr>
            <a:t>=</a:t>
          </a:r>
          <a:r>
            <a:rPr lang="en-US" sz="1100" b="1" kern="1200" dirty="0" err="1" smtClean="0">
              <a:solidFill>
                <a:srgbClr val="002060"/>
              </a:solidFill>
            </a:rPr>
            <a:t>Math.round</a:t>
          </a:r>
          <a:r>
            <a:rPr lang="en-US" sz="1100" b="1" kern="1200" dirty="0" smtClean="0">
              <a:solidFill>
                <a:srgbClr val="002060"/>
              </a:solidFill>
            </a:rPr>
            <a:t>((izbor-1)*</a:t>
          </a:r>
          <a:r>
            <a:rPr lang="en-US" sz="1100" b="1" kern="1200" dirty="0" err="1" smtClean="0">
              <a:solidFill>
                <a:srgbClr val="002060"/>
              </a:solidFill>
            </a:rPr>
            <a:t>randomBroj</a:t>
          </a:r>
          <a:r>
            <a:rPr lang="en-US" sz="1100" b="1" kern="1200" dirty="0" smtClean="0">
              <a:solidFill>
                <a:srgbClr val="002060"/>
              </a:solidFill>
            </a:rPr>
            <a:t>)+</a:t>
          </a:r>
          <a:r>
            <a:rPr lang="en-US" sz="1100" b="1" kern="1200" dirty="0" smtClean="0">
              <a:solidFill>
                <a:srgbClr val="002060"/>
              </a:solidFill>
            </a:rPr>
            <a:t>1;  // </a:t>
          </a:r>
          <a:r>
            <a:rPr lang="mk-MK" sz="1100" b="1" kern="1200" dirty="0" smtClean="0">
              <a:solidFill>
                <a:srgbClr val="002060"/>
              </a:solidFill>
            </a:rPr>
            <a:t>Избор на соседно поле по случаен избор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mk-MK" sz="1100" b="1" kern="1200" dirty="0" smtClean="0"/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if </a:t>
          </a:r>
          <a:r>
            <a:rPr lang="en-US" sz="1100" b="1" kern="1200" dirty="0" smtClean="0">
              <a:solidFill>
                <a:srgbClr val="002060"/>
              </a:solidFill>
            </a:rPr>
            <a:t>(</a:t>
          </a:r>
          <a:r>
            <a:rPr lang="en-US" sz="1100" b="1" kern="1200" dirty="0" err="1" smtClean="0">
              <a:solidFill>
                <a:srgbClr val="002060"/>
              </a:solidFill>
            </a:rPr>
            <a:t>slIzborCom</a:t>
          </a:r>
          <a:r>
            <a:rPr lang="en-US" sz="1100" b="1" kern="1200" dirty="0" smtClean="0">
              <a:solidFill>
                <a:srgbClr val="002060"/>
              </a:solidFill>
            </a:rPr>
            <a:t>==</a:t>
          </a:r>
          <a:r>
            <a:rPr lang="en-US" sz="1100" b="1" kern="1200" dirty="0" smtClean="0">
              <a:solidFill>
                <a:srgbClr val="002060"/>
              </a:solidFill>
            </a:rPr>
            <a:t>1) </a:t>
          </a: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="</a:t>
          </a:r>
          <a:r>
            <a:rPr lang="en-US" sz="1100" b="1" kern="1200" dirty="0" smtClean="0">
              <a:solidFill>
                <a:srgbClr val="002060"/>
              </a:solidFill>
            </a:rPr>
            <a:t>A";  // </a:t>
          </a:r>
          <a:r>
            <a:rPr lang="mk-MK" sz="1100" b="1" kern="1200" dirty="0" smtClean="0">
              <a:solidFill>
                <a:srgbClr val="002060"/>
              </a:solidFill>
            </a:rPr>
            <a:t>Компјутерот избрал 1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mk-MK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if </a:t>
          </a:r>
          <a:r>
            <a:rPr lang="en-US" sz="1100" b="1" kern="1200" dirty="0" smtClean="0">
              <a:solidFill>
                <a:srgbClr val="002060"/>
              </a:solidFill>
            </a:rPr>
            <a:t>(</a:t>
          </a:r>
          <a:r>
            <a:rPr lang="en-US" sz="1100" b="1" kern="1200" dirty="0" err="1" smtClean="0">
              <a:solidFill>
                <a:srgbClr val="002060"/>
              </a:solidFill>
            </a:rPr>
            <a:t>slIzborCom</a:t>
          </a:r>
          <a:r>
            <a:rPr lang="en-US" sz="1100" b="1" kern="1200" dirty="0" smtClean="0">
              <a:solidFill>
                <a:srgbClr val="002060"/>
              </a:solidFill>
            </a:rPr>
            <a:t>==</a:t>
          </a:r>
          <a:r>
            <a:rPr lang="en-US" sz="1100" b="1" kern="1200" dirty="0" smtClean="0">
              <a:solidFill>
                <a:srgbClr val="002060"/>
              </a:solidFill>
            </a:rPr>
            <a:t>2) </a:t>
          </a: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="</a:t>
          </a:r>
          <a:r>
            <a:rPr lang="en-US" sz="1100" b="1" kern="1200" dirty="0" smtClean="0">
              <a:solidFill>
                <a:srgbClr val="002060"/>
              </a:solidFill>
            </a:rPr>
            <a:t>B";  // </a:t>
          </a:r>
          <a:r>
            <a:rPr lang="mk-MK" sz="1100" b="1" kern="1200" dirty="0" smtClean="0">
              <a:solidFill>
                <a:srgbClr val="002060"/>
              </a:solidFill>
            </a:rPr>
            <a:t>Компјутерот избрал 2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mk-MK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if </a:t>
          </a:r>
          <a:r>
            <a:rPr lang="en-US" sz="1100" b="1" kern="1200" dirty="0" smtClean="0">
              <a:solidFill>
                <a:srgbClr val="002060"/>
              </a:solidFill>
            </a:rPr>
            <a:t>(</a:t>
          </a:r>
          <a:r>
            <a:rPr lang="en-US" sz="1100" b="1" kern="1200" dirty="0" err="1" smtClean="0">
              <a:solidFill>
                <a:srgbClr val="002060"/>
              </a:solidFill>
            </a:rPr>
            <a:t>slIzborCom</a:t>
          </a:r>
          <a:r>
            <a:rPr lang="en-US" sz="1100" b="1" kern="1200" dirty="0" smtClean="0">
              <a:solidFill>
                <a:srgbClr val="002060"/>
              </a:solidFill>
            </a:rPr>
            <a:t>==</a:t>
          </a:r>
          <a:r>
            <a:rPr lang="en-US" sz="1100" b="1" kern="1200" dirty="0" smtClean="0">
              <a:solidFill>
                <a:srgbClr val="002060"/>
              </a:solidFill>
            </a:rPr>
            <a:t>3) </a:t>
          </a: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="</a:t>
          </a:r>
          <a:r>
            <a:rPr lang="en-US" sz="1100" b="1" kern="1200" dirty="0" smtClean="0">
              <a:solidFill>
                <a:srgbClr val="002060"/>
              </a:solidFill>
            </a:rPr>
            <a:t>C";  // </a:t>
          </a:r>
          <a:r>
            <a:rPr lang="mk-MK" sz="1100" b="1" kern="1200" dirty="0" smtClean="0">
              <a:solidFill>
                <a:srgbClr val="002060"/>
              </a:solidFill>
            </a:rPr>
            <a:t>Компјутерот избрал 3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mk-MK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if </a:t>
          </a:r>
          <a:r>
            <a:rPr lang="en-US" sz="1100" b="1" kern="1200" dirty="0" smtClean="0">
              <a:solidFill>
                <a:srgbClr val="002060"/>
              </a:solidFill>
            </a:rPr>
            <a:t>(</a:t>
          </a:r>
          <a:r>
            <a:rPr lang="en-US" sz="1100" b="1" kern="1200" dirty="0" err="1" smtClean="0">
              <a:solidFill>
                <a:srgbClr val="002060"/>
              </a:solidFill>
            </a:rPr>
            <a:t>slIzborCom</a:t>
          </a:r>
          <a:r>
            <a:rPr lang="en-US" sz="1100" b="1" kern="1200" dirty="0" smtClean="0">
              <a:solidFill>
                <a:srgbClr val="002060"/>
              </a:solidFill>
            </a:rPr>
            <a:t>==</a:t>
          </a:r>
          <a:r>
            <a:rPr lang="en-US" sz="1100" b="1" kern="1200" dirty="0" smtClean="0">
              <a:solidFill>
                <a:srgbClr val="002060"/>
              </a:solidFill>
            </a:rPr>
            <a:t>4) </a:t>
          </a: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="</a:t>
          </a:r>
          <a:r>
            <a:rPr lang="en-US" sz="1100" b="1" kern="1200" dirty="0" smtClean="0">
              <a:solidFill>
                <a:srgbClr val="002060"/>
              </a:solidFill>
            </a:rPr>
            <a:t>D";  // </a:t>
          </a:r>
          <a:r>
            <a:rPr lang="mk-MK" sz="1100" b="1" kern="1200" dirty="0" smtClean="0">
              <a:solidFill>
                <a:srgbClr val="002060"/>
              </a:solidFill>
            </a:rPr>
            <a:t>Компјутерот избрал 4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mk-MK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if </a:t>
          </a:r>
          <a:r>
            <a:rPr lang="en-US" sz="1100" b="1" kern="1200" dirty="0" smtClean="0">
              <a:solidFill>
                <a:srgbClr val="002060"/>
              </a:solidFill>
            </a:rPr>
            <a:t>(</a:t>
          </a:r>
          <a:r>
            <a:rPr lang="en-US" sz="1100" b="1" kern="1200" dirty="0" err="1" smtClean="0">
              <a:solidFill>
                <a:srgbClr val="002060"/>
              </a:solidFill>
            </a:rPr>
            <a:t>slIzborCom</a:t>
          </a:r>
          <a:r>
            <a:rPr lang="en-US" sz="1100" b="1" kern="1200" dirty="0" smtClean="0">
              <a:solidFill>
                <a:srgbClr val="002060"/>
              </a:solidFill>
            </a:rPr>
            <a:t>==</a:t>
          </a:r>
          <a:r>
            <a:rPr lang="en-US" sz="1100" b="1" kern="1200" dirty="0" smtClean="0">
              <a:solidFill>
                <a:srgbClr val="002060"/>
              </a:solidFill>
            </a:rPr>
            <a:t>5) </a:t>
          </a: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="</a:t>
          </a:r>
          <a:r>
            <a:rPr lang="en-US" sz="1100" b="1" kern="1200" dirty="0" smtClean="0">
              <a:solidFill>
                <a:srgbClr val="002060"/>
              </a:solidFill>
            </a:rPr>
            <a:t>E";  // </a:t>
          </a:r>
          <a:r>
            <a:rPr lang="mk-MK" sz="1100" b="1" kern="1200" dirty="0" smtClean="0">
              <a:solidFill>
                <a:srgbClr val="002060"/>
              </a:solidFill>
            </a:rPr>
            <a:t>Компјутерот избрал 5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mk-MK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if </a:t>
          </a:r>
          <a:r>
            <a:rPr lang="en-US" sz="1100" b="1" kern="1200" dirty="0" smtClean="0">
              <a:solidFill>
                <a:srgbClr val="002060"/>
              </a:solidFill>
            </a:rPr>
            <a:t>(</a:t>
          </a:r>
          <a:r>
            <a:rPr lang="en-US" sz="1100" b="1" kern="1200" dirty="0" err="1" smtClean="0">
              <a:solidFill>
                <a:srgbClr val="002060"/>
              </a:solidFill>
            </a:rPr>
            <a:t>slIzborCom</a:t>
          </a:r>
          <a:r>
            <a:rPr lang="en-US" sz="1100" b="1" kern="1200" dirty="0" smtClean="0">
              <a:solidFill>
                <a:srgbClr val="002060"/>
              </a:solidFill>
            </a:rPr>
            <a:t>==</a:t>
          </a:r>
          <a:r>
            <a:rPr lang="en-US" sz="1100" b="1" kern="1200" dirty="0" smtClean="0">
              <a:solidFill>
                <a:srgbClr val="002060"/>
              </a:solidFill>
            </a:rPr>
            <a:t>6) </a:t>
          </a: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="</a:t>
          </a:r>
          <a:r>
            <a:rPr lang="en-US" sz="1100" b="1" kern="1200" dirty="0" smtClean="0">
              <a:solidFill>
                <a:srgbClr val="002060"/>
              </a:solidFill>
            </a:rPr>
            <a:t>F";  // </a:t>
          </a:r>
          <a:r>
            <a:rPr lang="mk-MK" sz="1100" b="1" kern="1200" dirty="0" smtClean="0">
              <a:solidFill>
                <a:srgbClr val="002060"/>
              </a:solidFill>
            </a:rPr>
            <a:t>Компјутерот избрал 6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mk-MK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if </a:t>
          </a:r>
          <a:r>
            <a:rPr lang="en-US" sz="1100" b="1" kern="1200" dirty="0" smtClean="0">
              <a:solidFill>
                <a:srgbClr val="002060"/>
              </a:solidFill>
            </a:rPr>
            <a:t>(</a:t>
          </a:r>
          <a:r>
            <a:rPr lang="en-US" sz="1100" b="1" kern="1200" dirty="0" err="1" smtClean="0">
              <a:solidFill>
                <a:srgbClr val="002060"/>
              </a:solidFill>
            </a:rPr>
            <a:t>slIzborCom</a:t>
          </a:r>
          <a:r>
            <a:rPr lang="en-US" sz="1100" b="1" kern="1200" dirty="0" smtClean="0">
              <a:solidFill>
                <a:srgbClr val="002060"/>
              </a:solidFill>
            </a:rPr>
            <a:t>==</a:t>
          </a:r>
          <a:r>
            <a:rPr lang="en-US" sz="1100" b="1" kern="1200" dirty="0" smtClean="0">
              <a:solidFill>
                <a:srgbClr val="002060"/>
              </a:solidFill>
            </a:rPr>
            <a:t>7) </a:t>
          </a: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="</a:t>
          </a:r>
          <a:r>
            <a:rPr lang="en-US" sz="1100" b="1" kern="1200" dirty="0" smtClean="0">
              <a:solidFill>
                <a:srgbClr val="002060"/>
              </a:solidFill>
            </a:rPr>
            <a:t>G";  // </a:t>
          </a:r>
          <a:r>
            <a:rPr lang="mk-MK" sz="1100" b="1" kern="1200" dirty="0" smtClean="0">
              <a:solidFill>
                <a:srgbClr val="002060"/>
              </a:solidFill>
            </a:rPr>
            <a:t>Компјутерот избрал 7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mk-MK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if </a:t>
          </a:r>
          <a:r>
            <a:rPr lang="en-US" sz="1100" b="1" kern="1200" dirty="0" smtClean="0">
              <a:solidFill>
                <a:srgbClr val="002060"/>
              </a:solidFill>
            </a:rPr>
            <a:t>(</a:t>
          </a:r>
          <a:r>
            <a:rPr lang="en-US" sz="1100" b="1" kern="1200" dirty="0" err="1" smtClean="0">
              <a:solidFill>
                <a:srgbClr val="002060"/>
              </a:solidFill>
            </a:rPr>
            <a:t>slIzborCom</a:t>
          </a:r>
          <a:r>
            <a:rPr lang="en-US" sz="1100" b="1" kern="1200" dirty="0" smtClean="0">
              <a:solidFill>
                <a:srgbClr val="002060"/>
              </a:solidFill>
            </a:rPr>
            <a:t>==</a:t>
          </a:r>
          <a:r>
            <a:rPr lang="en-US" sz="1100" b="1" kern="1200" dirty="0" smtClean="0">
              <a:solidFill>
                <a:srgbClr val="002060"/>
              </a:solidFill>
            </a:rPr>
            <a:t>8) </a:t>
          </a: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="</a:t>
          </a:r>
          <a:r>
            <a:rPr lang="en-US" sz="1100" b="1" kern="1200" dirty="0" smtClean="0">
              <a:solidFill>
                <a:srgbClr val="002060"/>
              </a:solidFill>
            </a:rPr>
            <a:t>H";  // </a:t>
          </a:r>
          <a:r>
            <a:rPr lang="mk-MK" sz="1100" b="1" kern="1200" dirty="0" smtClean="0">
              <a:solidFill>
                <a:srgbClr val="002060"/>
              </a:solidFill>
            </a:rPr>
            <a:t>Компјутерот избрал 8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mk-MK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if </a:t>
          </a:r>
          <a:r>
            <a:rPr lang="en-US" sz="1100" b="1" kern="1200" dirty="0" smtClean="0">
              <a:solidFill>
                <a:srgbClr val="002060"/>
              </a:solidFill>
            </a:rPr>
            <a:t>(</a:t>
          </a:r>
          <a:r>
            <a:rPr lang="en-US" sz="1100" b="1" kern="1200" dirty="0" err="1" smtClean="0">
              <a:solidFill>
                <a:srgbClr val="002060"/>
              </a:solidFill>
            </a:rPr>
            <a:t>slIzborCom</a:t>
          </a:r>
          <a:r>
            <a:rPr lang="en-US" sz="1100" b="1" kern="1200" dirty="0" smtClean="0">
              <a:solidFill>
                <a:srgbClr val="002060"/>
              </a:solidFill>
            </a:rPr>
            <a:t>==</a:t>
          </a:r>
          <a:r>
            <a:rPr lang="en-US" sz="1100" b="1" kern="1200" dirty="0" smtClean="0">
              <a:solidFill>
                <a:srgbClr val="002060"/>
              </a:solidFill>
            </a:rPr>
            <a:t>9) </a:t>
          </a: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="</a:t>
          </a:r>
          <a:r>
            <a:rPr lang="en-US" sz="1100" b="1" kern="1200" dirty="0" smtClean="0">
              <a:solidFill>
                <a:srgbClr val="002060"/>
              </a:solidFill>
            </a:rPr>
            <a:t>I";  // </a:t>
          </a:r>
          <a:r>
            <a:rPr lang="mk-MK" sz="1100" b="1" kern="1200" dirty="0" smtClean="0">
              <a:solidFill>
                <a:srgbClr val="002060"/>
              </a:solidFill>
            </a:rPr>
            <a:t>Компјутерот избрал 9</a:t>
          </a:r>
          <a:endParaRPr lang="en-US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proveriSlob</a:t>
          </a:r>
          <a:r>
            <a:rPr lang="en-US" sz="1100" b="1" kern="1200" dirty="0" smtClean="0">
              <a:solidFill>
                <a:srgbClr val="002060"/>
              </a:solidFill>
            </a:rPr>
            <a:t>(); </a:t>
          </a:r>
          <a:endParaRPr lang="en-US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document.images</a:t>
          </a:r>
          <a:r>
            <a:rPr lang="en-US" sz="1100" b="1" kern="1200" dirty="0" smtClean="0">
              <a:solidFill>
                <a:srgbClr val="002060"/>
              </a:solidFill>
            </a:rPr>
            <a:t>[</a:t>
          </a:r>
          <a:r>
            <a:rPr lang="en-US" sz="1100" b="1" kern="1200" dirty="0" err="1" smtClean="0">
              <a:solidFill>
                <a:srgbClr val="002060"/>
              </a:solidFill>
            </a:rPr>
            <a:t>pomosna</a:t>
          </a:r>
          <a:r>
            <a:rPr lang="en-US" sz="1100" b="1" kern="1200" dirty="0" smtClean="0">
              <a:solidFill>
                <a:srgbClr val="002060"/>
              </a:solidFill>
            </a:rPr>
            <a:t>].</a:t>
          </a:r>
          <a:r>
            <a:rPr lang="en-US" sz="1100" b="1" kern="1200" dirty="0" err="1" smtClean="0">
              <a:solidFill>
                <a:srgbClr val="002060"/>
              </a:solidFill>
            </a:rPr>
            <a:t>src</a:t>
          </a:r>
          <a:r>
            <a:rPr lang="en-US" sz="1100" b="1" kern="1200" dirty="0" smtClean="0">
              <a:solidFill>
                <a:srgbClr val="002060"/>
              </a:solidFill>
            </a:rPr>
            <a:t>= o; // </a:t>
          </a:r>
          <a:r>
            <a:rPr lang="mk-MK" sz="1100" b="1" kern="1200" dirty="0" smtClean="0">
              <a:solidFill>
                <a:srgbClr val="002060"/>
              </a:solidFill>
            </a:rPr>
            <a:t>Се поставува слика за "0" на местото кај што е избрано поле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mk-MK" sz="1100" b="1" kern="1200" dirty="0" smtClean="0">
            <a:solidFill>
              <a:srgbClr val="002060"/>
            </a:solidFill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err="1" smtClean="0">
              <a:solidFill>
                <a:srgbClr val="002060"/>
              </a:solidFill>
            </a:rPr>
            <a:t>izvestuvanje</a:t>
          </a:r>
          <a:r>
            <a:rPr lang="en-US" sz="1100" b="1" kern="1200" dirty="0" smtClean="0">
              <a:solidFill>
                <a:srgbClr val="002060"/>
              </a:solidFill>
            </a:rPr>
            <a:t>();  </a:t>
          </a:r>
          <a:r>
            <a:rPr lang="en-US" sz="1100" b="1" kern="1200" dirty="0" smtClean="0">
              <a:solidFill>
                <a:srgbClr val="002060"/>
              </a:solidFill>
            </a:rPr>
            <a:t>// </a:t>
          </a:r>
          <a:r>
            <a:rPr lang="mk-MK" sz="1100" b="1" kern="1200" dirty="0" smtClean="0">
              <a:solidFill>
                <a:srgbClr val="002060"/>
              </a:solidFill>
            </a:rPr>
            <a:t>Се повикува </a:t>
          </a:r>
          <a:r>
            <a:rPr lang="en-US" sz="1100" b="1" kern="1200" dirty="0" err="1" smtClean="0">
              <a:solidFill>
                <a:srgbClr val="002060"/>
              </a:solidFill>
            </a:rPr>
            <a:t>izvestuvanje</a:t>
          </a:r>
          <a:r>
            <a:rPr lang="en-US" sz="1100" b="1" kern="1200" dirty="0" smtClean="0">
              <a:solidFill>
                <a:srgbClr val="002060"/>
              </a:solidFill>
            </a:rPr>
            <a:t>() </a:t>
          </a:r>
          <a:r>
            <a:rPr lang="mk-MK" sz="1100" b="1" kern="1200" dirty="0" smtClean="0">
              <a:solidFill>
                <a:srgbClr val="002060"/>
              </a:solidFill>
            </a:rPr>
            <a:t>за да се провери кој е победник (компјутерот, играчот или е нерешено)</a:t>
          </a:r>
          <a:endParaRPr lang="en-US" sz="1100" kern="1200" dirty="0"/>
        </a:p>
      </dsp:txBody>
      <dsp:txXfrm>
        <a:off x="269845" y="346042"/>
        <a:ext cx="7842310" cy="4988102"/>
      </dsp:txXfrm>
    </dsp:sp>
    <dsp:sp modelId="{F8B5FEC7-90E9-40CF-9353-B2610C9B278B}">
      <dsp:nvSpPr>
        <dsp:cNvPr id="0" name=""/>
        <dsp:cNvSpPr/>
      </dsp:nvSpPr>
      <dsp:spPr>
        <a:xfrm>
          <a:off x="0" y="5618136"/>
          <a:ext cx="8382000" cy="8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5618136"/>
        <a:ext cx="8382000" cy="82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EF7A24B-554D-4B99-A3CC-7667F56D1027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0672D4C-A99E-49DD-8A16-1D1994231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391B76B-D742-4BD2-BF24-F4C760DB831C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257B995-136A-4A15-87A5-26420C3C1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8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C83FF-BD3C-4743-A83D-BD4844AEB805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 userDrawn="1"/>
          </p:nvSpPr>
          <p:spPr>
            <a:xfrm>
              <a:off x="0" y="5184648"/>
              <a:ext cx="9144000" cy="1673352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5257800"/>
              <a:ext cx="9144000" cy="1600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3352801"/>
              <a:ext cx="9144000" cy="18275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5181600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55676" y="3373031"/>
            <a:ext cx="8229600" cy="2043684"/>
          </a:xfrm>
          <a:noFill/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 kern="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566801" y="5429252"/>
            <a:ext cx="8129524" cy="757517"/>
          </a:xfrm>
        </p:spPr>
        <p:txBody>
          <a:bodyPr/>
          <a:lstStyle>
            <a:lvl1pPr marL="0" indent="0" algn="l">
              <a:buNone/>
              <a:defRPr sz="1600" kern="100" cap="all" spc="1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 userDrawn="1"/>
          </p:nvSpPr>
          <p:spPr>
            <a:xfrm>
              <a:off x="0" y="342900"/>
              <a:ext cx="9144000" cy="6172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457200"/>
              <a:ext cx="9144000" cy="59436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41312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6505575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2" y="3962402"/>
            <a:ext cx="8153399" cy="1371599"/>
          </a:xfrm>
        </p:spPr>
        <p:txBody>
          <a:bodyPr anchor="b" anchorCtr="0"/>
          <a:lstStyle>
            <a:lvl1pPr algn="l">
              <a:defRPr sz="40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57276" y="5438776"/>
            <a:ext cx="8129524" cy="904875"/>
          </a:xfrm>
        </p:spPr>
        <p:txBody>
          <a:bodyPr anchor="t" anchorCtr="0"/>
          <a:lstStyle>
            <a:lvl1pPr marL="0" indent="0">
              <a:buNone/>
              <a:defRPr sz="1400" cap="all" spc="1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3963988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533400" y="2174877"/>
            <a:ext cx="39639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7" y="1600201"/>
            <a:ext cx="3965574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3965574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932114" cy="968375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457200"/>
            <a:ext cx="5035550" cy="5562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33400" y="1435101"/>
            <a:ext cx="2932114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ctangle 18"/>
          <p:cNvPicPr>
            <a:picLocks noChangeAspect="1"/>
          </p:cNvPicPr>
          <p:nvPr/>
        </p:nvPicPr>
        <p:blipFill>
          <a:blip r:embed="rId11">
            <a:duotone>
              <a:schemeClr val="accent3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304800" y="0"/>
            <a:ext cx="8534400" cy="6860650"/>
            <a:chOff x="304800" y="0"/>
            <a:chExt cx="8534400" cy="6860650"/>
          </a:xfrm>
        </p:grpSpPr>
        <p:sp>
          <p:nvSpPr>
            <p:cNvPr id="21" name="Rectangle 20"/>
            <p:cNvSpPr/>
            <p:nvPr userDrawn="1"/>
          </p:nvSpPr>
          <p:spPr>
            <a:xfrm>
              <a:off x="457200" y="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flipH="1">
              <a:off x="457200" y="38100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86800" y="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4800" y="38365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57200" y="6477000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 flipH="1">
              <a:off x="304800" y="310738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  <a:prstGeom prst="rect">
            <a:avLst/>
          </a:prstGeom>
        </p:spPr>
        <p:txBody>
          <a:bodyPr vert="horz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3"/>
            <a:ext cx="8077200" cy="441241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7/2/2012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04626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229600" cy="2043684"/>
          </a:xfrm>
        </p:spPr>
        <p:txBody>
          <a:bodyPr>
            <a:normAutofit fontScale="90000"/>
          </a:bodyPr>
          <a:lstStyle/>
          <a:p>
            <a:r>
              <a:rPr lang="mk-MK" dirty="0" smtClean="0"/>
              <a:t>Стандарди за квалитет на софтвер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mk-MK" dirty="0" smtClean="0"/>
              <a:t>Презентација на интерактивна игра – </a:t>
            </a:r>
            <a:r>
              <a:rPr lang="en-US" dirty="0" smtClean="0"/>
              <a:t>“</a:t>
            </a:r>
            <a:r>
              <a:rPr lang="mk-MK" dirty="0" smtClean="0"/>
              <a:t>Икс – точка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048000"/>
            <a:ext cx="266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/>
          </a:p>
          <a:p>
            <a:endParaRPr lang="mk-MK" sz="1200" b="1" dirty="0" smtClean="0"/>
          </a:p>
          <a:p>
            <a:r>
              <a:rPr lang="mk-MK" sz="1400" b="1" u="sng" dirty="0" smtClean="0"/>
              <a:t>Членови на тимот</a:t>
            </a:r>
            <a:r>
              <a:rPr lang="en-US" sz="1400" b="1" u="sng" dirty="0" smtClean="0"/>
              <a:t>: </a:t>
            </a:r>
          </a:p>
          <a:p>
            <a:r>
              <a:rPr lang="mk-MK" sz="1200" dirty="0" smtClean="0"/>
              <a:t>Драги Златковски</a:t>
            </a:r>
            <a:r>
              <a:rPr lang="en-US" sz="1200" dirty="0" smtClean="0"/>
              <a:t> 1038</a:t>
            </a:r>
          </a:p>
          <a:p>
            <a:r>
              <a:rPr lang="mk-MK" sz="1200" dirty="0" smtClean="0"/>
              <a:t>Марија Калејска</a:t>
            </a:r>
            <a:r>
              <a:rPr lang="en-US" sz="1200" dirty="0" smtClean="0"/>
              <a:t> 10438</a:t>
            </a:r>
          </a:p>
          <a:p>
            <a:r>
              <a:rPr lang="mk-MK" sz="1200" dirty="0" smtClean="0"/>
              <a:t>Дејан Димитров</a:t>
            </a:r>
            <a:r>
              <a:rPr lang="en-US" sz="1200" dirty="0" smtClean="0"/>
              <a:t> 101147</a:t>
            </a:r>
          </a:p>
          <a:p>
            <a:r>
              <a:rPr lang="mk-MK" sz="1200" dirty="0" smtClean="0"/>
              <a:t>Маја Ристова</a:t>
            </a:r>
            <a:r>
              <a:rPr lang="en-US" sz="1200" dirty="0" smtClean="0"/>
              <a:t> 10311</a:t>
            </a:r>
          </a:p>
          <a:p>
            <a:r>
              <a:rPr lang="mk-MK" sz="1200" dirty="0"/>
              <a:t>Симона Цековска </a:t>
            </a:r>
            <a:r>
              <a:rPr lang="en-US" sz="1200" dirty="0" smtClean="0"/>
              <a:t>10404</a:t>
            </a:r>
          </a:p>
          <a:p>
            <a:r>
              <a:rPr lang="mk-MK" sz="1200" dirty="0" smtClean="0"/>
              <a:t>Наташа Шутева</a:t>
            </a:r>
            <a:r>
              <a:rPr lang="en-US" sz="1200" dirty="0" smtClean="0"/>
              <a:t> 10330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>
          <a:xfrm>
            <a:off x="533400" y="381000"/>
            <a:ext cx="8077200" cy="533400"/>
          </a:xfrm>
          <a:prstGeom prst="rect">
            <a:avLst/>
          </a:prstGeom>
        </p:spPr>
        <p:txBody>
          <a:bodyPr vert="horz" rtlCol="0" anchor="b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8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Функција за проверка на празните полиња </a:t>
            </a:r>
            <a:r>
              <a:rPr lang="mk-MK" sz="8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8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function </a:t>
            </a:r>
            <a:r>
              <a:rPr lang="en-US" sz="80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proveriSlob</a:t>
            </a:r>
            <a:r>
              <a:rPr lang="en-US" sz="8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() 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220371494"/>
              </p:ext>
            </p:extLst>
          </p:nvPr>
        </p:nvGraphicFramePr>
        <p:xfrm>
          <a:off x="457200" y="1066800"/>
          <a:ext cx="80772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90600" y="5638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***</a:t>
            </a:r>
            <a:r>
              <a:rPr lang="mk-MK" b="1" dirty="0" smtClean="0">
                <a:solidFill>
                  <a:schemeClr val="accent5">
                    <a:lumMod val="50000"/>
                  </a:schemeClr>
                </a:solidFill>
              </a:rPr>
              <a:t>.. Истата проверка се прави за сите полиња до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533400" y="228600"/>
            <a:ext cx="8077200" cy="838200"/>
          </a:xfrm>
          <a:prstGeom prst="rect">
            <a:avLst/>
          </a:prstGeom>
        </p:spPr>
        <p:txBody>
          <a:bodyPr vert="horz" rtlCol="0" anchor="b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mk-MK" sz="9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Функција </a:t>
            </a:r>
            <a:r>
              <a:rPr lang="mk-MK" sz="9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 избор на играчот -</a:t>
            </a:r>
            <a:r>
              <a:rPr lang="en-US" sz="9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function </a:t>
            </a:r>
            <a:r>
              <a:rPr lang="en-US" sz="96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izborIgrac</a:t>
            </a:r>
            <a:r>
              <a:rPr lang="en-US" sz="9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96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chName</a:t>
            </a:r>
            <a:r>
              <a:rPr lang="en-US" sz="9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7692055"/>
              </p:ext>
            </p:extLst>
          </p:nvPr>
        </p:nvGraphicFramePr>
        <p:xfrm>
          <a:off x="381000" y="11430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228600" y="35859"/>
            <a:ext cx="8382000" cy="609600"/>
          </a:xfrm>
          <a:prstGeom prst="rect">
            <a:avLst/>
          </a:prstGeom>
        </p:spPr>
        <p:txBody>
          <a:bodyPr vert="horz" rtlCol="0" anchor="b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mk-MK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Функција </a:t>
            </a:r>
            <a:r>
              <a:rPr lang="mk-MK" sz="8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 избор на компјутерот -</a:t>
            </a:r>
            <a:r>
              <a:rPr lang="en-US" sz="8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function </a:t>
            </a:r>
            <a:r>
              <a:rPr lang="en-US" sz="80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myChoice</a:t>
            </a:r>
            <a:r>
              <a:rPr lang="en-US" sz="8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()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1713257"/>
              </p:ext>
            </p:extLst>
          </p:nvPr>
        </p:nvGraphicFramePr>
        <p:xfrm>
          <a:off x="381000" y="762000"/>
          <a:ext cx="8382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25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152400" y="0"/>
            <a:ext cx="8305800" cy="381000"/>
          </a:xfrm>
          <a:prstGeom prst="rect">
            <a:avLst/>
          </a:prstGeom>
        </p:spPr>
        <p:txBody>
          <a:bodyPr vert="horz" rtlCol="0" anchor="b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5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mk-MK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Функција </a:t>
            </a:r>
            <a:r>
              <a:rPr lang="mk-MK" sz="7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 процесирање, искористено поле и крај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1" y="381000"/>
            <a:ext cx="3429000" cy="3238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endParaRPr lang="ru-RU" sz="1600" b="1" dirty="0">
              <a:solidFill>
                <a:srgbClr val="FFFF00"/>
              </a:solidFill>
            </a:endParaRPr>
          </a:p>
          <a:p>
            <a:pPr algn="ctr"/>
            <a:endParaRPr lang="ru-RU" sz="1600" b="1" dirty="0" smtClean="0">
              <a:solidFill>
                <a:srgbClr val="FFFF00"/>
              </a:solidFill>
            </a:endParaRPr>
          </a:p>
          <a:p>
            <a:pPr algn="ctr"/>
            <a:endParaRPr lang="ru-RU" sz="1600" b="1" dirty="0">
              <a:solidFill>
                <a:srgbClr val="FFFF00"/>
              </a:solidFill>
            </a:endParaRPr>
          </a:p>
          <a:p>
            <a:pPr algn="ctr"/>
            <a:r>
              <a:rPr lang="ru-RU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Ако се кликне на празно поле се испишува порака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iskoristenoPole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ru-RU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ru-RU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algn="ctr"/>
            <a:endParaRPr lang="ru-RU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ru-RU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alert("Ова поле е веќе искористено. Ве молиме одберете друго поле кое е празно.")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pause=1;</a:t>
            </a:r>
          </a:p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mk-MK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1" y="3619500"/>
            <a:ext cx="3429000" cy="326091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function </a:t>
            </a:r>
            <a:r>
              <a:rPr lang="en-US" b="1" dirty="0" err="1" smtClean="0">
                <a:solidFill>
                  <a:srgbClr val="FF0000"/>
                </a:solidFill>
              </a:rPr>
              <a:t>kraj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ru-RU" b="1" dirty="0" smtClean="0">
                <a:solidFill>
                  <a:srgbClr val="FF0000"/>
                </a:solidFill>
              </a:rPr>
              <a:t>) </a:t>
            </a:r>
            <a:r>
              <a:rPr lang="ru-RU" b="1" dirty="0">
                <a:solidFill>
                  <a:srgbClr val="FF0000"/>
                </a:solidFill>
              </a:rPr>
              <a:t>{  </a:t>
            </a:r>
          </a:p>
          <a:p>
            <a:pPr algn="ctr"/>
            <a:endParaRPr lang="ru-RU" b="1" dirty="0">
              <a:solidFill>
                <a:srgbClr val="FF0000"/>
              </a:solidFill>
            </a:endParaRPr>
          </a:p>
          <a:p>
            <a:pPr algn="ctr"/>
            <a:r>
              <a:rPr lang="ru-RU" b="1" dirty="0">
                <a:solidFill>
                  <a:srgbClr val="FF0000"/>
                </a:solidFill>
              </a:rPr>
              <a:t>alert("Играта заврши. Доколку сакате да играте одново кликнете на копчето “Играј повторно!“.")</a:t>
            </a:r>
          </a:p>
          <a:p>
            <a:pPr algn="ctr"/>
            <a:endParaRPr lang="ru-RU" b="1" dirty="0">
              <a:solidFill>
                <a:srgbClr val="FF0000"/>
              </a:solidFill>
            </a:endParaRPr>
          </a:p>
          <a:p>
            <a:pPr algn="ctr"/>
            <a:r>
              <a:rPr lang="ru-RU" b="1" dirty="0">
                <a:solidFill>
                  <a:srgbClr val="FF0000"/>
                </a:solidFill>
              </a:rPr>
              <a:t>}</a:t>
            </a:r>
            <a:endParaRPr lang="mk-MK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81000"/>
            <a:ext cx="4800600" cy="64770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 sz="1400" b="1" dirty="0" smtClean="0">
              <a:solidFill>
                <a:srgbClr val="001C54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001C54"/>
                </a:solidFill>
              </a:rPr>
              <a:t>function </a:t>
            </a:r>
            <a:r>
              <a:rPr lang="en-US" sz="1400" b="1" dirty="0" err="1" smtClean="0">
                <a:solidFill>
                  <a:srgbClr val="001C54"/>
                </a:solidFill>
              </a:rPr>
              <a:t>izvestuvanje</a:t>
            </a:r>
            <a:r>
              <a:rPr lang="en-US" sz="1400" b="1" dirty="0" smtClean="0">
                <a:solidFill>
                  <a:srgbClr val="001C54"/>
                </a:solidFill>
              </a:rPr>
              <a:t>() </a:t>
            </a:r>
            <a:r>
              <a:rPr lang="en-US" sz="1400" b="1" dirty="0">
                <a:solidFill>
                  <a:srgbClr val="001C54"/>
                </a:solidFill>
              </a:rPr>
              <a:t>{</a:t>
            </a:r>
          </a:p>
          <a:p>
            <a:pPr algn="ctr"/>
            <a:endParaRPr lang="en-US" sz="1400" b="1" dirty="0">
              <a:solidFill>
                <a:srgbClr val="001C54"/>
              </a:solidFill>
            </a:endParaRPr>
          </a:p>
          <a:p>
            <a:pPr algn="ctr"/>
            <a:r>
              <a:rPr lang="en-US" sz="1400" b="1" dirty="0" err="1" smtClean="0">
                <a:solidFill>
                  <a:srgbClr val="001C54"/>
                </a:solidFill>
              </a:rPr>
              <a:t>triIsti</a:t>
            </a:r>
            <a:r>
              <a:rPr lang="en-US" sz="1400" b="1" dirty="0" smtClean="0">
                <a:solidFill>
                  <a:srgbClr val="001C54"/>
                </a:solidFill>
              </a:rPr>
              <a:t>(); 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mk-MK" sz="1400" b="1" dirty="0">
                <a:solidFill>
                  <a:srgbClr val="FF0000"/>
                </a:solidFill>
              </a:rPr>
              <a:t>Се повикува </a:t>
            </a:r>
            <a:r>
              <a:rPr lang="en-US" sz="1400" b="1" dirty="0" err="1" smtClean="0">
                <a:solidFill>
                  <a:srgbClr val="FF0000"/>
                </a:solidFill>
              </a:rPr>
              <a:t>triIsti</a:t>
            </a:r>
            <a:r>
              <a:rPr lang="en-US" sz="1400" b="1" dirty="0" smtClean="0">
                <a:solidFill>
                  <a:srgbClr val="FF0000"/>
                </a:solidFill>
              </a:rPr>
              <a:t>() </a:t>
            </a:r>
            <a:r>
              <a:rPr lang="mk-MK" sz="1400" b="1" dirty="0">
                <a:solidFill>
                  <a:srgbClr val="FF0000"/>
                </a:solidFill>
              </a:rPr>
              <a:t>за да се дознае каде има победник, и колку е вредноста на променливата </a:t>
            </a:r>
            <a:r>
              <a:rPr lang="mk-MK" sz="1400" b="1" dirty="0" smtClean="0">
                <a:solidFill>
                  <a:srgbClr val="FF0000"/>
                </a:solidFill>
              </a:rPr>
              <a:t>"</a:t>
            </a:r>
            <a:r>
              <a:rPr lang="en-US" sz="1400" b="1" dirty="0" err="1" smtClean="0">
                <a:solidFill>
                  <a:srgbClr val="FF0000"/>
                </a:solidFill>
              </a:rPr>
              <a:t>proverka</a:t>
            </a:r>
            <a:r>
              <a:rPr lang="en-US" sz="1400" b="1" dirty="0" smtClean="0">
                <a:solidFill>
                  <a:srgbClr val="FF0000"/>
                </a:solidFill>
              </a:rPr>
              <a:t>"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endParaRPr lang="en-US" sz="1400" b="1" dirty="0">
              <a:solidFill>
                <a:srgbClr val="001C54"/>
              </a:solidFill>
            </a:endParaRPr>
          </a:p>
          <a:p>
            <a:pPr algn="ctr"/>
            <a:r>
              <a:rPr lang="en-US" sz="1400" b="1" dirty="0">
                <a:solidFill>
                  <a:srgbClr val="001C54"/>
                </a:solidFill>
              </a:rPr>
              <a:t>if </a:t>
            </a:r>
            <a:r>
              <a:rPr lang="en-US" sz="1400" b="1" dirty="0" smtClean="0">
                <a:solidFill>
                  <a:srgbClr val="001C54"/>
                </a:solidFill>
              </a:rPr>
              <a:t>(</a:t>
            </a:r>
            <a:r>
              <a:rPr lang="en-US" sz="1400" b="1" dirty="0" err="1" smtClean="0">
                <a:solidFill>
                  <a:srgbClr val="001C54"/>
                </a:solidFill>
              </a:rPr>
              <a:t>proverka</a:t>
            </a:r>
            <a:r>
              <a:rPr lang="en-US" sz="1400" b="1" dirty="0" smtClean="0">
                <a:solidFill>
                  <a:srgbClr val="001C54"/>
                </a:solidFill>
              </a:rPr>
              <a:t>==</a:t>
            </a:r>
            <a:r>
              <a:rPr lang="en-US" sz="1400" b="1" dirty="0">
                <a:solidFill>
                  <a:srgbClr val="001C54"/>
                </a:solidFill>
              </a:rPr>
              <a:t>1){ alert("</a:t>
            </a:r>
            <a:r>
              <a:rPr lang="mk-MK" sz="1400" b="1" dirty="0">
                <a:solidFill>
                  <a:srgbClr val="001C54"/>
                </a:solidFill>
              </a:rPr>
              <a:t>Честитки, Вие сте победникот!"); </a:t>
            </a:r>
            <a:r>
              <a:rPr lang="en-US" sz="1400" b="1" dirty="0" err="1" smtClean="0">
                <a:solidFill>
                  <a:srgbClr val="001C54"/>
                </a:solidFill>
              </a:rPr>
              <a:t>rezIgrac</a:t>
            </a:r>
            <a:r>
              <a:rPr lang="en-US" sz="1400" b="1" dirty="0" smtClean="0">
                <a:solidFill>
                  <a:srgbClr val="001C54"/>
                </a:solidFill>
              </a:rPr>
              <a:t>++; </a:t>
            </a:r>
            <a:r>
              <a:rPr lang="en-US" sz="1400" b="1" dirty="0">
                <a:solidFill>
                  <a:srgbClr val="FF0000"/>
                </a:solidFill>
              </a:rPr>
              <a:t>}  // </a:t>
            </a:r>
            <a:r>
              <a:rPr lang="mk-MK" sz="1400" b="1" dirty="0">
                <a:solidFill>
                  <a:srgbClr val="FF0000"/>
                </a:solidFill>
              </a:rPr>
              <a:t>Победа за играч - променливата </a:t>
            </a:r>
            <a:r>
              <a:rPr lang="en-US" sz="1400" b="1" dirty="0" err="1" smtClean="0">
                <a:solidFill>
                  <a:srgbClr val="FF0000"/>
                </a:solidFill>
              </a:rPr>
              <a:t>rezIgrac</a:t>
            </a:r>
            <a:r>
              <a:rPr lang="en-US" sz="1400" b="1" dirty="0" smtClean="0">
                <a:solidFill>
                  <a:srgbClr val="FF0000"/>
                </a:solidFill>
              </a:rPr>
              <a:t>- </a:t>
            </a:r>
            <a:r>
              <a:rPr lang="mk-MK" sz="1400" b="1" dirty="0">
                <a:solidFill>
                  <a:srgbClr val="FF0000"/>
                </a:solidFill>
              </a:rPr>
              <a:t>РЕЗУЛТАТОТ ЗА ИГРАЧОТ се зголемува за 1 </a:t>
            </a:r>
          </a:p>
          <a:p>
            <a:pPr algn="ctr"/>
            <a:endParaRPr lang="mk-MK" sz="1400" b="1" dirty="0">
              <a:solidFill>
                <a:srgbClr val="FF0000"/>
              </a:solidFill>
            </a:endParaRPr>
          </a:p>
          <a:p>
            <a:pPr algn="ctr"/>
            <a:r>
              <a:rPr lang="en-US" sz="1400" b="1" dirty="0">
                <a:solidFill>
                  <a:srgbClr val="001C54"/>
                </a:solidFill>
              </a:rPr>
              <a:t>if </a:t>
            </a:r>
            <a:r>
              <a:rPr lang="en-US" sz="1400" b="1" dirty="0" smtClean="0">
                <a:solidFill>
                  <a:srgbClr val="001C54"/>
                </a:solidFill>
              </a:rPr>
              <a:t>(</a:t>
            </a:r>
            <a:r>
              <a:rPr lang="en-US" sz="1400" b="1" dirty="0" err="1" smtClean="0">
                <a:solidFill>
                  <a:srgbClr val="001C54"/>
                </a:solidFill>
              </a:rPr>
              <a:t>proverka</a:t>
            </a:r>
            <a:r>
              <a:rPr lang="en-US" sz="1400" b="1" dirty="0" smtClean="0">
                <a:solidFill>
                  <a:srgbClr val="001C54"/>
                </a:solidFill>
              </a:rPr>
              <a:t>==</a:t>
            </a:r>
            <a:r>
              <a:rPr lang="en-US" sz="1400" b="1" dirty="0">
                <a:solidFill>
                  <a:srgbClr val="001C54"/>
                </a:solidFill>
              </a:rPr>
              <a:t>2){ alert(" </a:t>
            </a:r>
            <a:r>
              <a:rPr lang="mk-MK" sz="1400" b="1" dirty="0">
                <a:solidFill>
                  <a:srgbClr val="001C54"/>
                </a:solidFill>
              </a:rPr>
              <a:t>Компјутерот победи!"); </a:t>
            </a:r>
            <a:r>
              <a:rPr lang="en-US" sz="1400" b="1" dirty="0" err="1" smtClean="0">
                <a:solidFill>
                  <a:srgbClr val="001C54"/>
                </a:solidFill>
              </a:rPr>
              <a:t>rezCom</a:t>
            </a:r>
            <a:r>
              <a:rPr lang="en-US" sz="1400" b="1" dirty="0" smtClean="0">
                <a:solidFill>
                  <a:srgbClr val="001C54"/>
                </a:solidFill>
              </a:rPr>
              <a:t>++; </a:t>
            </a:r>
            <a:r>
              <a:rPr lang="en-US" sz="1400" b="1" dirty="0">
                <a:solidFill>
                  <a:srgbClr val="001C54"/>
                </a:solidFill>
              </a:rPr>
              <a:t>}           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mk-MK" sz="1400" b="1" dirty="0">
                <a:solidFill>
                  <a:srgbClr val="FF0000"/>
                </a:solidFill>
              </a:rPr>
              <a:t>Победа за компјутерот - променливата </a:t>
            </a:r>
            <a:r>
              <a:rPr lang="en-US" sz="1400" b="1" dirty="0" err="1" smtClean="0">
                <a:solidFill>
                  <a:srgbClr val="FF0000"/>
                </a:solidFill>
              </a:rPr>
              <a:t>rezCom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- </a:t>
            </a:r>
            <a:r>
              <a:rPr lang="mk-MK" sz="1400" b="1" dirty="0">
                <a:solidFill>
                  <a:srgbClr val="FF0000"/>
                </a:solidFill>
              </a:rPr>
              <a:t>РЕЗУЛТАТОТ ЗА КОМПЈУТЕРОТ се зголемува за 1 </a:t>
            </a:r>
          </a:p>
          <a:p>
            <a:pPr algn="ctr"/>
            <a:endParaRPr lang="mk-MK" sz="1400" b="1" dirty="0">
              <a:solidFill>
                <a:srgbClr val="001C54"/>
              </a:solidFill>
            </a:endParaRPr>
          </a:p>
          <a:p>
            <a:pPr algn="ctr"/>
            <a:r>
              <a:rPr lang="en-US" sz="1400" b="1" dirty="0">
                <a:solidFill>
                  <a:srgbClr val="001C54"/>
                </a:solidFill>
              </a:rPr>
              <a:t>if </a:t>
            </a:r>
            <a:r>
              <a:rPr lang="en-US" sz="1400" b="1" dirty="0" smtClean="0">
                <a:solidFill>
                  <a:srgbClr val="001C54"/>
                </a:solidFill>
              </a:rPr>
              <a:t>(</a:t>
            </a:r>
            <a:r>
              <a:rPr lang="en-US" sz="1400" b="1" dirty="0" err="1" smtClean="0">
                <a:solidFill>
                  <a:srgbClr val="001C54"/>
                </a:solidFill>
              </a:rPr>
              <a:t>proverka</a:t>
            </a:r>
            <a:r>
              <a:rPr lang="en-US" sz="1400" b="1" dirty="0" smtClean="0">
                <a:solidFill>
                  <a:srgbClr val="001C54"/>
                </a:solidFill>
              </a:rPr>
              <a:t>==</a:t>
            </a:r>
            <a:r>
              <a:rPr lang="en-US" sz="1400" b="1" dirty="0">
                <a:solidFill>
                  <a:srgbClr val="001C54"/>
                </a:solidFill>
              </a:rPr>
              <a:t>3){ alert("</a:t>
            </a:r>
            <a:r>
              <a:rPr lang="mk-MK" sz="1400" b="1" dirty="0">
                <a:solidFill>
                  <a:srgbClr val="001C54"/>
                </a:solidFill>
              </a:rPr>
              <a:t>Играта заврши со нерешен резултат."); </a:t>
            </a:r>
            <a:r>
              <a:rPr lang="en-US" sz="1400" b="1" dirty="0" err="1" smtClean="0">
                <a:solidFill>
                  <a:srgbClr val="001C54"/>
                </a:solidFill>
              </a:rPr>
              <a:t>rezNer</a:t>
            </a:r>
            <a:r>
              <a:rPr lang="en-US" sz="1400" b="1" dirty="0" smtClean="0">
                <a:solidFill>
                  <a:srgbClr val="001C54"/>
                </a:solidFill>
              </a:rPr>
              <a:t>++; </a:t>
            </a:r>
            <a:r>
              <a:rPr lang="en-US" sz="1400" b="1" dirty="0">
                <a:solidFill>
                  <a:srgbClr val="001C54"/>
                </a:solidFill>
              </a:rPr>
              <a:t>}   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mk-MK" sz="1400" b="1" dirty="0">
                <a:solidFill>
                  <a:srgbClr val="FF0000"/>
                </a:solidFill>
              </a:rPr>
              <a:t>Нерешено = Променливата </a:t>
            </a:r>
            <a:r>
              <a:rPr lang="en-US" sz="1400" b="1" dirty="0" err="1" smtClean="0">
                <a:solidFill>
                  <a:srgbClr val="FF0000"/>
                </a:solidFill>
              </a:rPr>
              <a:t>rezNer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- </a:t>
            </a:r>
            <a:r>
              <a:rPr lang="mk-MK" sz="1400" b="1" dirty="0">
                <a:solidFill>
                  <a:srgbClr val="FF0000"/>
                </a:solidFill>
              </a:rPr>
              <a:t>се зголемува за еден, се </a:t>
            </a:r>
            <a:r>
              <a:rPr lang="mk-MK" sz="1400" b="1" dirty="0" err="1">
                <a:solidFill>
                  <a:srgbClr val="FF0000"/>
                </a:solidFill>
              </a:rPr>
              <a:t>бројатр</a:t>
            </a:r>
            <a:r>
              <a:rPr lang="mk-MK" sz="1400" b="1" dirty="0">
                <a:solidFill>
                  <a:srgbClr val="FF0000"/>
                </a:solidFill>
              </a:rPr>
              <a:t> нерешените резултати</a:t>
            </a:r>
          </a:p>
          <a:p>
            <a:pPr algn="ctr"/>
            <a:endParaRPr lang="mk-MK" sz="1400" b="1" dirty="0">
              <a:solidFill>
                <a:srgbClr val="001C54"/>
              </a:solidFill>
            </a:endParaRPr>
          </a:p>
          <a:p>
            <a:pPr algn="ctr"/>
            <a:r>
              <a:rPr lang="en-US" sz="1400" b="1" dirty="0">
                <a:solidFill>
                  <a:srgbClr val="001C54"/>
                </a:solidFill>
              </a:rPr>
              <a:t>if </a:t>
            </a:r>
            <a:r>
              <a:rPr lang="en-US" sz="1400" b="1" dirty="0" smtClean="0">
                <a:solidFill>
                  <a:srgbClr val="001C54"/>
                </a:solidFill>
              </a:rPr>
              <a:t>(</a:t>
            </a:r>
            <a:r>
              <a:rPr lang="en-US" sz="1400" b="1" dirty="0" err="1" smtClean="0">
                <a:solidFill>
                  <a:srgbClr val="001C54"/>
                </a:solidFill>
              </a:rPr>
              <a:t>proverka</a:t>
            </a:r>
            <a:r>
              <a:rPr lang="en-US" sz="1400" b="1" dirty="0" smtClean="0">
                <a:solidFill>
                  <a:srgbClr val="001C54"/>
                </a:solidFill>
              </a:rPr>
              <a:t>!=</a:t>
            </a:r>
            <a:r>
              <a:rPr lang="en-US" sz="1400" b="1" dirty="0">
                <a:solidFill>
                  <a:srgbClr val="001C54"/>
                </a:solidFill>
              </a:rPr>
              <a:t>0) </a:t>
            </a:r>
            <a:r>
              <a:rPr lang="en-US" sz="1400" b="1" dirty="0">
                <a:solidFill>
                  <a:srgbClr val="FF0000"/>
                </a:solidFill>
              </a:rPr>
              <a:t>{  // </a:t>
            </a:r>
            <a:r>
              <a:rPr lang="mk-MK" sz="1400" b="1" dirty="0">
                <a:solidFill>
                  <a:srgbClr val="FF0000"/>
                </a:solidFill>
              </a:rPr>
              <a:t>Ако сите полиња се потполнети </a:t>
            </a:r>
          </a:p>
          <a:p>
            <a:pPr algn="ctr"/>
            <a:endParaRPr lang="mk-MK" sz="1400" b="1" dirty="0">
              <a:solidFill>
                <a:srgbClr val="001C54"/>
              </a:solidFill>
            </a:endParaRPr>
          </a:p>
          <a:p>
            <a:pPr algn="ctr"/>
            <a:r>
              <a:rPr lang="en-US" sz="1400" b="1" dirty="0" err="1">
                <a:solidFill>
                  <a:srgbClr val="001C54"/>
                </a:solidFill>
              </a:rPr>
              <a:t>document.game.you.value</a:t>
            </a:r>
            <a:r>
              <a:rPr lang="en-US" sz="1400" b="1" dirty="0">
                <a:solidFill>
                  <a:srgbClr val="001C54"/>
                </a:solidFill>
              </a:rPr>
              <a:t> = </a:t>
            </a:r>
            <a:r>
              <a:rPr lang="en-US" sz="1400" b="1" dirty="0" err="1" smtClean="0">
                <a:solidFill>
                  <a:srgbClr val="001C54"/>
                </a:solidFill>
              </a:rPr>
              <a:t>rezIgrac</a:t>
            </a:r>
            <a:r>
              <a:rPr lang="en-US" sz="1400" b="1" dirty="0" smtClean="0">
                <a:solidFill>
                  <a:srgbClr val="001C54"/>
                </a:solidFill>
              </a:rPr>
              <a:t>;  </a:t>
            </a:r>
            <a:endParaRPr lang="en-US" sz="1400" b="1" dirty="0">
              <a:solidFill>
                <a:srgbClr val="001C54"/>
              </a:solidFill>
            </a:endParaRPr>
          </a:p>
          <a:p>
            <a:pPr algn="ctr"/>
            <a:endParaRPr lang="en-US" sz="1400" b="1" dirty="0">
              <a:solidFill>
                <a:srgbClr val="001C54"/>
              </a:solidFill>
            </a:endParaRPr>
          </a:p>
          <a:p>
            <a:pPr algn="ctr"/>
            <a:r>
              <a:rPr lang="en-US" sz="1400" b="1" dirty="0" err="1">
                <a:solidFill>
                  <a:srgbClr val="001C54"/>
                </a:solidFill>
              </a:rPr>
              <a:t>document.game.computer.value</a:t>
            </a:r>
            <a:r>
              <a:rPr lang="en-US" sz="1400" b="1" dirty="0">
                <a:solidFill>
                  <a:srgbClr val="001C54"/>
                </a:solidFill>
              </a:rPr>
              <a:t> = </a:t>
            </a:r>
            <a:r>
              <a:rPr lang="en-US" sz="1400" b="1" dirty="0" err="1" smtClean="0">
                <a:solidFill>
                  <a:srgbClr val="001C54"/>
                </a:solidFill>
              </a:rPr>
              <a:t>rezCom</a:t>
            </a:r>
            <a:r>
              <a:rPr lang="en-US" sz="1400" b="1" dirty="0" smtClean="0">
                <a:solidFill>
                  <a:srgbClr val="001C54"/>
                </a:solidFill>
              </a:rPr>
              <a:t>;</a:t>
            </a:r>
            <a:endParaRPr lang="en-US" sz="1400" b="1" dirty="0">
              <a:solidFill>
                <a:srgbClr val="001C54"/>
              </a:solidFill>
            </a:endParaRPr>
          </a:p>
          <a:p>
            <a:pPr algn="ctr"/>
            <a:endParaRPr lang="en-US" sz="1400" b="1" dirty="0">
              <a:solidFill>
                <a:srgbClr val="001C54"/>
              </a:solidFill>
            </a:endParaRPr>
          </a:p>
          <a:p>
            <a:pPr algn="ctr"/>
            <a:r>
              <a:rPr lang="en-US" sz="1400" b="1" dirty="0" err="1">
                <a:solidFill>
                  <a:srgbClr val="001C54"/>
                </a:solidFill>
              </a:rPr>
              <a:t>document.game.ties.value</a:t>
            </a:r>
            <a:r>
              <a:rPr lang="en-US" sz="1400" b="1" dirty="0">
                <a:solidFill>
                  <a:srgbClr val="001C54"/>
                </a:solidFill>
              </a:rPr>
              <a:t> = </a:t>
            </a:r>
            <a:r>
              <a:rPr lang="en-US" sz="1400" b="1" dirty="0" err="1" smtClean="0">
                <a:solidFill>
                  <a:srgbClr val="001C54"/>
                </a:solidFill>
              </a:rPr>
              <a:t>rezNer</a:t>
            </a:r>
            <a:r>
              <a:rPr lang="en-US" sz="1400" b="1" dirty="0" smtClean="0">
                <a:solidFill>
                  <a:srgbClr val="001C54"/>
                </a:solidFill>
              </a:rPr>
              <a:t>;</a:t>
            </a:r>
            <a:endParaRPr lang="en-US" sz="1400" b="1" dirty="0">
              <a:solidFill>
                <a:srgbClr val="001C54"/>
              </a:solidFill>
            </a:endParaRPr>
          </a:p>
          <a:p>
            <a:pPr algn="ctr"/>
            <a:endParaRPr lang="en-US" sz="1400" b="1" dirty="0">
              <a:solidFill>
                <a:srgbClr val="001C54"/>
              </a:solidFill>
            </a:endParaRPr>
          </a:p>
          <a:p>
            <a:pPr algn="ctr"/>
            <a:r>
              <a:rPr lang="en-US" sz="1400" b="1" dirty="0">
                <a:solidFill>
                  <a:srgbClr val="001C54"/>
                </a:solidFill>
              </a:rPr>
              <a:t>   </a:t>
            </a:r>
            <a:r>
              <a:rPr lang="en-US" sz="1400" b="1" dirty="0" smtClean="0">
                <a:solidFill>
                  <a:srgbClr val="001C54"/>
                </a:solidFill>
              </a:rPr>
              <a:t>}</a:t>
            </a:r>
            <a:endParaRPr lang="en-US" sz="1400" b="1" dirty="0">
              <a:solidFill>
                <a:srgbClr val="001C54"/>
              </a:solidFill>
            </a:endParaRPr>
          </a:p>
          <a:p>
            <a:pPr algn="ctr"/>
            <a:r>
              <a:rPr lang="en-US" sz="1400" b="1" dirty="0">
                <a:solidFill>
                  <a:srgbClr val="001C54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09575"/>
            <a:ext cx="1524000" cy="5334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rgbClr val="002060"/>
                </a:solidFill>
              </a:rPr>
              <a:t>Функција </a:t>
            </a:r>
            <a:r>
              <a:rPr lang="ru-RU" sz="1200" b="1" dirty="0">
                <a:solidFill>
                  <a:srgbClr val="002060"/>
                </a:solidFill>
              </a:rPr>
              <a:t>за процесирање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7800" y="381000"/>
            <a:ext cx="3429001" cy="5334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rgbClr val="002060"/>
                </a:solidFill>
              </a:rPr>
              <a:t>Функција проверка при клик на искористено поле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7326" y="3619500"/>
            <a:ext cx="3429001" cy="5334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Функција </a:t>
            </a: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која дава порака за крај</a:t>
            </a:r>
          </a:p>
          <a:p>
            <a:pPr algn="ctr"/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85800" y="1008229"/>
            <a:ext cx="7848600" cy="5257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b="1" dirty="0" smtClean="0">
                <a:solidFill>
                  <a:schemeClr val="tx1"/>
                </a:solidFill>
              </a:rPr>
              <a:t>Функција </a:t>
            </a:r>
            <a:r>
              <a:rPr lang="mk-MK" b="1" dirty="0">
                <a:solidFill>
                  <a:schemeClr val="tx1"/>
                </a:solidFill>
              </a:rPr>
              <a:t>која се повикува со клик на копчето за Играње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function </a:t>
            </a:r>
            <a:r>
              <a:rPr lang="en-US" b="1" dirty="0" err="1" smtClean="0">
                <a:solidFill>
                  <a:schemeClr val="tx1"/>
                </a:solidFill>
              </a:rPr>
              <a:t>igrajPak</a:t>
            </a:r>
            <a:r>
              <a:rPr lang="en-US" b="1" dirty="0" smtClean="0">
                <a:solidFill>
                  <a:schemeClr val="tx1"/>
                </a:solidFill>
              </a:rPr>
              <a:t>() </a:t>
            </a:r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//</a:t>
            </a:r>
            <a:r>
              <a:rPr lang="mk-MK" b="1" dirty="0">
                <a:solidFill>
                  <a:srgbClr val="FF0000"/>
                </a:solidFill>
              </a:rPr>
              <a:t>Ако сите полиња се празни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proverka</a:t>
            </a:r>
            <a:r>
              <a:rPr lang="en-US" b="1" dirty="0" smtClean="0">
                <a:solidFill>
                  <a:schemeClr val="tx1"/>
                </a:solidFill>
              </a:rPr>
              <a:t>==</a:t>
            </a:r>
            <a:r>
              <a:rPr lang="en-US" b="1" dirty="0">
                <a:solidFill>
                  <a:schemeClr val="tx1"/>
                </a:solidFill>
              </a:rPr>
              <a:t>0) {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if(confirm("</a:t>
            </a:r>
            <a:r>
              <a:rPr lang="mk-MK" b="1" dirty="0">
                <a:solidFill>
                  <a:schemeClr val="tx1"/>
                </a:solidFill>
              </a:rPr>
              <a:t>Играта ќе започне од старт и резултатот ќе биде </a:t>
            </a:r>
            <a:r>
              <a:rPr lang="mk-MK" b="1" dirty="0" err="1">
                <a:solidFill>
                  <a:schemeClr val="tx1"/>
                </a:solidFill>
              </a:rPr>
              <a:t>ресетириран</a:t>
            </a:r>
            <a:r>
              <a:rPr lang="mk-MK" b="1" dirty="0">
                <a:solidFill>
                  <a:schemeClr val="tx1"/>
                </a:solidFill>
              </a:rPr>
              <a:t>. </a:t>
            </a:r>
            <a:r>
              <a:rPr lang="en-US" b="1" dirty="0" smtClean="0">
                <a:solidFill>
                  <a:schemeClr val="tx1"/>
                </a:solidFill>
              </a:rPr>
              <a:t>OK?")) </a:t>
            </a:r>
            <a:r>
              <a:rPr lang="en-US" b="1" dirty="0">
                <a:solidFill>
                  <a:schemeClr val="tx1"/>
                </a:solidFill>
              </a:rPr>
              <a:t>reset();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// </a:t>
            </a:r>
            <a:r>
              <a:rPr lang="mk-MK" b="1" dirty="0">
                <a:solidFill>
                  <a:srgbClr val="FF0000"/>
                </a:solidFill>
              </a:rPr>
              <a:t>Ако играчот се согласил. се повикува функцијата "</a:t>
            </a:r>
            <a:r>
              <a:rPr lang="en-US" b="1" dirty="0">
                <a:solidFill>
                  <a:srgbClr val="FF0000"/>
                </a:solidFill>
              </a:rPr>
              <a:t>reset" </a:t>
            </a:r>
            <a:r>
              <a:rPr lang="mk-MK" b="1" dirty="0">
                <a:solidFill>
                  <a:srgbClr val="FF0000"/>
                </a:solidFill>
              </a:rPr>
              <a:t>која сите вредности ги поставува на 0</a:t>
            </a:r>
          </a:p>
          <a:p>
            <a:pPr algn="ctr"/>
            <a:endParaRPr lang="mk-MK" b="1" dirty="0">
              <a:solidFill>
                <a:schemeClr val="tx1"/>
              </a:solidFill>
            </a:endParaRPr>
          </a:p>
          <a:p>
            <a:pPr algn="ctr"/>
            <a:r>
              <a:rPr lang="mk-MK" b="1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mk-MK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proverka</a:t>
            </a:r>
            <a:r>
              <a:rPr lang="en-US" b="1" dirty="0" smtClean="0">
                <a:solidFill>
                  <a:schemeClr val="tx1"/>
                </a:solidFill>
              </a:rPr>
              <a:t>&gt;0</a:t>
            </a:r>
            <a:r>
              <a:rPr lang="en-US" b="1" dirty="0">
                <a:solidFill>
                  <a:schemeClr val="tx1"/>
                </a:solidFill>
              </a:rPr>
              <a:t>) reset(); </a:t>
            </a:r>
            <a:r>
              <a:rPr lang="en-US" b="1" dirty="0">
                <a:solidFill>
                  <a:srgbClr val="FF0000"/>
                </a:solidFill>
              </a:rPr>
              <a:t>// </a:t>
            </a:r>
            <a:r>
              <a:rPr lang="mk-MK" b="1" dirty="0">
                <a:solidFill>
                  <a:srgbClr val="FF0000"/>
                </a:solidFill>
              </a:rPr>
              <a:t>Ако некои од нив не се нули, повторно се вика функцијата "</a:t>
            </a:r>
            <a:r>
              <a:rPr lang="en-US" b="1" dirty="0">
                <a:solidFill>
                  <a:srgbClr val="FF0000"/>
                </a:solidFill>
              </a:rPr>
              <a:t>reset"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}</a:t>
            </a:r>
            <a:endParaRPr lang="mk-MK" b="1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 txBox="1">
            <a:spLocks/>
          </p:cNvSpPr>
          <p:nvPr/>
        </p:nvSpPr>
        <p:spPr>
          <a:xfrm>
            <a:off x="342900" y="301957"/>
            <a:ext cx="8534400" cy="685800"/>
          </a:xfrm>
          <a:prstGeom prst="rect">
            <a:avLst/>
          </a:prstGeom>
        </p:spPr>
        <p:txBody>
          <a:bodyPr vert="horz" rtlCol="0" anchor="b" anchorCtr="0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5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mk-MK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Функција </a:t>
            </a:r>
            <a:r>
              <a:rPr lang="mk-MK" sz="7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 повторно играње </a:t>
            </a:r>
            <a:r>
              <a:rPr lang="en-US" sz="72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igrajPak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http://127.0.0.1:8080/04SKS/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1531724" cy="153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512"/>
            <a:ext cx="9144000" cy="69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838200"/>
            <a:ext cx="263084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javascript:izborIgrac</a:t>
            </a:r>
            <a:r>
              <a:rPr lang="en-US" dirty="0" smtClean="0"/>
              <a:t>(</a:t>
            </a:r>
            <a:r>
              <a:rPr lang="en-US" dirty="0"/>
              <a:t>'A')</a:t>
            </a:r>
            <a:endParaRPr lang="mk-MK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838200"/>
            <a:ext cx="26388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javascript:izborIgrac</a:t>
            </a:r>
            <a:r>
              <a:rPr lang="en-US" dirty="0" smtClean="0"/>
              <a:t>(‘</a:t>
            </a:r>
            <a:r>
              <a:rPr lang="en-US" dirty="0"/>
              <a:t>B</a:t>
            </a:r>
            <a:r>
              <a:rPr lang="en-US" dirty="0" smtClean="0"/>
              <a:t>')</a:t>
            </a:r>
            <a:endParaRPr lang="mk-MK" dirty="0"/>
          </a:p>
        </p:txBody>
      </p:sp>
      <p:sp>
        <p:nvSpPr>
          <p:cNvPr id="10" name="TextBox 9"/>
          <p:cNvSpPr txBox="1"/>
          <p:nvPr/>
        </p:nvSpPr>
        <p:spPr>
          <a:xfrm>
            <a:off x="6206863" y="838200"/>
            <a:ext cx="26516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javascript:izborIgrac</a:t>
            </a:r>
            <a:r>
              <a:rPr lang="en-US" dirty="0" smtClean="0"/>
              <a:t>(‘C')</a:t>
            </a:r>
            <a:endParaRPr lang="mk-MK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3216078"/>
            <a:ext cx="26516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javascript:izborIgrac</a:t>
            </a:r>
            <a:r>
              <a:rPr lang="en-US" dirty="0" smtClean="0"/>
              <a:t>(‘D')</a:t>
            </a:r>
            <a:endParaRPr lang="mk-MK" dirty="0"/>
          </a:p>
        </p:txBody>
      </p:sp>
      <p:sp>
        <p:nvSpPr>
          <p:cNvPr id="12" name="TextBox 11"/>
          <p:cNvSpPr txBox="1"/>
          <p:nvPr/>
        </p:nvSpPr>
        <p:spPr>
          <a:xfrm>
            <a:off x="3158863" y="3216078"/>
            <a:ext cx="26388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javascript:izborIgrac</a:t>
            </a:r>
            <a:r>
              <a:rPr lang="en-US" dirty="0" smtClean="0"/>
              <a:t>(‘E')</a:t>
            </a:r>
            <a:endParaRPr lang="mk-MK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3216078"/>
            <a:ext cx="262604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javascript:izborIgrac</a:t>
            </a:r>
            <a:r>
              <a:rPr lang="en-US" dirty="0" smtClean="0"/>
              <a:t>(‘F')</a:t>
            </a:r>
            <a:endParaRPr lang="mk-MK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5410200"/>
            <a:ext cx="26645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javascript:izborIgrac</a:t>
            </a:r>
            <a:r>
              <a:rPr lang="en-US" dirty="0" smtClean="0"/>
              <a:t>(‘G')</a:t>
            </a:r>
            <a:endParaRPr lang="mk-MK" dirty="0"/>
          </a:p>
        </p:txBody>
      </p:sp>
      <p:sp>
        <p:nvSpPr>
          <p:cNvPr id="15" name="TextBox 14"/>
          <p:cNvSpPr txBox="1"/>
          <p:nvPr/>
        </p:nvSpPr>
        <p:spPr>
          <a:xfrm>
            <a:off x="3158863" y="5410200"/>
            <a:ext cx="26516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javascript:izborIgrac</a:t>
            </a:r>
            <a:r>
              <a:rPr lang="en-US" dirty="0" smtClean="0"/>
              <a:t>(‘H')</a:t>
            </a:r>
            <a:endParaRPr lang="mk-MK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5423974"/>
            <a:ext cx="25490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javascript:izborIgrac</a:t>
            </a:r>
            <a:r>
              <a:rPr lang="en-US" dirty="0" smtClean="0"/>
              <a:t>(‘I')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mk-MK" dirty="0" smtClean="0"/>
              <a:t>Косинички интерфејс на играта</a:t>
            </a:r>
            <a:endParaRPr lang="en-US" dirty="0"/>
          </a:p>
        </p:txBody>
      </p:sp>
      <p:pic>
        <p:nvPicPr>
          <p:cNvPr id="2052" name="Picture 4" descr="C:\Documents and Settings\Marija\Desktop\Igraa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0" name="Picture 22" descr="RealEstate_powerpoint3_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7200" y="1676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/>
          <a:lstStyle/>
          <a:p>
            <a:pPr>
              <a:lnSpc>
                <a:spcPct val="136000"/>
              </a:lnSpc>
              <a:spcBef>
                <a:spcPts val="200"/>
              </a:spcBef>
            </a:pPr>
            <a:endParaRPr lang="en-US" sz="1600" dirty="0">
              <a:solidFill>
                <a:srgbClr val="333333"/>
              </a:solidFill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11125" y="939800"/>
            <a:ext cx="184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1400" b="1">
              <a:solidFill>
                <a:srgbClr val="472400"/>
              </a:solidFill>
              <a:latin typeface="Times" pitchFamily="1" charset="0"/>
            </a:endParaRP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81000" y="6667500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/>
            <a:endParaRPr lang="en-US" sz="900" b="1" dirty="0">
              <a:solidFill>
                <a:srgbClr val="FFF4DB"/>
              </a:solidFill>
            </a:endParaRP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52400" y="457200"/>
            <a:ext cx="8839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mk-MK" sz="3000" dirty="0" smtClean="0">
                <a:solidFill>
                  <a:schemeClr val="bg1"/>
                </a:solidFill>
                <a:latin typeface="Times" pitchFamily="1" charset="0"/>
              </a:rPr>
              <a:t>Ј</a:t>
            </a:r>
            <a:r>
              <a:rPr lang="en-US" sz="3000" dirty="0" err="1" smtClean="0">
                <a:solidFill>
                  <a:schemeClr val="bg1"/>
                </a:solidFill>
                <a:latin typeface="Times" pitchFamily="1" charset="0"/>
              </a:rPr>
              <a:t>ava</a:t>
            </a:r>
            <a:r>
              <a:rPr lang="en-US" sz="3000" dirty="0" smtClean="0">
                <a:solidFill>
                  <a:schemeClr val="bg1"/>
                </a:solidFill>
                <a:latin typeface="Times" pitchFamily="1" charset="0"/>
              </a:rPr>
              <a:t> Script </a:t>
            </a:r>
            <a:r>
              <a:rPr lang="en-US" sz="3000" dirty="0" smtClean="0">
                <a:solidFill>
                  <a:srgbClr val="FFF4DB"/>
                </a:solidFill>
                <a:latin typeface="Times" pitchFamily="1" charset="0"/>
              </a:rPr>
              <a:t>– </a:t>
            </a:r>
            <a:r>
              <a:rPr lang="mk-MK" sz="3000" dirty="0" smtClean="0">
                <a:solidFill>
                  <a:srgbClr val="FFF4DB"/>
                </a:solidFill>
                <a:latin typeface="Times" pitchFamily="1" charset="0"/>
              </a:rPr>
              <a:t>Иницијализација на променливите </a:t>
            </a:r>
            <a:endParaRPr lang="en-US" sz="3000" dirty="0">
              <a:solidFill>
                <a:srgbClr val="F58026"/>
              </a:solidFill>
              <a:latin typeface="Helvetica" pitchFamily="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828800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var</a:t>
            </a:r>
            <a:r>
              <a:rPr lang="en-US" sz="1200" b="1" dirty="0" smtClean="0"/>
              <a:t> x = "x.jpg";   </a:t>
            </a:r>
            <a:r>
              <a:rPr lang="en-US" sz="1200" b="1" dirty="0" smtClean="0">
                <a:solidFill>
                  <a:srgbClr val="0D852A"/>
                </a:solidFill>
              </a:rPr>
              <a:t>// </a:t>
            </a:r>
            <a:r>
              <a:rPr lang="mk-MK" sz="1200" b="1" dirty="0" smtClean="0">
                <a:solidFill>
                  <a:srgbClr val="0D852A"/>
                </a:solidFill>
              </a:rPr>
              <a:t>Сетирање на слика за "</a:t>
            </a:r>
            <a:r>
              <a:rPr lang="en-US" sz="1200" b="1" dirty="0" smtClean="0">
                <a:solidFill>
                  <a:srgbClr val="0D852A"/>
                </a:solidFill>
              </a:rPr>
              <a:t>X"</a:t>
            </a:r>
          </a:p>
          <a:p>
            <a:endParaRPr lang="en-US" sz="1200" b="1" dirty="0" smtClean="0">
              <a:solidFill>
                <a:srgbClr val="0D852A"/>
              </a:solidFill>
            </a:endParaRPr>
          </a:p>
          <a:p>
            <a:r>
              <a:rPr lang="en-US" sz="1200" b="1" dirty="0" smtClean="0">
                <a:solidFill>
                  <a:srgbClr val="0D852A"/>
                </a:solidFill>
              </a:rPr>
              <a:t>//</a:t>
            </a:r>
            <a:r>
              <a:rPr lang="en-US" sz="1200" b="1" dirty="0" err="1" smtClean="0">
                <a:solidFill>
                  <a:srgbClr val="0D852A"/>
                </a:solidFill>
              </a:rPr>
              <a:t>var</a:t>
            </a:r>
            <a:r>
              <a:rPr lang="en-US" sz="1200" b="1" dirty="0" smtClean="0">
                <a:solidFill>
                  <a:srgbClr val="0D852A"/>
                </a:solidFill>
              </a:rPr>
              <a:t> x = "http://www.csgnetwork.com/x.jpg";</a:t>
            </a:r>
          </a:p>
          <a:p>
            <a:endParaRPr lang="en-US" sz="1200" b="1" dirty="0" smtClean="0"/>
          </a:p>
          <a:p>
            <a:r>
              <a:rPr lang="en-US" sz="1200" b="1" dirty="0" err="1" smtClean="0"/>
              <a:t>var</a:t>
            </a:r>
            <a:r>
              <a:rPr lang="en-US" sz="1200" b="1" dirty="0" smtClean="0"/>
              <a:t> o = "o.jpg";   </a:t>
            </a:r>
            <a:r>
              <a:rPr lang="en-US" sz="1200" b="1" dirty="0" smtClean="0">
                <a:solidFill>
                  <a:srgbClr val="0D852A"/>
                </a:solidFill>
              </a:rPr>
              <a:t>// </a:t>
            </a:r>
            <a:r>
              <a:rPr lang="mk-MK" sz="1200" b="1" dirty="0" smtClean="0">
                <a:solidFill>
                  <a:srgbClr val="0D852A"/>
                </a:solidFill>
              </a:rPr>
              <a:t>Сетирање на слика за точка "0"</a:t>
            </a:r>
          </a:p>
          <a:p>
            <a:endParaRPr lang="mk-MK" sz="1200" b="1" dirty="0" smtClean="0"/>
          </a:p>
          <a:p>
            <a:r>
              <a:rPr lang="en-US" sz="1200" b="1" dirty="0" err="1" smtClean="0"/>
              <a:t>var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prazno</a:t>
            </a:r>
            <a:r>
              <a:rPr lang="en-US" sz="1200" b="1" dirty="0" smtClean="0"/>
              <a:t> </a:t>
            </a:r>
            <a:r>
              <a:rPr lang="en-US" sz="1200" b="1" dirty="0" smtClean="0"/>
              <a:t>= </a:t>
            </a:r>
            <a:r>
              <a:rPr lang="en-US" sz="1200" b="1" dirty="0" smtClean="0"/>
              <a:t>"prazno.jpg</a:t>
            </a:r>
            <a:r>
              <a:rPr lang="en-US" sz="1200" b="1" dirty="0" smtClean="0"/>
              <a:t>"; </a:t>
            </a:r>
            <a:r>
              <a:rPr lang="en-US" sz="1200" b="1" dirty="0" smtClean="0">
                <a:solidFill>
                  <a:srgbClr val="0D852A"/>
                </a:solidFill>
              </a:rPr>
              <a:t>//</a:t>
            </a:r>
            <a:r>
              <a:rPr lang="mk-MK" sz="1200" b="1" dirty="0" smtClean="0">
                <a:solidFill>
                  <a:srgbClr val="0D852A"/>
                </a:solidFill>
              </a:rPr>
              <a:t>Поставување на слика за непотполнето поле </a:t>
            </a:r>
          </a:p>
          <a:p>
            <a:endParaRPr lang="mk-MK" sz="1200" b="1" dirty="0" smtClean="0"/>
          </a:p>
          <a:p>
            <a:r>
              <a:rPr lang="mk-MK" sz="1200" b="1" dirty="0" smtClean="0">
                <a:solidFill>
                  <a:srgbClr val="0D852A"/>
                </a:solidFill>
              </a:rPr>
              <a:t>// Иницијализација на променливите кои се користат </a:t>
            </a:r>
          </a:p>
          <a:p>
            <a:endParaRPr lang="mk-MK" sz="1200" b="1" dirty="0" smtClean="0"/>
          </a:p>
          <a:p>
            <a:r>
              <a:rPr lang="en-US" sz="1200" b="1" dirty="0" err="1" smtClean="0"/>
              <a:t>var</a:t>
            </a:r>
            <a:r>
              <a:rPr lang="en-US" sz="1200" b="1" dirty="0" smtClean="0"/>
              <a:t> pause = 0;   </a:t>
            </a:r>
          </a:p>
          <a:p>
            <a:r>
              <a:rPr lang="en-US" sz="1200" b="1" dirty="0" smtClean="0"/>
              <a:t> </a:t>
            </a:r>
          </a:p>
          <a:p>
            <a:r>
              <a:rPr lang="en-US" sz="1200" b="1" dirty="0" err="1" smtClean="0"/>
              <a:t>var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proverka</a:t>
            </a:r>
            <a:r>
              <a:rPr lang="en-US" sz="1200" b="1" dirty="0" smtClean="0"/>
              <a:t> </a:t>
            </a:r>
            <a:r>
              <a:rPr lang="en-US" sz="1200" b="1" dirty="0" smtClean="0"/>
              <a:t>= 0;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1752600"/>
            <a:ext cx="4267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var a = 0;  </a:t>
            </a:r>
            <a:r>
              <a:rPr lang="ru-RU" sz="1200" b="1" dirty="0" smtClean="0">
                <a:solidFill>
                  <a:srgbClr val="0D852A"/>
                </a:solidFill>
              </a:rPr>
              <a:t>// Променлива "a" за полето на позиција 11</a:t>
            </a:r>
          </a:p>
          <a:p>
            <a:endParaRPr lang="ru-RU" sz="1200" b="1" dirty="0" smtClean="0"/>
          </a:p>
          <a:p>
            <a:r>
              <a:rPr lang="ru-RU" sz="1200" b="1" dirty="0" smtClean="0"/>
              <a:t>var b = 0;  </a:t>
            </a:r>
            <a:r>
              <a:rPr lang="ru-RU" sz="1200" b="1" dirty="0" smtClean="0">
                <a:solidFill>
                  <a:srgbClr val="006405"/>
                </a:solidFill>
              </a:rPr>
              <a:t>// Променлива "b" за полето на позиција 12</a:t>
            </a:r>
          </a:p>
          <a:p>
            <a:endParaRPr lang="ru-RU" sz="1200" b="1" dirty="0" smtClean="0">
              <a:solidFill>
                <a:srgbClr val="006405"/>
              </a:solidFill>
            </a:endParaRPr>
          </a:p>
          <a:p>
            <a:r>
              <a:rPr lang="ru-RU" sz="1200" b="1" dirty="0" smtClean="0"/>
              <a:t>var c = 0;  </a:t>
            </a:r>
            <a:r>
              <a:rPr lang="ru-RU" sz="1200" b="1" dirty="0" smtClean="0">
                <a:solidFill>
                  <a:srgbClr val="006405"/>
                </a:solidFill>
              </a:rPr>
              <a:t>// Променлива "c" за полето на позиција 12</a:t>
            </a:r>
          </a:p>
          <a:p>
            <a:endParaRPr lang="ru-RU" sz="1200" b="1" dirty="0" smtClean="0"/>
          </a:p>
          <a:p>
            <a:r>
              <a:rPr lang="ru-RU" sz="1200" b="1" dirty="0" smtClean="0"/>
              <a:t>var d = 0;  </a:t>
            </a:r>
            <a:r>
              <a:rPr lang="ru-RU" sz="1200" b="1" dirty="0" smtClean="0">
                <a:solidFill>
                  <a:srgbClr val="006405"/>
                </a:solidFill>
              </a:rPr>
              <a:t>// Променлива "d" за полето на позиција 21</a:t>
            </a:r>
          </a:p>
          <a:p>
            <a:endParaRPr lang="ru-RU" sz="1200" b="1" dirty="0" smtClean="0"/>
          </a:p>
          <a:p>
            <a:r>
              <a:rPr lang="ru-RU" sz="1200" b="1" dirty="0" smtClean="0"/>
              <a:t>var e = 0;  </a:t>
            </a:r>
            <a:r>
              <a:rPr lang="ru-RU" sz="1200" b="1" dirty="0" smtClean="0">
                <a:solidFill>
                  <a:srgbClr val="006405"/>
                </a:solidFill>
              </a:rPr>
              <a:t>// Променлива "e" за полето на позиција 22</a:t>
            </a:r>
          </a:p>
          <a:p>
            <a:endParaRPr lang="ru-RU" sz="1200" b="1" dirty="0" smtClean="0"/>
          </a:p>
          <a:p>
            <a:r>
              <a:rPr lang="ru-RU" sz="1200" b="1" dirty="0" smtClean="0"/>
              <a:t>var f = 0;  </a:t>
            </a:r>
            <a:r>
              <a:rPr lang="ru-RU" sz="1200" b="1" dirty="0" smtClean="0">
                <a:solidFill>
                  <a:srgbClr val="006405"/>
                </a:solidFill>
              </a:rPr>
              <a:t>// Променлива "f" за полето на позиција 23</a:t>
            </a:r>
          </a:p>
          <a:p>
            <a:endParaRPr lang="ru-RU" sz="1200" b="1" dirty="0" smtClean="0"/>
          </a:p>
          <a:p>
            <a:r>
              <a:rPr lang="ru-RU" sz="1200" b="1" dirty="0" smtClean="0"/>
              <a:t>var g = 0;  </a:t>
            </a:r>
            <a:r>
              <a:rPr lang="ru-RU" sz="1200" b="1" dirty="0" smtClean="0">
                <a:solidFill>
                  <a:srgbClr val="006405"/>
                </a:solidFill>
              </a:rPr>
              <a:t>// Променлива "g" за полето на позиција 31</a:t>
            </a:r>
          </a:p>
          <a:p>
            <a:endParaRPr lang="ru-RU" sz="1200" b="1" dirty="0" smtClean="0"/>
          </a:p>
          <a:p>
            <a:r>
              <a:rPr lang="ru-RU" sz="1200" b="1" dirty="0" smtClean="0"/>
              <a:t>var h = 0;  </a:t>
            </a:r>
            <a:r>
              <a:rPr lang="ru-RU" sz="1200" b="1" dirty="0" smtClean="0">
                <a:solidFill>
                  <a:srgbClr val="006405"/>
                </a:solidFill>
              </a:rPr>
              <a:t>// Променлива "h" за полето на позиција 32</a:t>
            </a:r>
          </a:p>
          <a:p>
            <a:endParaRPr lang="ru-RU" sz="1200" b="1" dirty="0" smtClean="0"/>
          </a:p>
          <a:p>
            <a:r>
              <a:rPr lang="ru-RU" sz="1200" b="1" dirty="0" smtClean="0"/>
              <a:t>var i = 0;  </a:t>
            </a:r>
            <a:r>
              <a:rPr lang="ru-RU" sz="1200" b="1" dirty="0" smtClean="0">
                <a:solidFill>
                  <a:srgbClr val="006405"/>
                </a:solidFill>
              </a:rPr>
              <a:t>// Променлива "i" за полето на позиција 33</a:t>
            </a:r>
            <a:endParaRPr lang="ru-RU" sz="1200" b="1" dirty="0">
              <a:solidFill>
                <a:srgbClr val="006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/>
          <a:lstStyle/>
          <a:p>
            <a:r>
              <a:rPr lang="en-US" dirty="0"/>
              <a:t>List CEO and key management by name.</a:t>
            </a:r>
          </a:p>
          <a:p>
            <a:r>
              <a:rPr lang="en-US" dirty="0"/>
              <a:t>Include previous accomplishments to show that these are people with a record of success.</a:t>
            </a:r>
          </a:p>
          <a:p>
            <a:r>
              <a:rPr lang="en-US" dirty="0"/>
              <a:t>Summarize number of years of experience in this field.</a:t>
            </a:r>
          </a:p>
        </p:txBody>
      </p:sp>
      <p:pic>
        <p:nvPicPr>
          <p:cNvPr id="6" name="Picture 22" descr="RealEstate_powerpoint3_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152400" y="457200"/>
            <a:ext cx="8839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mk-MK" sz="3000" dirty="0" smtClean="0">
                <a:solidFill>
                  <a:schemeClr val="bg1"/>
                </a:solidFill>
                <a:latin typeface="Times" pitchFamily="1" charset="0"/>
              </a:rPr>
              <a:t>Ј</a:t>
            </a:r>
            <a:r>
              <a:rPr lang="en-US" sz="3000" dirty="0" err="1" smtClean="0">
                <a:solidFill>
                  <a:schemeClr val="bg1"/>
                </a:solidFill>
                <a:latin typeface="Times" pitchFamily="1" charset="0"/>
              </a:rPr>
              <a:t>ava</a:t>
            </a:r>
            <a:r>
              <a:rPr lang="en-US" sz="3000" dirty="0" smtClean="0">
                <a:solidFill>
                  <a:schemeClr val="bg1"/>
                </a:solidFill>
                <a:latin typeface="Times" pitchFamily="1" charset="0"/>
              </a:rPr>
              <a:t> Script </a:t>
            </a:r>
            <a:r>
              <a:rPr lang="en-US" sz="3000" dirty="0" smtClean="0">
                <a:solidFill>
                  <a:srgbClr val="FFF4DB"/>
                </a:solidFill>
                <a:latin typeface="Times" pitchFamily="1" charset="0"/>
              </a:rPr>
              <a:t>– </a:t>
            </a:r>
            <a:r>
              <a:rPr lang="mk-MK" sz="3000" dirty="0" smtClean="0">
                <a:solidFill>
                  <a:srgbClr val="FFF4DB"/>
                </a:solidFill>
                <a:latin typeface="Times" pitchFamily="1" charset="0"/>
              </a:rPr>
              <a:t>Иницијализација на променливите </a:t>
            </a:r>
            <a:endParaRPr lang="en-US" sz="3000" dirty="0">
              <a:solidFill>
                <a:srgbClr val="F58026"/>
              </a:solidFill>
              <a:latin typeface="Helvetica" pitchFamily="1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447800"/>
            <a:ext cx="845820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var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pomosna</a:t>
            </a:r>
            <a:r>
              <a:rPr lang="en-US" sz="1400" b="1" dirty="0" smtClean="0"/>
              <a:t>="";</a:t>
            </a:r>
            <a:r>
              <a:rPr lang="mk-MK" sz="1400" b="1" dirty="0" smtClean="0"/>
              <a:t> 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006405"/>
                </a:solidFill>
              </a:rPr>
              <a:t>// </a:t>
            </a:r>
            <a:r>
              <a:rPr lang="mk-MK" sz="1400" b="1" dirty="0" smtClean="0">
                <a:solidFill>
                  <a:srgbClr val="006405"/>
                </a:solidFill>
              </a:rPr>
              <a:t>Помошна променлива која покажува кое поле е празно а прима вредности од "</a:t>
            </a:r>
            <a:r>
              <a:rPr lang="en-US" sz="1400" b="1" dirty="0" smtClean="0">
                <a:solidFill>
                  <a:srgbClr val="006405"/>
                </a:solidFill>
              </a:rPr>
              <a:t>A-I"</a:t>
            </a:r>
            <a:endParaRPr lang="en-US" sz="1600" b="1" dirty="0" smtClean="0"/>
          </a:p>
          <a:p>
            <a:r>
              <a:rPr lang="en-US" sz="1200" b="1" dirty="0" err="1" smtClean="0"/>
              <a:t>var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vnes</a:t>
            </a:r>
            <a:r>
              <a:rPr lang="en-US" sz="1200" b="1" dirty="0" smtClean="0"/>
              <a:t> </a:t>
            </a:r>
            <a:r>
              <a:rPr lang="en-US" sz="1200" b="1" dirty="0" smtClean="0"/>
              <a:t>= 0;  </a:t>
            </a:r>
          </a:p>
          <a:p>
            <a:r>
              <a:rPr lang="en-US" sz="1200" b="1" dirty="0" err="1" smtClean="0"/>
              <a:t>var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provPole</a:t>
            </a:r>
            <a:r>
              <a:rPr lang="en-US" sz="1200" b="1" dirty="0" smtClean="0"/>
              <a:t> </a:t>
            </a:r>
            <a:r>
              <a:rPr lang="en-US" sz="1200" b="1" dirty="0" smtClean="0"/>
              <a:t>= 0;</a:t>
            </a:r>
          </a:p>
          <a:p>
            <a:r>
              <a:rPr lang="en-US" sz="1200" b="1" dirty="0" err="1" smtClean="0"/>
              <a:t>var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izbor</a:t>
            </a:r>
            <a:r>
              <a:rPr lang="en-US" sz="1200" b="1" dirty="0" smtClean="0"/>
              <a:t>=9</a:t>
            </a:r>
            <a:r>
              <a:rPr lang="en-US" sz="1100" b="1" dirty="0" smtClean="0"/>
              <a:t>;</a:t>
            </a:r>
          </a:p>
          <a:p>
            <a:r>
              <a:rPr lang="en-US" sz="1100" b="1" dirty="0" err="1" smtClean="0"/>
              <a:t>var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randomBroj</a:t>
            </a:r>
            <a:r>
              <a:rPr lang="en-US" sz="1100" b="1" dirty="0" smtClean="0"/>
              <a:t> </a:t>
            </a:r>
            <a:r>
              <a:rPr lang="en-US" sz="1100" b="1" dirty="0" smtClean="0"/>
              <a:t>= 0;</a:t>
            </a:r>
          </a:p>
          <a:p>
            <a:endParaRPr lang="en-US" sz="1400" b="1" dirty="0" smtClean="0"/>
          </a:p>
          <a:p>
            <a:r>
              <a:rPr lang="en-US" sz="1400" b="1" dirty="0" err="1" smtClean="0"/>
              <a:t>var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slIzborCom</a:t>
            </a:r>
            <a:r>
              <a:rPr lang="en-US" sz="1400" b="1" dirty="0" smtClean="0"/>
              <a:t> </a:t>
            </a:r>
            <a:r>
              <a:rPr lang="en-US" sz="1400" b="1" dirty="0" smtClean="0"/>
              <a:t>= 0;  </a:t>
            </a:r>
            <a:r>
              <a:rPr lang="en-US" sz="1400" b="1" dirty="0" smtClean="0">
                <a:solidFill>
                  <a:srgbClr val="006405"/>
                </a:solidFill>
              </a:rPr>
              <a:t>// </a:t>
            </a:r>
            <a:r>
              <a:rPr lang="mk-MK" sz="1400" b="1" dirty="0" smtClean="0">
                <a:solidFill>
                  <a:srgbClr val="006405"/>
                </a:solidFill>
              </a:rPr>
              <a:t>Променлива за избор на поле од страна на компјутерот</a:t>
            </a:r>
          </a:p>
          <a:p>
            <a:endParaRPr lang="mk-MK" sz="1400" b="1" dirty="0" smtClean="0"/>
          </a:p>
          <a:p>
            <a:r>
              <a:rPr lang="en-US" sz="1400" b="1" dirty="0" err="1" smtClean="0"/>
              <a:t>var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redosled</a:t>
            </a:r>
            <a:r>
              <a:rPr lang="en-US" sz="1400" b="1" dirty="0" smtClean="0"/>
              <a:t> </a:t>
            </a:r>
            <a:r>
              <a:rPr lang="en-US" sz="1400" b="1" dirty="0" smtClean="0"/>
              <a:t>= 0;    </a:t>
            </a:r>
            <a:r>
              <a:rPr lang="en-US" sz="1400" b="1" dirty="0" smtClean="0">
                <a:solidFill>
                  <a:srgbClr val="006405"/>
                </a:solidFill>
              </a:rPr>
              <a:t>// </a:t>
            </a:r>
            <a:r>
              <a:rPr lang="mk-MK" sz="1400" b="1" dirty="0" smtClean="0">
                <a:solidFill>
                  <a:srgbClr val="006405"/>
                </a:solidFill>
              </a:rPr>
              <a:t>Променлива за ресетирање, ако е 2 прв почнува да игра компјутерот, инаку играчот</a:t>
            </a:r>
          </a:p>
          <a:p>
            <a:endParaRPr lang="mk-MK" sz="1400" b="1" dirty="0" smtClean="0"/>
          </a:p>
          <a:p>
            <a:r>
              <a:rPr lang="en-US" sz="1400" b="1" dirty="0" err="1" smtClean="0"/>
              <a:t>var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rezIgrac</a:t>
            </a:r>
            <a:r>
              <a:rPr lang="en-US" sz="1400" b="1" dirty="0" smtClean="0"/>
              <a:t> </a:t>
            </a:r>
            <a:r>
              <a:rPr lang="en-US" sz="1400" b="1" dirty="0" smtClean="0"/>
              <a:t>= 0;  </a:t>
            </a:r>
            <a:r>
              <a:rPr lang="en-US" sz="1400" b="1" dirty="0" smtClean="0">
                <a:solidFill>
                  <a:srgbClr val="006405"/>
                </a:solidFill>
              </a:rPr>
              <a:t>// </a:t>
            </a:r>
            <a:r>
              <a:rPr lang="mk-MK" sz="1400" b="1" dirty="0" smtClean="0">
                <a:solidFill>
                  <a:srgbClr val="006405"/>
                </a:solidFill>
              </a:rPr>
              <a:t>Променлива која го чува резултатот на играчот</a:t>
            </a:r>
          </a:p>
          <a:p>
            <a:endParaRPr lang="mk-MK" sz="1400" b="1" dirty="0" smtClean="0"/>
          </a:p>
          <a:p>
            <a:r>
              <a:rPr lang="en-US" sz="1400" b="1" dirty="0" err="1" smtClean="0"/>
              <a:t>var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rezCom</a:t>
            </a:r>
            <a:r>
              <a:rPr lang="en-US" sz="1400" b="1" dirty="0" smtClean="0"/>
              <a:t> </a:t>
            </a:r>
            <a:r>
              <a:rPr lang="en-US" sz="1400" b="1" dirty="0" smtClean="0"/>
              <a:t>= 0;  </a:t>
            </a:r>
            <a:r>
              <a:rPr lang="en-US" sz="1400" b="1" dirty="0" smtClean="0">
                <a:solidFill>
                  <a:srgbClr val="006405"/>
                </a:solidFill>
              </a:rPr>
              <a:t>//</a:t>
            </a:r>
            <a:r>
              <a:rPr lang="mk-MK" sz="1400" b="1" dirty="0" smtClean="0">
                <a:solidFill>
                  <a:srgbClr val="006405"/>
                </a:solidFill>
              </a:rPr>
              <a:t>Променливца која го чува резултатот на компјутерот</a:t>
            </a:r>
          </a:p>
          <a:p>
            <a:endParaRPr lang="mk-MK" sz="1400" b="1" dirty="0" smtClean="0"/>
          </a:p>
          <a:p>
            <a:r>
              <a:rPr lang="en-US" sz="1400" b="1" dirty="0" err="1" smtClean="0"/>
              <a:t>var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rezNer</a:t>
            </a:r>
            <a:r>
              <a:rPr lang="en-US" sz="1400" b="1" dirty="0" smtClean="0"/>
              <a:t> </a:t>
            </a:r>
            <a:r>
              <a:rPr lang="en-US" sz="1400" b="1" dirty="0" smtClean="0"/>
              <a:t>= 0;  </a:t>
            </a:r>
            <a:r>
              <a:rPr lang="en-US" sz="1400" b="1" dirty="0" smtClean="0">
                <a:solidFill>
                  <a:srgbClr val="006405"/>
                </a:solidFill>
              </a:rPr>
              <a:t>// </a:t>
            </a:r>
            <a:r>
              <a:rPr lang="mk-MK" sz="1400" b="1" dirty="0" smtClean="0">
                <a:solidFill>
                  <a:srgbClr val="006405"/>
                </a:solidFill>
              </a:rPr>
              <a:t>Променлива која брои колку нерешени резултати имало</a:t>
            </a:r>
            <a:endParaRPr lang="en-US" sz="1400" b="1" dirty="0">
              <a:solidFill>
                <a:srgbClr val="006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/>
          <a:lstStyle/>
          <a:p>
            <a:r>
              <a:rPr lang="en-US" dirty="0"/>
              <a:t>Market Summary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/>
          <a:lstStyle/>
          <a:p>
            <a:r>
              <a:rPr lang="en-US" dirty="0"/>
              <a:t>Summarize your market in the past, present, and future.</a:t>
            </a:r>
          </a:p>
          <a:p>
            <a:pPr lvl="1"/>
            <a:r>
              <a:rPr lang="en-US" dirty="0"/>
              <a:t>Review those changes in market share, leadership, players, market shifts, costs, pricing, or competition that provide the opportunity for your company’s success.</a:t>
            </a:r>
          </a:p>
        </p:txBody>
      </p:sp>
      <p:pic>
        <p:nvPicPr>
          <p:cNvPr id="4" name="Picture 22" descr="RealEstate_powerpoint3_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45720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k-MK" sz="2800" b="1" dirty="0" smtClean="0">
                <a:solidFill>
                  <a:srgbClr val="00FF00"/>
                </a:solidFill>
                <a:latin typeface="Times" pitchFamily="1" charset="0"/>
              </a:rPr>
              <a:t>Функција за помош  </a:t>
            </a:r>
            <a:endParaRPr lang="en-US" sz="2800" b="1" dirty="0">
              <a:solidFill>
                <a:srgbClr val="00FF00"/>
              </a:solidFill>
              <a:latin typeface="Helvetica" pitchFamily="1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33600"/>
            <a:ext cx="33606430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/>
              <a:t>function </a:t>
            </a:r>
            <a:r>
              <a:rPr lang="en-US" sz="1600" b="1" dirty="0" err="1" smtClean="0"/>
              <a:t>pomos</a:t>
            </a:r>
            <a:r>
              <a:rPr lang="ru-RU" sz="1600" b="1" dirty="0" smtClean="0"/>
              <a:t>() </a:t>
            </a:r>
            <a:r>
              <a:rPr lang="ru-RU" sz="1200" b="1" dirty="0" smtClean="0"/>
              <a:t>{</a:t>
            </a:r>
          </a:p>
          <a:p>
            <a:pPr>
              <a:lnSpc>
                <a:spcPct val="150000"/>
              </a:lnSpc>
            </a:pPr>
            <a:endParaRPr lang="ru-RU" sz="1200" b="1" dirty="0" smtClean="0"/>
          </a:p>
          <a:p>
            <a:pPr>
              <a:lnSpc>
                <a:spcPct val="150000"/>
              </a:lnSpc>
            </a:pPr>
            <a:r>
              <a:rPr lang="ru-RU" sz="1400" b="1" dirty="0" smtClean="0"/>
              <a:t>alert("Доредојдовте на Tic-Tac-Toe играта! Вие играте со знак X додека компјутерот игра со знак O.  </a:t>
            </a:r>
          </a:p>
          <a:p>
            <a:pPr>
              <a:lnSpc>
                <a:spcPct val="150000"/>
              </a:lnSpc>
            </a:pPr>
            <a:r>
              <a:rPr lang="ru-RU" sz="1400" b="1" dirty="0" smtClean="0"/>
              <a:t>Одберете поле каде што ќе ставите X со клик врз полето. </a:t>
            </a:r>
          </a:p>
          <a:p>
            <a:pPr>
              <a:lnSpc>
                <a:spcPct val="150000"/>
              </a:lnSpc>
            </a:pPr>
            <a:r>
              <a:rPr lang="ru-RU" sz="1400" b="1" dirty="0" smtClean="0"/>
              <a:t>Не можете да го одберете веќе искористеното поле. </a:t>
            </a:r>
          </a:p>
          <a:p>
            <a:pPr>
              <a:lnSpc>
                <a:spcPct val="150000"/>
              </a:lnSpc>
            </a:pPr>
            <a:r>
              <a:rPr lang="ru-RU" sz="1400" b="1" dirty="0" smtClean="0"/>
              <a:t>Еден од двата играчи кој ќе добие три исти полиња се смета за победник на играта. Со среќа!!! :)")</a:t>
            </a:r>
          </a:p>
          <a:p>
            <a:pPr>
              <a:lnSpc>
                <a:spcPct val="150000"/>
              </a:lnSpc>
            </a:pPr>
            <a:endParaRPr lang="ru-RU" sz="1400" b="1" dirty="0" smtClean="0"/>
          </a:p>
          <a:p>
            <a:pPr>
              <a:lnSpc>
                <a:spcPct val="150000"/>
              </a:lnSpc>
            </a:pPr>
            <a:r>
              <a:rPr lang="ru-RU" sz="1400" b="1" dirty="0" smtClean="0"/>
              <a:t>}</a:t>
            </a:r>
            <a:endParaRPr lang="ru-RU" sz="1200" b="1" dirty="0"/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152400" y="1676400"/>
            <a:ext cx="8077200" cy="457200"/>
          </a:xfrm>
          <a:prstGeom prst="rect">
            <a:avLst/>
          </a:prstGeom>
        </p:spPr>
        <p:txBody>
          <a:bodyPr vert="horz" rtlCol="0" anchor="b" anchorCtr="0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mk-M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Функција – 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 </a:t>
            </a:r>
            <a:r>
              <a:rPr lang="en-US" sz="32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pomos</a:t>
            </a:r>
            <a:r>
              <a:rPr lang="ru-RU" sz="3200" dirty="0" smtClean="0"/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://127.0.0.1:8080/04SKS/pom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66299"/>
            <a:ext cx="1828800" cy="243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3200" b="1" dirty="0" smtClean="0"/>
              <a:t>Функција - </a:t>
            </a:r>
            <a:r>
              <a:rPr lang="en-US" sz="3200" b="1" dirty="0" err="1" smtClean="0"/>
              <a:t>triIsti</a:t>
            </a:r>
            <a:r>
              <a:rPr lang="en-US" sz="3200" b="1" dirty="0" smtClean="0"/>
              <a:t>() </a:t>
            </a:r>
            <a:endParaRPr lang="en-US" sz="3200" b="1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09600" y="990601"/>
            <a:ext cx="7620000" cy="1447799"/>
          </a:xfrm>
        </p:spPr>
        <p:txBody>
          <a:bodyPr>
            <a:normAutofit lnSpcReduction="10000"/>
          </a:bodyPr>
          <a:lstStyle/>
          <a:p>
            <a:r>
              <a:rPr lang="ru-RU" sz="1400" dirty="0" smtClean="0"/>
              <a:t>преку проверка на вредностите на променливата </a:t>
            </a:r>
            <a:r>
              <a:rPr lang="ru-RU" sz="1400" dirty="0" smtClean="0"/>
              <a:t>"</a:t>
            </a:r>
            <a:r>
              <a:rPr lang="en-US" sz="1400" dirty="0" err="1" smtClean="0"/>
              <a:t>proverka</a:t>
            </a:r>
            <a:r>
              <a:rPr lang="ru-RU" sz="1400" dirty="0" smtClean="0"/>
              <a:t>" </a:t>
            </a:r>
            <a:r>
              <a:rPr lang="ru-RU" sz="1400" dirty="0" smtClean="0"/>
              <a:t>утврдува дали има победник и кој е - играчот или компјутерот</a:t>
            </a:r>
          </a:p>
          <a:p>
            <a:pPr>
              <a:buNone/>
            </a:pPr>
            <a:endParaRPr lang="ru-RU" sz="1400" dirty="0" smtClean="0"/>
          </a:p>
          <a:p>
            <a:r>
              <a:rPr lang="en-US" sz="1400" dirty="0" err="1" smtClean="0"/>
              <a:t>proverka</a:t>
            </a:r>
            <a:r>
              <a:rPr lang="ru-RU" sz="1400" dirty="0" smtClean="0"/>
              <a:t>=1 </a:t>
            </a:r>
            <a:r>
              <a:rPr lang="ru-RU" sz="1400" dirty="0" smtClean="0"/>
              <a:t>, победа за играчот (X)</a:t>
            </a:r>
          </a:p>
          <a:p>
            <a:r>
              <a:rPr lang="en-US" sz="1400" dirty="0" err="1" smtClean="0"/>
              <a:t>proverka</a:t>
            </a:r>
            <a:r>
              <a:rPr lang="ru-RU" sz="1400" dirty="0" smtClean="0"/>
              <a:t>=2</a:t>
            </a:r>
            <a:r>
              <a:rPr lang="ru-RU" sz="1400" dirty="0" smtClean="0"/>
              <a:t>, победа за компјутерот (0)</a:t>
            </a:r>
          </a:p>
          <a:p>
            <a:r>
              <a:rPr lang="en-US" sz="1400" dirty="0" err="1" smtClean="0"/>
              <a:t>proverka</a:t>
            </a:r>
            <a:r>
              <a:rPr lang="ru-RU" sz="1400" dirty="0" smtClean="0"/>
              <a:t>=3</a:t>
            </a:r>
            <a:r>
              <a:rPr lang="ru-RU" sz="1400" dirty="0" smtClean="0"/>
              <a:t>, нерешен резултат</a:t>
            </a:r>
          </a:p>
          <a:p>
            <a:endParaRPr lang="en-US" sz="14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609600" y="2438400"/>
            <a:ext cx="5562600" cy="381000"/>
          </a:xfrm>
          <a:prstGeom prst="rect">
            <a:avLst/>
          </a:prstGeom>
        </p:spPr>
        <p:txBody>
          <a:bodyPr vert="horz" rtlCol="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ru-RU" sz="1500" b="1" dirty="0" smtClean="0">
                <a:solidFill>
                  <a:srgbClr val="FF0000"/>
                </a:solidFill>
              </a:rPr>
              <a:t>Сите можни комбинации за победа на ИГРАЧОТ</a:t>
            </a:r>
            <a:r>
              <a:rPr lang="ru-RU" sz="2900" b="1" dirty="0" smtClean="0">
                <a:solidFill>
                  <a:srgbClr val="FF0000"/>
                </a:solidFill>
              </a:rPr>
              <a:t> </a:t>
            </a:r>
            <a:endParaRPr lang="en-US" sz="2900" b="1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49184"/>
              </p:ext>
            </p:extLst>
          </p:nvPr>
        </p:nvGraphicFramePr>
        <p:xfrm>
          <a:off x="609600" y="2819400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34213"/>
              </p:ext>
            </p:extLst>
          </p:nvPr>
        </p:nvGraphicFramePr>
        <p:xfrm>
          <a:off x="2209800" y="2819400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7442"/>
              </p:ext>
            </p:extLst>
          </p:nvPr>
        </p:nvGraphicFramePr>
        <p:xfrm>
          <a:off x="609600" y="4114800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63844"/>
              </p:ext>
            </p:extLst>
          </p:nvPr>
        </p:nvGraphicFramePr>
        <p:xfrm>
          <a:off x="609600" y="5410200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x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65784"/>
              </p:ext>
            </p:extLst>
          </p:nvPr>
        </p:nvGraphicFramePr>
        <p:xfrm>
          <a:off x="2209800" y="4114800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7271"/>
              </p:ext>
            </p:extLst>
          </p:nvPr>
        </p:nvGraphicFramePr>
        <p:xfrm>
          <a:off x="2209800" y="5410200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10200" y="1295400"/>
            <a:ext cx="3505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b="1" dirty="0" smtClean="0"/>
              <a:t>if ((a==1)&amp;&amp;(b==1)&amp;&amp;(c==1))</a:t>
            </a:r>
            <a:r>
              <a:rPr lang="en-US" sz="1300" b="1" dirty="0" smtClean="0"/>
              <a:t> </a:t>
            </a:r>
            <a:r>
              <a:rPr lang="en-US" sz="1300" b="1" dirty="0" err="1" smtClean="0"/>
              <a:t>proverka</a:t>
            </a:r>
            <a:r>
              <a:rPr lang="ru-RU" sz="1300" b="1" dirty="0" smtClean="0"/>
              <a:t>=1</a:t>
            </a:r>
            <a:r>
              <a:rPr lang="ru-RU" sz="1300" b="1" dirty="0" smtClean="0"/>
              <a:t>;</a:t>
            </a:r>
            <a:endParaRPr lang="en-US" sz="1300" b="1" dirty="0" smtClean="0"/>
          </a:p>
          <a:p>
            <a:r>
              <a:rPr lang="ru-RU" sz="1300" b="1" dirty="0" smtClean="0">
                <a:solidFill>
                  <a:srgbClr val="1154E9"/>
                </a:solidFill>
              </a:rPr>
              <a:t> Првиот ред е со три икса</a:t>
            </a:r>
            <a:endParaRPr lang="en-US" sz="1300" b="1" dirty="0" smtClean="0">
              <a:solidFill>
                <a:srgbClr val="1154E9"/>
              </a:solidFill>
            </a:endParaRPr>
          </a:p>
          <a:p>
            <a:endParaRPr lang="en-US" sz="1300" b="1" dirty="0" smtClean="0"/>
          </a:p>
          <a:p>
            <a:r>
              <a:rPr lang="ru-RU" sz="1300" b="1" dirty="0" smtClean="0"/>
              <a:t>if ((a==1)&amp;&amp;(d==1)&amp;&amp;(g==1)) </a:t>
            </a:r>
            <a:r>
              <a:rPr lang="en-US" sz="1300" b="1" dirty="0" err="1" smtClean="0"/>
              <a:t>proverka</a:t>
            </a:r>
            <a:r>
              <a:rPr lang="ru-RU" sz="1300" b="1" dirty="0" smtClean="0"/>
              <a:t>=1</a:t>
            </a:r>
            <a:r>
              <a:rPr lang="ru-RU" sz="1300" b="1" dirty="0" smtClean="0"/>
              <a:t>; </a:t>
            </a:r>
            <a:r>
              <a:rPr lang="ru-RU" sz="1300" b="1" dirty="0" smtClean="0">
                <a:solidFill>
                  <a:srgbClr val="1154E9"/>
                </a:solidFill>
              </a:rPr>
              <a:t>// Првата колона е со три исти</a:t>
            </a:r>
            <a:endParaRPr lang="en-US" sz="1300" b="1" dirty="0" smtClean="0">
              <a:solidFill>
                <a:srgbClr val="1154E9"/>
              </a:solidFill>
            </a:endParaRPr>
          </a:p>
          <a:p>
            <a:endParaRPr lang="en-US" sz="1300" b="1" dirty="0" smtClean="0"/>
          </a:p>
          <a:p>
            <a:r>
              <a:rPr lang="ru-RU" sz="1300" b="1" dirty="0" smtClean="0"/>
              <a:t>if ((a==1)&amp;&amp;(e==1)&amp;&amp;(i==1)) </a:t>
            </a:r>
            <a:r>
              <a:rPr lang="en-US" sz="1300" b="1" dirty="0" err="1" smtClean="0"/>
              <a:t>proverka</a:t>
            </a:r>
            <a:r>
              <a:rPr lang="ru-RU" sz="1300" b="1" dirty="0" smtClean="0"/>
              <a:t>=1</a:t>
            </a:r>
            <a:r>
              <a:rPr lang="ru-RU" sz="1300" b="1" dirty="0" smtClean="0"/>
              <a:t>; // </a:t>
            </a:r>
            <a:r>
              <a:rPr lang="ru-RU" sz="1300" b="1" dirty="0" smtClean="0">
                <a:solidFill>
                  <a:srgbClr val="1154E9"/>
                </a:solidFill>
              </a:rPr>
              <a:t>Дијагонала од лево кон десно</a:t>
            </a:r>
            <a:endParaRPr lang="en-US" sz="1300" b="1" dirty="0" smtClean="0">
              <a:solidFill>
                <a:srgbClr val="1154E9"/>
              </a:solidFill>
            </a:endParaRPr>
          </a:p>
          <a:p>
            <a:endParaRPr lang="ru-RU" sz="1300" b="1" dirty="0" smtClean="0"/>
          </a:p>
          <a:p>
            <a:r>
              <a:rPr lang="ru-RU" sz="1300" b="1" dirty="0" smtClean="0"/>
              <a:t>if ((b==1)&amp;&amp;(e==1)&amp;&amp;(h==1)) </a:t>
            </a:r>
            <a:r>
              <a:rPr lang="en-US" sz="1300" b="1" dirty="0" err="1" smtClean="0"/>
              <a:t>proverka</a:t>
            </a:r>
            <a:r>
              <a:rPr lang="ru-RU" sz="1300" b="1" dirty="0" smtClean="0"/>
              <a:t>=1</a:t>
            </a:r>
            <a:r>
              <a:rPr lang="ru-RU" sz="1300" b="1" dirty="0" smtClean="0"/>
              <a:t>;  </a:t>
            </a:r>
            <a:r>
              <a:rPr lang="ru-RU" sz="1300" b="1" dirty="0" smtClean="0">
                <a:solidFill>
                  <a:srgbClr val="1154E9"/>
                </a:solidFill>
              </a:rPr>
              <a:t>// Втората колона е со три икса</a:t>
            </a:r>
            <a:endParaRPr lang="en-US" sz="1300" b="1" dirty="0" smtClean="0">
              <a:solidFill>
                <a:srgbClr val="1154E9"/>
              </a:solidFill>
            </a:endParaRPr>
          </a:p>
          <a:p>
            <a:endParaRPr lang="en-US" sz="1300" b="1" dirty="0" smtClean="0"/>
          </a:p>
          <a:p>
            <a:r>
              <a:rPr lang="ru-RU" sz="1300" b="1" dirty="0" smtClean="0"/>
              <a:t>if ((d==1)&amp;&amp;(e==1)&amp;&amp;(f==1)) </a:t>
            </a:r>
            <a:r>
              <a:rPr lang="en-US" sz="1300" b="1" dirty="0" err="1" smtClean="0"/>
              <a:t>proverka</a:t>
            </a:r>
            <a:r>
              <a:rPr lang="ru-RU" sz="1300" b="1" dirty="0" smtClean="0"/>
              <a:t>=1</a:t>
            </a:r>
            <a:r>
              <a:rPr lang="ru-RU" sz="1300" b="1" dirty="0" smtClean="0"/>
              <a:t>;  </a:t>
            </a:r>
            <a:r>
              <a:rPr lang="ru-RU" sz="1300" b="1" dirty="0" smtClean="0">
                <a:solidFill>
                  <a:srgbClr val="1154E9"/>
                </a:solidFill>
              </a:rPr>
              <a:t>// Вториот ред е со три икса</a:t>
            </a:r>
            <a:endParaRPr lang="en-US" sz="1300" b="1" dirty="0" smtClean="0">
              <a:solidFill>
                <a:srgbClr val="1154E9"/>
              </a:solidFill>
            </a:endParaRPr>
          </a:p>
          <a:p>
            <a:endParaRPr lang="en-US" sz="1300" b="1" dirty="0" smtClean="0"/>
          </a:p>
          <a:p>
            <a:r>
              <a:rPr lang="ru-RU" sz="1300" b="1" dirty="0" smtClean="0"/>
              <a:t>if ((g==1)&amp;&amp;(h==1)&amp;&amp;(i==1)) </a:t>
            </a:r>
            <a:r>
              <a:rPr lang="en-US" sz="1300" b="1" dirty="0" err="1" smtClean="0"/>
              <a:t>proverka</a:t>
            </a:r>
            <a:r>
              <a:rPr lang="ru-RU" sz="1300" b="1" dirty="0" smtClean="0"/>
              <a:t>=1</a:t>
            </a:r>
            <a:r>
              <a:rPr lang="ru-RU" sz="1300" b="1" dirty="0" smtClean="0"/>
              <a:t>;  </a:t>
            </a:r>
            <a:r>
              <a:rPr lang="ru-RU" sz="1300" b="1" dirty="0" smtClean="0">
                <a:solidFill>
                  <a:srgbClr val="1154E9"/>
                </a:solidFill>
              </a:rPr>
              <a:t>// Третиот ред е со три икса</a:t>
            </a:r>
            <a:endParaRPr lang="en-US" sz="1300" b="1" dirty="0" smtClean="0">
              <a:solidFill>
                <a:srgbClr val="1154E9"/>
              </a:solidFill>
            </a:endParaRPr>
          </a:p>
          <a:p>
            <a:endParaRPr lang="en-US" sz="1300" b="1" dirty="0" smtClean="0"/>
          </a:p>
          <a:p>
            <a:r>
              <a:rPr lang="ru-RU" sz="1300" b="1" dirty="0" smtClean="0"/>
              <a:t>if ((c==1)&amp;&amp;(f==1)&amp;&amp;(i==1)) </a:t>
            </a:r>
            <a:r>
              <a:rPr lang="en-US" sz="1300" b="1" dirty="0" err="1" smtClean="0"/>
              <a:t>proverka</a:t>
            </a:r>
            <a:r>
              <a:rPr lang="ru-RU" sz="1300" b="1" dirty="0" smtClean="0"/>
              <a:t>=1</a:t>
            </a:r>
            <a:r>
              <a:rPr lang="ru-RU" sz="1300" b="1" dirty="0" smtClean="0"/>
              <a:t>;  // </a:t>
            </a:r>
            <a:r>
              <a:rPr lang="ru-RU" sz="1300" b="1" dirty="0" smtClean="0">
                <a:solidFill>
                  <a:srgbClr val="1154E9"/>
                </a:solidFill>
              </a:rPr>
              <a:t>Третата колона е со три икса</a:t>
            </a:r>
          </a:p>
          <a:p>
            <a:endParaRPr lang="ru-RU" sz="1300" b="1" dirty="0" smtClean="0"/>
          </a:p>
          <a:p>
            <a:r>
              <a:rPr lang="ru-RU" sz="1300" b="1" dirty="0" smtClean="0"/>
              <a:t>if ((g==1)&amp;&amp;(e==1)&amp;&amp;(c==1)) </a:t>
            </a:r>
            <a:r>
              <a:rPr lang="en-US" sz="1300" b="1" dirty="0" err="1" smtClean="0"/>
              <a:t>proverka</a:t>
            </a:r>
            <a:r>
              <a:rPr lang="ru-RU" sz="1300" b="1" dirty="0" smtClean="0"/>
              <a:t>=1</a:t>
            </a:r>
            <a:r>
              <a:rPr lang="ru-RU" sz="1300" b="1" dirty="0" smtClean="0"/>
              <a:t>;  </a:t>
            </a:r>
            <a:r>
              <a:rPr lang="ru-RU" sz="1300" b="1" dirty="0" smtClean="0">
                <a:solidFill>
                  <a:srgbClr val="1154E9"/>
                </a:solidFill>
              </a:rPr>
              <a:t>// Дијагоналата од десно кон лево е со три икса</a:t>
            </a:r>
          </a:p>
          <a:p>
            <a:endParaRPr lang="en-US" sz="13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90798"/>
              </p:ext>
            </p:extLst>
          </p:nvPr>
        </p:nvGraphicFramePr>
        <p:xfrm>
          <a:off x="3810000" y="2819400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23608"/>
              </p:ext>
            </p:extLst>
          </p:nvPr>
        </p:nvGraphicFramePr>
        <p:xfrm>
          <a:off x="3810000" y="4114800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3200" b="1" dirty="0" smtClean="0"/>
              <a:t>Функција - </a:t>
            </a:r>
            <a:r>
              <a:rPr lang="en-US" sz="3200" b="1" dirty="0" err="1" smtClean="0"/>
              <a:t>triIsti</a:t>
            </a:r>
            <a:r>
              <a:rPr lang="en-US" sz="3200" b="1" dirty="0" smtClean="0"/>
              <a:t>() </a:t>
            </a:r>
            <a:endParaRPr lang="en-US" sz="3200" b="1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685800" y="990600"/>
            <a:ext cx="5562600" cy="381000"/>
          </a:xfrm>
          <a:prstGeom prst="rect">
            <a:avLst/>
          </a:prstGeom>
        </p:spPr>
        <p:txBody>
          <a:bodyPr vert="horz" rtlCol="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ru-RU" sz="1500" b="1" dirty="0" smtClean="0">
                <a:solidFill>
                  <a:srgbClr val="FF0000"/>
                </a:solidFill>
              </a:rPr>
              <a:t>Сите можни комбинации за победа на КОМПЈУТЕРОТ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ru-RU" sz="2900" b="1" dirty="0" smtClean="0">
                <a:solidFill>
                  <a:srgbClr val="FF0000"/>
                </a:solidFill>
              </a:rPr>
              <a:t> </a:t>
            </a:r>
            <a:endParaRPr lang="en-US" sz="2900" b="1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15762"/>
              </p:ext>
            </p:extLst>
          </p:nvPr>
        </p:nvGraphicFramePr>
        <p:xfrm>
          <a:off x="533400" y="1426839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01161"/>
              </p:ext>
            </p:extLst>
          </p:nvPr>
        </p:nvGraphicFramePr>
        <p:xfrm>
          <a:off x="2209800" y="1426839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</a:t>
                      </a:r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</a:t>
                      </a:r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</a:t>
                      </a:r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59213"/>
              </p:ext>
            </p:extLst>
          </p:nvPr>
        </p:nvGraphicFramePr>
        <p:xfrm>
          <a:off x="533400" y="2722239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k-MK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44706"/>
              </p:ext>
            </p:extLst>
          </p:nvPr>
        </p:nvGraphicFramePr>
        <p:xfrm>
          <a:off x="533400" y="4017639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22871"/>
              </p:ext>
            </p:extLst>
          </p:nvPr>
        </p:nvGraphicFramePr>
        <p:xfrm>
          <a:off x="2209800" y="2722239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87115"/>
              </p:ext>
            </p:extLst>
          </p:nvPr>
        </p:nvGraphicFramePr>
        <p:xfrm>
          <a:off x="2209800" y="4017639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34000" y="990601"/>
            <a:ext cx="3429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if ((a==2)&amp;&amp;(b==2)&amp;&amp;(c==2)) </a:t>
            </a:r>
            <a:r>
              <a:rPr lang="en-US" sz="1300" b="1" dirty="0" err="1" smtClean="0"/>
              <a:t>proverka</a:t>
            </a:r>
            <a:r>
              <a:rPr lang="en-US" sz="1300" b="1" dirty="0" smtClean="0"/>
              <a:t>=2</a:t>
            </a:r>
            <a:r>
              <a:rPr lang="en-US" sz="1300" b="1" dirty="0" smtClean="0"/>
              <a:t>;  </a:t>
            </a:r>
            <a:r>
              <a:rPr lang="en-US" sz="1300" b="1" dirty="0" smtClean="0">
                <a:solidFill>
                  <a:srgbClr val="1154E9"/>
                </a:solidFill>
              </a:rPr>
              <a:t>// </a:t>
            </a:r>
            <a:r>
              <a:rPr lang="mk-MK" sz="1300" b="1" dirty="0" smtClean="0">
                <a:solidFill>
                  <a:srgbClr val="1154E9"/>
                </a:solidFill>
              </a:rPr>
              <a:t>Првиот ред е со три точки</a:t>
            </a:r>
          </a:p>
          <a:p>
            <a:endParaRPr lang="mk-MK" sz="1300" b="1" dirty="0" smtClean="0"/>
          </a:p>
          <a:p>
            <a:r>
              <a:rPr lang="en-US" sz="1300" b="1" dirty="0" smtClean="0"/>
              <a:t>if ((a==2)&amp;&amp;(d==2)&amp;&amp;(g==2)) </a:t>
            </a:r>
            <a:r>
              <a:rPr lang="en-US" sz="1300" b="1" dirty="0" err="1" smtClean="0"/>
              <a:t>proverka</a:t>
            </a:r>
            <a:r>
              <a:rPr lang="en-US" sz="1300" b="1" dirty="0" smtClean="0"/>
              <a:t>=2</a:t>
            </a:r>
            <a:r>
              <a:rPr lang="en-US" sz="1300" b="1" dirty="0" smtClean="0"/>
              <a:t>;  </a:t>
            </a:r>
            <a:r>
              <a:rPr lang="en-US" sz="1300" b="1" dirty="0" smtClean="0">
                <a:solidFill>
                  <a:srgbClr val="1154E9"/>
                </a:solidFill>
              </a:rPr>
              <a:t>// </a:t>
            </a:r>
            <a:r>
              <a:rPr lang="mk-MK" sz="1300" b="1" dirty="0" smtClean="0">
                <a:solidFill>
                  <a:srgbClr val="1154E9"/>
                </a:solidFill>
              </a:rPr>
              <a:t>Првата колона е со три точки</a:t>
            </a:r>
          </a:p>
          <a:p>
            <a:endParaRPr lang="mk-MK" sz="1300" b="1" dirty="0" smtClean="0"/>
          </a:p>
          <a:p>
            <a:r>
              <a:rPr lang="en-US" sz="1300" b="1" dirty="0" smtClean="0"/>
              <a:t>if ((a==2)&amp;&amp;(e==2)&amp;&amp;(i==2)) </a:t>
            </a:r>
            <a:r>
              <a:rPr lang="en-US" sz="1300" b="1" dirty="0" err="1" smtClean="0"/>
              <a:t>proverka</a:t>
            </a:r>
            <a:r>
              <a:rPr lang="en-US" sz="1300" b="1" dirty="0" smtClean="0"/>
              <a:t>=2</a:t>
            </a:r>
            <a:r>
              <a:rPr lang="en-US" sz="1300" b="1" dirty="0" smtClean="0"/>
              <a:t>;  </a:t>
            </a:r>
            <a:r>
              <a:rPr lang="en-US" sz="1300" b="1" dirty="0" smtClean="0">
                <a:solidFill>
                  <a:srgbClr val="1154E9"/>
                </a:solidFill>
              </a:rPr>
              <a:t>// </a:t>
            </a:r>
            <a:r>
              <a:rPr lang="mk-MK" sz="1300" b="1" dirty="0" smtClean="0">
                <a:solidFill>
                  <a:srgbClr val="1154E9"/>
                </a:solidFill>
              </a:rPr>
              <a:t>Дијагонала од лево кон точки</a:t>
            </a:r>
          </a:p>
          <a:p>
            <a:endParaRPr lang="mk-MK" sz="1300" b="1" dirty="0" smtClean="0"/>
          </a:p>
          <a:p>
            <a:r>
              <a:rPr lang="en-US" sz="1300" b="1" dirty="0" smtClean="0"/>
              <a:t>if ((b==2)&amp;&amp;(e==2)&amp;&amp;(h==2)) </a:t>
            </a:r>
            <a:r>
              <a:rPr lang="en-US" sz="1300" b="1" dirty="0" err="1" smtClean="0"/>
              <a:t>proverka</a:t>
            </a:r>
            <a:r>
              <a:rPr lang="en-US" sz="1300" b="1" dirty="0" smtClean="0"/>
              <a:t>=2</a:t>
            </a:r>
            <a:r>
              <a:rPr lang="en-US" sz="1300" b="1" dirty="0" smtClean="0"/>
              <a:t>; </a:t>
            </a:r>
            <a:r>
              <a:rPr lang="en-US" sz="1300" b="1" dirty="0" smtClean="0">
                <a:solidFill>
                  <a:srgbClr val="1154E9"/>
                </a:solidFill>
              </a:rPr>
              <a:t>// </a:t>
            </a:r>
            <a:r>
              <a:rPr lang="mk-MK" sz="1300" b="1" dirty="0" smtClean="0">
                <a:solidFill>
                  <a:srgbClr val="1154E9"/>
                </a:solidFill>
              </a:rPr>
              <a:t>Втората колона е со три точки</a:t>
            </a:r>
          </a:p>
          <a:p>
            <a:endParaRPr lang="mk-MK" sz="1300" b="1" dirty="0" smtClean="0"/>
          </a:p>
          <a:p>
            <a:r>
              <a:rPr lang="en-US" sz="1300" b="1" dirty="0" smtClean="0"/>
              <a:t>if ((d==2)&amp;&amp;(e==2)&amp;&amp;(f==2)) </a:t>
            </a:r>
            <a:r>
              <a:rPr lang="en-US" sz="1300" b="1" dirty="0" err="1" smtClean="0"/>
              <a:t>proverka</a:t>
            </a:r>
            <a:r>
              <a:rPr lang="en-US" sz="1300" b="1" dirty="0" smtClean="0"/>
              <a:t>=2</a:t>
            </a:r>
            <a:r>
              <a:rPr lang="en-US" sz="1300" b="1" dirty="0" smtClean="0"/>
              <a:t>;  </a:t>
            </a:r>
            <a:r>
              <a:rPr lang="en-US" sz="1300" b="1" dirty="0" smtClean="0">
                <a:solidFill>
                  <a:srgbClr val="1154E9"/>
                </a:solidFill>
              </a:rPr>
              <a:t>// </a:t>
            </a:r>
            <a:r>
              <a:rPr lang="mk-MK" sz="1300" b="1" dirty="0" smtClean="0">
                <a:solidFill>
                  <a:srgbClr val="1154E9"/>
                </a:solidFill>
              </a:rPr>
              <a:t>Вториот ред е со три точки</a:t>
            </a:r>
          </a:p>
          <a:p>
            <a:endParaRPr lang="mk-MK" sz="1300" b="1" dirty="0" smtClean="0"/>
          </a:p>
          <a:p>
            <a:r>
              <a:rPr lang="en-US" sz="1300" b="1" dirty="0" smtClean="0"/>
              <a:t>if ((g==2)&amp;&amp;(h==2)&amp;&amp;(i==2)) </a:t>
            </a:r>
            <a:r>
              <a:rPr lang="en-US" sz="1300" b="1" dirty="0" err="1" smtClean="0"/>
              <a:t>proverka</a:t>
            </a:r>
            <a:r>
              <a:rPr lang="en-US" sz="1300" b="1" dirty="0" smtClean="0"/>
              <a:t>=2</a:t>
            </a:r>
            <a:r>
              <a:rPr lang="en-US" sz="1300" b="1" dirty="0" smtClean="0"/>
              <a:t>;  </a:t>
            </a:r>
            <a:r>
              <a:rPr lang="en-US" sz="1300" b="1" dirty="0" smtClean="0">
                <a:solidFill>
                  <a:srgbClr val="1154E9"/>
                </a:solidFill>
              </a:rPr>
              <a:t>// </a:t>
            </a:r>
            <a:r>
              <a:rPr lang="mk-MK" sz="1300" b="1" dirty="0" smtClean="0">
                <a:solidFill>
                  <a:srgbClr val="1154E9"/>
                </a:solidFill>
              </a:rPr>
              <a:t>Третиот ред е со три точки</a:t>
            </a:r>
          </a:p>
          <a:p>
            <a:endParaRPr lang="mk-MK" sz="1300" b="1" dirty="0" smtClean="0"/>
          </a:p>
          <a:p>
            <a:r>
              <a:rPr lang="en-US" sz="1300" b="1" dirty="0" smtClean="0"/>
              <a:t>if ((c==2)&amp;&amp;(f==2)&amp;&amp;(i==2)) </a:t>
            </a:r>
            <a:r>
              <a:rPr lang="en-US" sz="1300" b="1" dirty="0" err="1" smtClean="0"/>
              <a:t>proverka</a:t>
            </a:r>
            <a:r>
              <a:rPr lang="en-US" sz="1300" b="1" dirty="0" smtClean="0"/>
              <a:t>=2</a:t>
            </a:r>
            <a:r>
              <a:rPr lang="en-US" sz="1300" b="1" dirty="0" smtClean="0"/>
              <a:t>;  </a:t>
            </a:r>
            <a:r>
              <a:rPr lang="en-US" sz="1300" b="1" dirty="0" smtClean="0">
                <a:solidFill>
                  <a:srgbClr val="1154E9"/>
                </a:solidFill>
              </a:rPr>
              <a:t>// </a:t>
            </a:r>
            <a:r>
              <a:rPr lang="mk-MK" sz="1300" b="1" dirty="0" smtClean="0">
                <a:solidFill>
                  <a:srgbClr val="1154E9"/>
                </a:solidFill>
              </a:rPr>
              <a:t>Третата колона е со три точки</a:t>
            </a:r>
          </a:p>
          <a:p>
            <a:endParaRPr lang="mk-MK" sz="1300" b="1" dirty="0" smtClean="0"/>
          </a:p>
          <a:p>
            <a:r>
              <a:rPr lang="en-US" sz="1300" b="1" dirty="0" smtClean="0"/>
              <a:t>if ((g==2)&amp;&amp;(e==2)&amp;&amp;(c==2)) </a:t>
            </a:r>
            <a:r>
              <a:rPr lang="en-US" sz="1300" b="1" dirty="0" err="1" smtClean="0"/>
              <a:t>proverka</a:t>
            </a:r>
            <a:r>
              <a:rPr lang="en-US" sz="1300" b="1" dirty="0" smtClean="0"/>
              <a:t>=2</a:t>
            </a:r>
            <a:r>
              <a:rPr lang="en-US" sz="1300" b="1" dirty="0" smtClean="0"/>
              <a:t>;  </a:t>
            </a:r>
            <a:r>
              <a:rPr lang="en-US" sz="1300" b="1" dirty="0" smtClean="0">
                <a:solidFill>
                  <a:srgbClr val="1154E9"/>
                </a:solidFill>
              </a:rPr>
              <a:t>// </a:t>
            </a:r>
            <a:r>
              <a:rPr lang="mk-MK" sz="1300" b="1" dirty="0" smtClean="0">
                <a:solidFill>
                  <a:srgbClr val="1154E9"/>
                </a:solidFill>
              </a:rPr>
              <a:t>Дијагоналата од десно кон лево е со три точки</a:t>
            </a:r>
            <a:endParaRPr lang="en-US" sz="1300" b="1" dirty="0">
              <a:solidFill>
                <a:srgbClr val="1154E9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97516"/>
              </p:ext>
            </p:extLst>
          </p:nvPr>
        </p:nvGraphicFramePr>
        <p:xfrm>
          <a:off x="3810000" y="1426839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r>
                        <a:rPr lang="mk-MK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sz="1800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37123"/>
              </p:ext>
            </p:extLst>
          </p:nvPr>
        </p:nvGraphicFramePr>
        <p:xfrm>
          <a:off x="3810000" y="2722239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5257800"/>
            <a:ext cx="4876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Ако сите полиња се потполнети а вредноста на </a:t>
            </a:r>
            <a:r>
              <a:rPr lang="ru-RU" sz="1200" b="1" dirty="0" smtClean="0">
                <a:solidFill>
                  <a:srgbClr val="FF0000"/>
                </a:solidFill>
              </a:rPr>
              <a:t>"</a:t>
            </a:r>
            <a:r>
              <a:rPr lang="en-US" sz="1200" b="1" dirty="0" err="1" smtClean="0">
                <a:solidFill>
                  <a:srgbClr val="FF0000"/>
                </a:solidFill>
              </a:rPr>
              <a:t>proverka</a:t>
            </a:r>
            <a:r>
              <a:rPr lang="ru-RU" sz="1200" b="1" dirty="0" smtClean="0">
                <a:solidFill>
                  <a:srgbClr val="FF0000"/>
                </a:solidFill>
              </a:rPr>
              <a:t>" </a:t>
            </a:r>
            <a:r>
              <a:rPr lang="ru-RU" sz="1200" b="1" dirty="0" smtClean="0">
                <a:solidFill>
                  <a:srgbClr val="FF0000"/>
                </a:solidFill>
              </a:rPr>
              <a:t>не се променила во 1 - 2, односно е 0, се поставува на 3- нерешено</a:t>
            </a:r>
          </a:p>
          <a:p>
            <a:endParaRPr lang="ru-RU" sz="1200" dirty="0" smtClean="0"/>
          </a:p>
          <a:p>
            <a:r>
              <a:rPr lang="ru-RU" sz="1200" b="1" dirty="0" smtClean="0"/>
              <a:t>if ((a != 0)&amp;&amp;(b != 0)&amp;&amp;(c != 0)&amp;&amp;(d != 0)&amp;&amp;(e != 0)&amp;&amp;(f != 0)</a:t>
            </a:r>
          </a:p>
          <a:p>
            <a:r>
              <a:rPr lang="ru-RU" sz="1200" b="1" dirty="0" smtClean="0"/>
              <a:t>&amp;&amp;(g != 0)&amp;&amp;(h != 0)&amp;&amp;(i != 0</a:t>
            </a:r>
            <a:r>
              <a:rPr lang="ru-RU" sz="1200" b="1" dirty="0" smtClean="0"/>
              <a:t>)&amp;&amp;(</a:t>
            </a:r>
            <a:r>
              <a:rPr lang="en-US" sz="1200" b="1" dirty="0" err="1" smtClean="0"/>
              <a:t>proverka</a:t>
            </a:r>
            <a:r>
              <a:rPr lang="ru-RU" sz="1200" b="1" dirty="0" smtClean="0"/>
              <a:t> </a:t>
            </a:r>
            <a:r>
              <a:rPr lang="ru-RU" sz="1200" b="1" dirty="0" smtClean="0"/>
              <a:t>== 0)) </a:t>
            </a:r>
            <a:r>
              <a:rPr lang="en-US" sz="1200" b="1" dirty="0" err="1" smtClean="0"/>
              <a:t>proverka</a:t>
            </a:r>
            <a:r>
              <a:rPr lang="ru-RU" sz="1200" b="1" dirty="0" smtClean="0"/>
              <a:t> </a:t>
            </a:r>
            <a:r>
              <a:rPr lang="ru-RU" sz="1200" b="1" dirty="0" smtClean="0"/>
              <a:t>= 3;</a:t>
            </a:r>
          </a:p>
          <a:p>
            <a:endParaRPr lang="ru-RU" sz="14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96749"/>
              </p:ext>
            </p:extLst>
          </p:nvPr>
        </p:nvGraphicFramePr>
        <p:xfrm>
          <a:off x="3810000" y="4017639"/>
          <a:ext cx="1447800" cy="11430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x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x 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sz="1800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Left-Up Arrow 25"/>
          <p:cNvSpPr/>
          <p:nvPr/>
        </p:nvSpPr>
        <p:spPr>
          <a:xfrm rot="20803118">
            <a:off x="4819413" y="4920285"/>
            <a:ext cx="521934" cy="1231442"/>
          </a:xfrm>
          <a:prstGeom prst="leftUpArrow">
            <a:avLst>
              <a:gd name="adj1" fmla="val 24202"/>
              <a:gd name="adj2" fmla="val 25000"/>
              <a:gd name="adj3" fmla="val 2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81000" y="0"/>
            <a:ext cx="8077200" cy="381000"/>
          </a:xfrm>
        </p:spPr>
        <p:txBody>
          <a:bodyPr>
            <a:noAutofit/>
          </a:bodyPr>
          <a:lstStyle/>
          <a:p>
            <a:pPr algn="ctr"/>
            <a:r>
              <a:rPr lang="mk-MK" sz="2000" b="1" dirty="0" smtClean="0"/>
              <a:t>Функција - </a:t>
            </a:r>
            <a:r>
              <a:rPr lang="en-US" sz="2000" b="1" dirty="0" err="1" smtClean="0"/>
              <a:t>dveIstiCom</a:t>
            </a:r>
            <a:r>
              <a:rPr lang="en-US" sz="2000" b="1" dirty="0" smtClean="0"/>
              <a:t>()</a:t>
            </a:r>
            <a:r>
              <a:rPr lang="mk-MK" sz="2000" b="1" dirty="0" smtClean="0"/>
              <a:t> </a:t>
            </a:r>
            <a:r>
              <a:rPr lang="mk-MK" sz="2000" b="1" dirty="0" smtClean="0"/>
              <a:t>и </a:t>
            </a:r>
            <a:r>
              <a:rPr lang="en-US" sz="2000" b="1" dirty="0" err="1" smtClean="0"/>
              <a:t>dveIstiIgr</a:t>
            </a:r>
            <a:r>
              <a:rPr lang="en-US" sz="2000" b="1" dirty="0" smtClean="0"/>
              <a:t>() </a:t>
            </a:r>
            <a:endParaRPr lang="en-US" sz="2000" b="1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457200"/>
            <a:ext cx="8001000" cy="838201"/>
          </a:xfrm>
        </p:spPr>
        <p:txBody>
          <a:bodyPr>
            <a:noAutofit/>
          </a:bodyPr>
          <a:lstStyle/>
          <a:p>
            <a:pPr algn="just"/>
            <a:r>
              <a:rPr lang="ru-RU" sz="1200" b="1" dirty="0" smtClean="0"/>
              <a:t>Функција</a:t>
            </a:r>
            <a:r>
              <a:rPr lang="mk-MK" sz="1200" b="1" dirty="0" smtClean="0"/>
              <a:t>та</a:t>
            </a:r>
            <a:r>
              <a:rPr lang="ru-RU" sz="1200" b="1" dirty="0" smtClean="0"/>
              <a:t> "logicTwo" врши проверка за тоа кое поле е слободно во текот на играта а има потполнето две исти од </a:t>
            </a:r>
            <a:r>
              <a:rPr lang="ru-RU" sz="1200" b="1" dirty="0" smtClean="0">
                <a:solidFill>
                  <a:srgbClr val="FF0000"/>
                </a:solidFill>
              </a:rPr>
              <a:t>компјутерот</a:t>
            </a:r>
            <a:r>
              <a:rPr lang="ru-RU" sz="1200" b="1" dirty="0" smtClean="0"/>
              <a:t> - т.е можност за победа на компјутерот</a:t>
            </a:r>
            <a:r>
              <a:rPr lang="en-US" sz="1200" b="1" dirty="0" smtClean="0"/>
              <a:t> – 22 </a:t>
            </a:r>
            <a:r>
              <a:rPr lang="mk-MK" sz="1200" b="1" dirty="0" smtClean="0"/>
              <a:t>комбинации</a:t>
            </a:r>
            <a:endParaRPr lang="en-US" sz="1200" b="1" dirty="0" smtClean="0"/>
          </a:p>
          <a:p>
            <a:pPr algn="just"/>
            <a:r>
              <a:rPr lang="ru-RU" sz="1200" b="1" dirty="0" smtClean="0"/>
              <a:t>Функција "logicThree" која врши проверка за тоа кое поле е слободно во текот на играта а има потполнето две исти од страна на </a:t>
            </a:r>
            <a:r>
              <a:rPr lang="ru-RU" sz="1200" b="1" dirty="0" smtClean="0">
                <a:solidFill>
                  <a:srgbClr val="FF0000"/>
                </a:solidFill>
              </a:rPr>
              <a:t>играчот</a:t>
            </a:r>
            <a:r>
              <a:rPr lang="ru-RU" sz="1200" b="1" dirty="0" smtClean="0"/>
              <a:t> - т.е можност за победа на играчот</a:t>
            </a:r>
            <a:r>
              <a:rPr lang="en-US" sz="1200" b="1" dirty="0" smtClean="0"/>
              <a:t> – 22 </a:t>
            </a:r>
            <a:r>
              <a:rPr lang="mk-MK" sz="1200" b="1" dirty="0" smtClean="0"/>
              <a:t>комбинации</a:t>
            </a:r>
            <a:endParaRPr lang="en-US" sz="1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2954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mk-MK" dirty="0" smtClean="0"/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mk-MK" dirty="0" smtClean="0"/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828800" y="12954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mk-MK" dirty="0" smtClean="0"/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mk-MK" dirty="0" smtClean="0"/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200400" y="12954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mk-MK" dirty="0" smtClean="0"/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mk-MK" dirty="0" smtClean="0"/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0" y="12954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mk-MK" dirty="0" smtClean="0"/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969251" y="12954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mk-MK" dirty="0" smtClean="0"/>
                        <a:t>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391400" y="12954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457200" y="24384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C»</a:t>
            </a:r>
          </a:p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a i b се потполнети од компјутерот</a:t>
            </a:r>
          </a:p>
          <a:p>
            <a:pPr algn="just"/>
            <a:r>
              <a:rPr lang="en-US" sz="1050" b="1" dirty="0" smtClean="0">
                <a:solidFill>
                  <a:srgbClr val="0070C0"/>
                </a:solidFill>
              </a:rPr>
              <a:t>if ((a==2)&amp;&amp;(b==2)&amp;&amp;(c==0)&amp;&amp;</a:t>
            </a:r>
          </a:p>
          <a:p>
            <a:pPr algn="just"/>
            <a:r>
              <a:rPr lang="en-US" sz="1050" b="1" dirty="0" smtClean="0">
                <a:solidFill>
                  <a:srgbClr val="0070C0"/>
                </a:solidFill>
              </a:rPr>
              <a:t>(</a:t>
            </a:r>
            <a:r>
              <a:rPr lang="en-US" sz="1050" b="1" dirty="0" err="1" smtClean="0">
                <a:solidFill>
                  <a:srgbClr val="0070C0"/>
                </a:solidFill>
              </a:rPr>
              <a:t>pomosna</a:t>
            </a:r>
            <a:r>
              <a:rPr lang="en-US" sz="1050" b="1" dirty="0" smtClean="0">
                <a:solidFill>
                  <a:srgbClr val="0070C0"/>
                </a:solidFill>
              </a:rPr>
              <a:t>=="")) </a:t>
            </a:r>
            <a:r>
              <a:rPr lang="en-US" sz="1050" b="1" dirty="0" err="1" smtClean="0">
                <a:solidFill>
                  <a:srgbClr val="0070C0"/>
                </a:solidFill>
              </a:rPr>
              <a:t>pomosna</a:t>
            </a:r>
            <a:r>
              <a:rPr lang="en-US" sz="1050" b="1" dirty="0" smtClean="0">
                <a:solidFill>
                  <a:srgbClr val="0070C0"/>
                </a:solidFill>
              </a:rPr>
              <a:t>="</a:t>
            </a:r>
            <a:r>
              <a:rPr lang="en-US" sz="1050" b="1" dirty="0" smtClean="0">
                <a:solidFill>
                  <a:srgbClr val="0070C0"/>
                </a:solidFill>
              </a:rPr>
              <a:t>C";</a:t>
            </a:r>
          </a:p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24384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"B" a i c се потполнети од компјутерот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if </a:t>
            </a:r>
            <a:endParaRPr lang="mk-MK" sz="1100" b="1" dirty="0" smtClean="0">
              <a:solidFill>
                <a:srgbClr val="0070C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((a==2)&amp;&amp;(b==0)&amp;&amp;(c==2)&amp;&amp;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=="")) 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="</a:t>
            </a:r>
            <a:r>
              <a:rPr lang="en-US" sz="1100" b="1" dirty="0" smtClean="0">
                <a:solidFill>
                  <a:srgbClr val="0070C0"/>
                </a:solidFill>
              </a:rPr>
              <a:t>B";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00400" y="24384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“</a:t>
            </a:r>
            <a:r>
              <a:rPr lang="en-US" sz="1100" b="1" dirty="0" smtClean="0">
                <a:solidFill>
                  <a:srgbClr val="002060"/>
                </a:solidFill>
              </a:rPr>
              <a:t>A</a:t>
            </a:r>
            <a:r>
              <a:rPr lang="ru-RU" sz="1100" b="1" dirty="0" smtClean="0">
                <a:solidFill>
                  <a:srgbClr val="002060"/>
                </a:solidFill>
              </a:rPr>
              <a:t>" </a:t>
            </a:r>
            <a:r>
              <a:rPr lang="en-US" sz="1100" b="1" dirty="0" smtClean="0">
                <a:solidFill>
                  <a:srgbClr val="002060"/>
                </a:solidFill>
              </a:rPr>
              <a:t>b</a:t>
            </a:r>
            <a:r>
              <a:rPr lang="ru-RU" sz="1100" b="1" dirty="0" smtClean="0">
                <a:solidFill>
                  <a:srgbClr val="002060"/>
                </a:solidFill>
              </a:rPr>
              <a:t> i c се потполнети од компјутерот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if </a:t>
            </a:r>
            <a:endParaRPr lang="mk-MK" sz="1100" b="1" dirty="0" smtClean="0">
              <a:solidFill>
                <a:srgbClr val="0070C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((a==0)&amp;&amp;(b==2)&amp;&amp;(c==2)&amp;&amp;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=="")) 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=“</a:t>
            </a:r>
            <a:r>
              <a:rPr lang="en-US" sz="1100" b="1" dirty="0" smtClean="0">
                <a:solidFill>
                  <a:srgbClr val="0070C0"/>
                </a:solidFill>
              </a:rPr>
              <a:t>A";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72000" y="24384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“</a:t>
            </a:r>
            <a:r>
              <a:rPr lang="en-US" sz="1100" b="1" dirty="0" smtClean="0">
                <a:solidFill>
                  <a:srgbClr val="002060"/>
                </a:solidFill>
              </a:rPr>
              <a:t>G</a:t>
            </a:r>
            <a:r>
              <a:rPr lang="ru-RU" sz="1100" b="1" dirty="0" smtClean="0">
                <a:solidFill>
                  <a:srgbClr val="002060"/>
                </a:solidFill>
              </a:rPr>
              <a:t>" </a:t>
            </a:r>
            <a:r>
              <a:rPr lang="en-US" sz="1100" b="1" dirty="0" smtClean="0">
                <a:solidFill>
                  <a:srgbClr val="002060"/>
                </a:solidFill>
              </a:rPr>
              <a:t>a</a:t>
            </a:r>
            <a:r>
              <a:rPr lang="ru-RU" sz="1100" b="1" dirty="0" smtClean="0">
                <a:solidFill>
                  <a:srgbClr val="002060"/>
                </a:solidFill>
              </a:rPr>
              <a:t> i </a:t>
            </a:r>
            <a:r>
              <a:rPr lang="en-US" sz="1100" b="1" dirty="0" smtClean="0">
                <a:solidFill>
                  <a:srgbClr val="002060"/>
                </a:solidFill>
              </a:rPr>
              <a:t>d</a:t>
            </a:r>
            <a:r>
              <a:rPr lang="ru-RU" sz="1100" b="1" dirty="0" smtClean="0">
                <a:solidFill>
                  <a:srgbClr val="002060"/>
                </a:solidFill>
              </a:rPr>
              <a:t> се потполнети од компјутерот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if </a:t>
            </a:r>
            <a:endParaRPr lang="mk-MK" sz="1100" b="1" dirty="0" smtClean="0">
              <a:solidFill>
                <a:srgbClr val="0070C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((a==2)&amp;&amp;(d==2)&amp;&amp;(g==0)&amp;&amp;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=="")) 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=“</a:t>
            </a:r>
            <a:r>
              <a:rPr lang="en-US" sz="1100" b="1" dirty="0" smtClean="0">
                <a:solidFill>
                  <a:srgbClr val="0070C0"/>
                </a:solidFill>
              </a:rPr>
              <a:t>G";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43600" y="24384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“</a:t>
            </a:r>
            <a:r>
              <a:rPr lang="en-US" sz="1100" b="1" dirty="0" smtClean="0">
                <a:solidFill>
                  <a:srgbClr val="002060"/>
                </a:solidFill>
              </a:rPr>
              <a:t>D</a:t>
            </a:r>
            <a:r>
              <a:rPr lang="ru-RU" sz="1100" b="1" dirty="0" smtClean="0">
                <a:solidFill>
                  <a:srgbClr val="002060"/>
                </a:solidFill>
              </a:rPr>
              <a:t>" </a:t>
            </a:r>
            <a:r>
              <a:rPr lang="en-US" sz="1100" b="1" dirty="0" smtClean="0">
                <a:solidFill>
                  <a:srgbClr val="002060"/>
                </a:solidFill>
              </a:rPr>
              <a:t>a</a:t>
            </a:r>
            <a:r>
              <a:rPr lang="ru-RU" sz="1100" b="1" dirty="0" smtClean="0">
                <a:solidFill>
                  <a:srgbClr val="002060"/>
                </a:solidFill>
              </a:rPr>
              <a:t> i </a:t>
            </a:r>
            <a:r>
              <a:rPr lang="en-US" sz="1100" b="1" dirty="0" smtClean="0">
                <a:solidFill>
                  <a:srgbClr val="002060"/>
                </a:solidFill>
              </a:rPr>
              <a:t>g</a:t>
            </a:r>
            <a:r>
              <a:rPr lang="ru-RU" sz="1100" b="1" dirty="0" smtClean="0">
                <a:solidFill>
                  <a:srgbClr val="002060"/>
                </a:solidFill>
              </a:rPr>
              <a:t> се потполнети од компјутерот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if </a:t>
            </a:r>
            <a:endParaRPr lang="mk-MK" sz="1100" b="1" dirty="0" smtClean="0">
              <a:solidFill>
                <a:srgbClr val="0070C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((a==2)&amp;&amp;(g==2)&amp;&amp;(d==0)&amp;&amp;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=="")) 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=“</a:t>
            </a:r>
            <a:r>
              <a:rPr lang="en-US" sz="1100" b="1" dirty="0" smtClean="0">
                <a:solidFill>
                  <a:srgbClr val="0070C0"/>
                </a:solidFill>
              </a:rPr>
              <a:t>D";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91400" y="24384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“</a:t>
            </a:r>
            <a:r>
              <a:rPr lang="en-US" sz="1100" b="1" dirty="0" smtClean="0">
                <a:solidFill>
                  <a:srgbClr val="002060"/>
                </a:solidFill>
              </a:rPr>
              <a:t>A</a:t>
            </a:r>
            <a:r>
              <a:rPr lang="ru-RU" sz="1100" b="1" dirty="0" smtClean="0">
                <a:solidFill>
                  <a:srgbClr val="002060"/>
                </a:solidFill>
              </a:rPr>
              <a:t>" </a:t>
            </a:r>
            <a:r>
              <a:rPr lang="en-US" sz="1100" b="1" dirty="0" smtClean="0">
                <a:solidFill>
                  <a:srgbClr val="002060"/>
                </a:solidFill>
              </a:rPr>
              <a:t>d</a:t>
            </a:r>
            <a:r>
              <a:rPr lang="ru-RU" sz="1100" b="1" dirty="0" smtClean="0">
                <a:solidFill>
                  <a:srgbClr val="002060"/>
                </a:solidFill>
              </a:rPr>
              <a:t> i </a:t>
            </a:r>
            <a:r>
              <a:rPr lang="en-US" sz="1100" b="1" dirty="0" smtClean="0">
                <a:solidFill>
                  <a:srgbClr val="002060"/>
                </a:solidFill>
              </a:rPr>
              <a:t>h</a:t>
            </a:r>
            <a:r>
              <a:rPr lang="ru-RU" sz="1100" b="1" dirty="0" smtClean="0">
                <a:solidFill>
                  <a:srgbClr val="002060"/>
                </a:solidFill>
              </a:rPr>
              <a:t> се потполнети од компјутерот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if </a:t>
            </a:r>
            <a:endParaRPr lang="mk-MK" sz="1100" b="1" dirty="0" smtClean="0">
              <a:solidFill>
                <a:srgbClr val="0070C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((d==2)&amp;&amp;(h==2)&amp;&amp;(a==0)&amp;&amp;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=="")) 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=“</a:t>
            </a:r>
            <a:r>
              <a:rPr lang="en-US" sz="1100" b="1" dirty="0" smtClean="0">
                <a:solidFill>
                  <a:srgbClr val="0070C0"/>
                </a:solidFill>
              </a:rPr>
              <a:t>A";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57200" y="41148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828800" y="41148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200400" y="41148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572000" y="41148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969251" y="41148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7391400" y="4114800"/>
          <a:ext cx="1295400" cy="10972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31800"/>
                <a:gridCol w="431800"/>
                <a:gridCol w="4318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457200" y="52578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C»</a:t>
            </a:r>
          </a:p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a i b се потполнети од</a:t>
            </a:r>
            <a:r>
              <a:rPr lang="mk-MK" sz="1100" b="1" dirty="0" smtClean="0">
                <a:solidFill>
                  <a:srgbClr val="002060"/>
                </a:solidFill>
              </a:rPr>
              <a:t> играчот</a:t>
            </a:r>
            <a:endParaRPr lang="ru-RU" sz="11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1050" b="1" dirty="0" smtClean="0">
                <a:solidFill>
                  <a:srgbClr val="0070C0"/>
                </a:solidFill>
              </a:rPr>
              <a:t>if ((a==</a:t>
            </a:r>
            <a:r>
              <a:rPr lang="mk-MK" sz="1050" b="1" dirty="0" smtClean="0">
                <a:solidFill>
                  <a:srgbClr val="0070C0"/>
                </a:solidFill>
              </a:rPr>
              <a:t>1</a:t>
            </a:r>
            <a:r>
              <a:rPr lang="en-US" sz="1050" b="1" dirty="0" smtClean="0">
                <a:solidFill>
                  <a:srgbClr val="0070C0"/>
                </a:solidFill>
              </a:rPr>
              <a:t>)&amp;&amp;(b==</a:t>
            </a:r>
            <a:r>
              <a:rPr lang="mk-MK" sz="1050" b="1" dirty="0" smtClean="0">
                <a:solidFill>
                  <a:srgbClr val="0070C0"/>
                </a:solidFill>
              </a:rPr>
              <a:t>1)</a:t>
            </a:r>
            <a:r>
              <a:rPr lang="en-US" sz="1050" b="1" dirty="0" smtClean="0">
                <a:solidFill>
                  <a:srgbClr val="0070C0"/>
                </a:solidFill>
              </a:rPr>
              <a:t>&amp;&amp;(c==0)&amp;&amp;</a:t>
            </a:r>
          </a:p>
          <a:p>
            <a:pPr algn="just"/>
            <a:r>
              <a:rPr lang="en-US" sz="1050" b="1" dirty="0" smtClean="0">
                <a:solidFill>
                  <a:srgbClr val="0070C0"/>
                </a:solidFill>
              </a:rPr>
              <a:t>(</a:t>
            </a:r>
            <a:r>
              <a:rPr lang="en-US" sz="1050" b="1" dirty="0" err="1" smtClean="0">
                <a:solidFill>
                  <a:srgbClr val="0070C0"/>
                </a:solidFill>
              </a:rPr>
              <a:t>pomosna</a:t>
            </a:r>
            <a:r>
              <a:rPr lang="en-US" sz="1050" b="1" dirty="0" smtClean="0">
                <a:solidFill>
                  <a:srgbClr val="0070C0"/>
                </a:solidFill>
              </a:rPr>
              <a:t>=="")) </a:t>
            </a:r>
            <a:r>
              <a:rPr lang="en-US" sz="1050" b="1" dirty="0" err="1" smtClean="0">
                <a:solidFill>
                  <a:srgbClr val="0070C0"/>
                </a:solidFill>
              </a:rPr>
              <a:t>pomosna</a:t>
            </a:r>
            <a:r>
              <a:rPr lang="en-US" sz="1050" b="1" dirty="0" smtClean="0">
                <a:solidFill>
                  <a:srgbClr val="0070C0"/>
                </a:solidFill>
              </a:rPr>
              <a:t>="</a:t>
            </a:r>
            <a:r>
              <a:rPr lang="en-US" sz="1050" b="1" dirty="0" smtClean="0">
                <a:solidFill>
                  <a:srgbClr val="0070C0"/>
                </a:solidFill>
              </a:rPr>
              <a:t>C";</a:t>
            </a:r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28800" y="52578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"B" a i c се потполнети од </a:t>
            </a:r>
            <a:r>
              <a:rPr lang="mk-MK" sz="1100" b="1" dirty="0" smtClean="0">
                <a:solidFill>
                  <a:srgbClr val="002060"/>
                </a:solidFill>
              </a:rPr>
              <a:t>играчот</a:t>
            </a:r>
            <a:endParaRPr lang="ru-RU" sz="1100" b="1" dirty="0" smtClean="0">
              <a:solidFill>
                <a:srgbClr val="00206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if </a:t>
            </a:r>
            <a:endParaRPr lang="mk-MK" sz="1100" b="1" dirty="0" smtClean="0">
              <a:solidFill>
                <a:srgbClr val="0070C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((a==</a:t>
            </a:r>
            <a:r>
              <a:rPr lang="mk-MK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 smtClean="0">
                <a:solidFill>
                  <a:srgbClr val="0070C0"/>
                </a:solidFill>
              </a:rPr>
              <a:t>)&amp;&amp;(b==0)&amp;&amp;(c==</a:t>
            </a:r>
            <a:r>
              <a:rPr lang="mk-MK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 smtClean="0">
                <a:solidFill>
                  <a:srgbClr val="0070C0"/>
                </a:solidFill>
              </a:rPr>
              <a:t>)&amp;&amp;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=="")) 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="</a:t>
            </a:r>
            <a:r>
              <a:rPr lang="en-US" sz="1100" b="1" dirty="0" smtClean="0">
                <a:solidFill>
                  <a:srgbClr val="0070C0"/>
                </a:solidFill>
              </a:rPr>
              <a:t>B";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00400" y="52578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“</a:t>
            </a:r>
            <a:r>
              <a:rPr lang="en-US" sz="1100" b="1" dirty="0" smtClean="0">
                <a:solidFill>
                  <a:srgbClr val="002060"/>
                </a:solidFill>
              </a:rPr>
              <a:t>A</a:t>
            </a:r>
            <a:r>
              <a:rPr lang="ru-RU" sz="1100" b="1" dirty="0" smtClean="0">
                <a:solidFill>
                  <a:srgbClr val="002060"/>
                </a:solidFill>
              </a:rPr>
              <a:t>" </a:t>
            </a:r>
            <a:r>
              <a:rPr lang="en-US" sz="1100" b="1" dirty="0" smtClean="0">
                <a:solidFill>
                  <a:srgbClr val="002060"/>
                </a:solidFill>
              </a:rPr>
              <a:t>b</a:t>
            </a:r>
            <a:r>
              <a:rPr lang="ru-RU" sz="1100" b="1" dirty="0" smtClean="0">
                <a:solidFill>
                  <a:srgbClr val="002060"/>
                </a:solidFill>
              </a:rPr>
              <a:t> i c се потполнети од </a:t>
            </a:r>
            <a:r>
              <a:rPr lang="mk-MK" sz="1100" b="1" dirty="0" smtClean="0">
                <a:solidFill>
                  <a:srgbClr val="002060"/>
                </a:solidFill>
              </a:rPr>
              <a:t>играчот</a:t>
            </a:r>
            <a:endParaRPr lang="ru-RU" sz="1100" b="1" dirty="0" smtClean="0">
              <a:solidFill>
                <a:srgbClr val="00206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if </a:t>
            </a:r>
            <a:endParaRPr lang="mk-MK" sz="1100" b="1" dirty="0" smtClean="0">
              <a:solidFill>
                <a:srgbClr val="0070C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((a==0)&amp;&amp;(b==</a:t>
            </a:r>
            <a:r>
              <a:rPr lang="mk-MK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 smtClean="0">
                <a:solidFill>
                  <a:srgbClr val="0070C0"/>
                </a:solidFill>
              </a:rPr>
              <a:t>)&amp;&amp;(c==</a:t>
            </a:r>
            <a:r>
              <a:rPr lang="mk-MK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 smtClean="0">
                <a:solidFill>
                  <a:srgbClr val="0070C0"/>
                </a:solidFill>
              </a:rPr>
              <a:t>)&amp;&amp;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=="")) 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=“</a:t>
            </a:r>
            <a:r>
              <a:rPr lang="en-US" sz="1100" b="1" dirty="0" smtClean="0">
                <a:solidFill>
                  <a:srgbClr val="0070C0"/>
                </a:solidFill>
              </a:rPr>
              <a:t>A";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52578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“</a:t>
            </a:r>
            <a:r>
              <a:rPr lang="en-US" sz="1100" b="1" dirty="0" smtClean="0">
                <a:solidFill>
                  <a:srgbClr val="002060"/>
                </a:solidFill>
              </a:rPr>
              <a:t>G</a:t>
            </a:r>
            <a:r>
              <a:rPr lang="ru-RU" sz="1100" b="1" dirty="0" smtClean="0">
                <a:solidFill>
                  <a:srgbClr val="002060"/>
                </a:solidFill>
              </a:rPr>
              <a:t>" </a:t>
            </a:r>
            <a:r>
              <a:rPr lang="en-US" sz="1100" b="1" dirty="0" smtClean="0">
                <a:solidFill>
                  <a:srgbClr val="002060"/>
                </a:solidFill>
              </a:rPr>
              <a:t>a</a:t>
            </a:r>
            <a:r>
              <a:rPr lang="ru-RU" sz="1100" b="1" dirty="0" smtClean="0">
                <a:solidFill>
                  <a:srgbClr val="002060"/>
                </a:solidFill>
              </a:rPr>
              <a:t> i </a:t>
            </a:r>
            <a:r>
              <a:rPr lang="en-US" sz="1100" b="1" dirty="0" smtClean="0">
                <a:solidFill>
                  <a:srgbClr val="002060"/>
                </a:solidFill>
              </a:rPr>
              <a:t>d</a:t>
            </a:r>
            <a:r>
              <a:rPr lang="ru-RU" sz="1100" b="1" dirty="0" smtClean="0">
                <a:solidFill>
                  <a:srgbClr val="002060"/>
                </a:solidFill>
              </a:rPr>
              <a:t> се потполнети од </a:t>
            </a:r>
            <a:r>
              <a:rPr lang="mk-MK" sz="1100" b="1" dirty="0" smtClean="0">
                <a:solidFill>
                  <a:srgbClr val="002060"/>
                </a:solidFill>
              </a:rPr>
              <a:t>играчот</a:t>
            </a:r>
            <a:endParaRPr lang="ru-RU" sz="1100" b="1" dirty="0" smtClean="0">
              <a:solidFill>
                <a:srgbClr val="00206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if </a:t>
            </a:r>
            <a:endParaRPr lang="mk-MK" sz="1100" b="1" dirty="0" smtClean="0">
              <a:solidFill>
                <a:srgbClr val="0070C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((a==</a:t>
            </a:r>
            <a:r>
              <a:rPr lang="mk-MK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 smtClean="0">
                <a:solidFill>
                  <a:srgbClr val="0070C0"/>
                </a:solidFill>
              </a:rPr>
              <a:t>)&amp;&amp;(d==</a:t>
            </a:r>
            <a:r>
              <a:rPr lang="mk-MK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 smtClean="0">
                <a:solidFill>
                  <a:srgbClr val="0070C0"/>
                </a:solidFill>
              </a:rPr>
              <a:t>)&amp;&amp;(g==0)&amp;&amp;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=="")) 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=“</a:t>
            </a:r>
            <a:r>
              <a:rPr lang="en-US" sz="1100" b="1" dirty="0" smtClean="0">
                <a:solidFill>
                  <a:srgbClr val="0070C0"/>
                </a:solidFill>
              </a:rPr>
              <a:t>G";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43600" y="52578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“</a:t>
            </a:r>
            <a:r>
              <a:rPr lang="en-US" sz="1100" b="1" dirty="0" smtClean="0">
                <a:solidFill>
                  <a:srgbClr val="002060"/>
                </a:solidFill>
              </a:rPr>
              <a:t>D</a:t>
            </a:r>
            <a:r>
              <a:rPr lang="ru-RU" sz="1100" b="1" dirty="0" smtClean="0">
                <a:solidFill>
                  <a:srgbClr val="002060"/>
                </a:solidFill>
              </a:rPr>
              <a:t>" </a:t>
            </a:r>
            <a:r>
              <a:rPr lang="en-US" sz="1100" b="1" dirty="0" smtClean="0">
                <a:solidFill>
                  <a:srgbClr val="002060"/>
                </a:solidFill>
              </a:rPr>
              <a:t>a</a:t>
            </a:r>
            <a:r>
              <a:rPr lang="ru-RU" sz="1100" b="1" dirty="0" smtClean="0">
                <a:solidFill>
                  <a:srgbClr val="002060"/>
                </a:solidFill>
              </a:rPr>
              <a:t> i </a:t>
            </a:r>
            <a:r>
              <a:rPr lang="en-US" sz="1100" b="1" dirty="0" smtClean="0">
                <a:solidFill>
                  <a:srgbClr val="002060"/>
                </a:solidFill>
              </a:rPr>
              <a:t>g</a:t>
            </a:r>
            <a:r>
              <a:rPr lang="ru-RU" sz="1100" b="1" dirty="0" smtClean="0">
                <a:solidFill>
                  <a:srgbClr val="002060"/>
                </a:solidFill>
              </a:rPr>
              <a:t> се потполнети од </a:t>
            </a:r>
            <a:r>
              <a:rPr lang="mk-MK" sz="1100" b="1" dirty="0" smtClean="0">
                <a:solidFill>
                  <a:srgbClr val="002060"/>
                </a:solidFill>
              </a:rPr>
              <a:t>играчот</a:t>
            </a:r>
            <a:endParaRPr lang="ru-RU" sz="1100" b="1" dirty="0" smtClean="0">
              <a:solidFill>
                <a:srgbClr val="00206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if </a:t>
            </a:r>
            <a:endParaRPr lang="mk-MK" sz="1100" b="1" dirty="0" smtClean="0">
              <a:solidFill>
                <a:srgbClr val="0070C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((a==</a:t>
            </a:r>
            <a:r>
              <a:rPr lang="mk-MK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 smtClean="0">
                <a:solidFill>
                  <a:srgbClr val="0070C0"/>
                </a:solidFill>
              </a:rPr>
              <a:t>)&amp;&amp;(g==</a:t>
            </a:r>
            <a:r>
              <a:rPr lang="mk-MK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 smtClean="0">
                <a:solidFill>
                  <a:srgbClr val="0070C0"/>
                </a:solidFill>
              </a:rPr>
              <a:t>)&amp;&amp;(d==0)&amp;&amp;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=="")) 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=“</a:t>
            </a:r>
            <a:r>
              <a:rPr lang="en-US" sz="1100" b="1" dirty="0" smtClean="0">
                <a:solidFill>
                  <a:srgbClr val="0070C0"/>
                </a:solidFill>
              </a:rPr>
              <a:t>D";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91400" y="5257800"/>
            <a:ext cx="1295400" cy="1600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rgbClr val="002060"/>
                </a:solidFill>
              </a:rPr>
              <a:t>Слободно е “</a:t>
            </a:r>
            <a:r>
              <a:rPr lang="en-US" sz="1100" b="1" dirty="0" smtClean="0">
                <a:solidFill>
                  <a:srgbClr val="002060"/>
                </a:solidFill>
              </a:rPr>
              <a:t>A</a:t>
            </a:r>
            <a:r>
              <a:rPr lang="ru-RU" sz="1100" b="1" dirty="0" smtClean="0">
                <a:solidFill>
                  <a:srgbClr val="002060"/>
                </a:solidFill>
              </a:rPr>
              <a:t>" </a:t>
            </a:r>
            <a:r>
              <a:rPr lang="en-US" sz="1100" b="1" dirty="0" smtClean="0">
                <a:solidFill>
                  <a:srgbClr val="002060"/>
                </a:solidFill>
              </a:rPr>
              <a:t>d</a:t>
            </a:r>
            <a:r>
              <a:rPr lang="ru-RU" sz="1100" b="1" dirty="0" smtClean="0">
                <a:solidFill>
                  <a:srgbClr val="002060"/>
                </a:solidFill>
              </a:rPr>
              <a:t> i </a:t>
            </a:r>
            <a:r>
              <a:rPr lang="en-US" sz="1100" b="1" dirty="0" smtClean="0">
                <a:solidFill>
                  <a:srgbClr val="002060"/>
                </a:solidFill>
              </a:rPr>
              <a:t>h</a:t>
            </a:r>
            <a:r>
              <a:rPr lang="ru-RU" sz="1100" b="1" dirty="0" smtClean="0">
                <a:solidFill>
                  <a:srgbClr val="002060"/>
                </a:solidFill>
              </a:rPr>
              <a:t> се потполнети од </a:t>
            </a:r>
            <a:r>
              <a:rPr lang="mk-MK" sz="1100" b="1" dirty="0" smtClean="0">
                <a:solidFill>
                  <a:srgbClr val="002060"/>
                </a:solidFill>
              </a:rPr>
              <a:t>играчот</a:t>
            </a:r>
            <a:endParaRPr lang="ru-RU" sz="1100" b="1" dirty="0" smtClean="0">
              <a:solidFill>
                <a:srgbClr val="00206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if </a:t>
            </a:r>
            <a:endParaRPr lang="mk-MK" sz="1100" b="1" dirty="0" smtClean="0">
              <a:solidFill>
                <a:srgbClr val="0070C0"/>
              </a:solidFill>
            </a:endParaRPr>
          </a:p>
          <a:p>
            <a:r>
              <a:rPr lang="en-US" sz="1100" b="1" dirty="0" smtClean="0">
                <a:solidFill>
                  <a:srgbClr val="0070C0"/>
                </a:solidFill>
              </a:rPr>
              <a:t>((d==</a:t>
            </a:r>
            <a:r>
              <a:rPr lang="mk-MK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 smtClean="0">
                <a:solidFill>
                  <a:srgbClr val="0070C0"/>
                </a:solidFill>
              </a:rPr>
              <a:t>)&amp;&amp;(h==</a:t>
            </a:r>
            <a:r>
              <a:rPr lang="mk-MK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 smtClean="0">
                <a:solidFill>
                  <a:srgbClr val="0070C0"/>
                </a:solidFill>
              </a:rPr>
              <a:t>)&amp;&amp;(a==0)&amp;&amp;</a:t>
            </a:r>
          </a:p>
          <a:p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=="")) </a:t>
            </a:r>
            <a:r>
              <a:rPr lang="en-US" sz="1100" b="1" dirty="0" err="1" smtClean="0">
                <a:solidFill>
                  <a:srgbClr val="0070C0"/>
                </a:solidFill>
              </a:rPr>
              <a:t>pomosna</a:t>
            </a:r>
            <a:r>
              <a:rPr lang="en-US" sz="1100" b="1" dirty="0" smtClean="0">
                <a:solidFill>
                  <a:srgbClr val="0070C0"/>
                </a:solidFill>
              </a:rPr>
              <a:t>=“</a:t>
            </a:r>
            <a:r>
              <a:rPr lang="en-US" sz="1100" b="1" dirty="0" smtClean="0">
                <a:solidFill>
                  <a:srgbClr val="0070C0"/>
                </a:solidFill>
              </a:rPr>
              <a:t>A";</a:t>
            </a:r>
            <a:endParaRPr lang="en-US" sz="11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>
          <a:xfrm>
            <a:off x="533400" y="457200"/>
            <a:ext cx="8077200" cy="457200"/>
          </a:xfrm>
          <a:prstGeom prst="rect">
            <a:avLst/>
          </a:prstGeom>
        </p:spPr>
        <p:txBody>
          <a:bodyPr vert="horz" rtlCol="0" anchor="b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mk-MK" sz="9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Функција </a:t>
            </a:r>
            <a:r>
              <a:rPr lang="mk-MK" sz="9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 чистење - </a:t>
            </a:r>
            <a:r>
              <a:rPr lang="en-US" sz="9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 reset() 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1447800"/>
            <a:ext cx="2209800" cy="49530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050" b="1" dirty="0" err="1" smtClean="0">
                <a:solidFill>
                  <a:srgbClr val="002060"/>
                </a:solidFill>
              </a:rPr>
              <a:t>proverka</a:t>
            </a:r>
            <a:r>
              <a:rPr lang="en-US" sz="1050" b="1" dirty="0" smtClean="0">
                <a:solidFill>
                  <a:srgbClr val="002060"/>
                </a:solidFill>
              </a:rPr>
              <a:t> </a:t>
            </a:r>
            <a:r>
              <a:rPr lang="en-US" sz="1050" b="1" dirty="0" smtClean="0">
                <a:solidFill>
                  <a:srgbClr val="002060"/>
                </a:solidFill>
              </a:rPr>
              <a:t>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2060"/>
                </a:solidFill>
              </a:rPr>
              <a:t>a 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2060"/>
                </a:solidFill>
              </a:rPr>
              <a:t>b 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2060"/>
                </a:solidFill>
              </a:rPr>
              <a:t>c 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2060"/>
                </a:solidFill>
              </a:rPr>
              <a:t>d 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2060"/>
                </a:solidFill>
              </a:rPr>
              <a:t>e 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2060"/>
                </a:solidFill>
              </a:rPr>
              <a:t>f 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2060"/>
                </a:solidFill>
              </a:rPr>
              <a:t>g 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2060"/>
                </a:solidFill>
              </a:rPr>
              <a:t>h 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err="1" smtClean="0">
                <a:solidFill>
                  <a:srgbClr val="002060"/>
                </a:solidFill>
              </a:rPr>
              <a:t>i</a:t>
            </a:r>
            <a:r>
              <a:rPr lang="en-US" sz="1050" b="1" dirty="0" smtClean="0">
                <a:solidFill>
                  <a:srgbClr val="002060"/>
                </a:solidFill>
              </a:rPr>
              <a:t> 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err="1" smtClean="0">
                <a:solidFill>
                  <a:srgbClr val="002060"/>
                </a:solidFill>
              </a:rPr>
              <a:t>pomosna</a:t>
            </a:r>
            <a:r>
              <a:rPr lang="en-US" sz="1050" b="1" dirty="0" smtClean="0">
                <a:solidFill>
                  <a:srgbClr val="002060"/>
                </a:solidFill>
              </a:rPr>
              <a:t>="";</a:t>
            </a:r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err="1" smtClean="0">
                <a:solidFill>
                  <a:srgbClr val="002060"/>
                </a:solidFill>
              </a:rPr>
              <a:t>vnes</a:t>
            </a:r>
            <a:r>
              <a:rPr lang="en-US" sz="1050" b="1" dirty="0" smtClean="0">
                <a:solidFill>
                  <a:srgbClr val="002060"/>
                </a:solidFill>
              </a:rPr>
              <a:t> </a:t>
            </a:r>
            <a:r>
              <a:rPr lang="en-US" sz="1050" b="1" dirty="0" smtClean="0">
                <a:solidFill>
                  <a:srgbClr val="002060"/>
                </a:solidFill>
              </a:rPr>
              <a:t>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err="1" smtClean="0">
                <a:solidFill>
                  <a:srgbClr val="002060"/>
                </a:solidFill>
              </a:rPr>
              <a:t>provPole</a:t>
            </a:r>
            <a:r>
              <a:rPr lang="en-US" sz="1050" b="1" dirty="0" smtClean="0">
                <a:solidFill>
                  <a:srgbClr val="002060"/>
                </a:solidFill>
              </a:rPr>
              <a:t> </a:t>
            </a:r>
            <a:r>
              <a:rPr lang="en-US" sz="1050" b="1" dirty="0" smtClean="0">
                <a:solidFill>
                  <a:srgbClr val="002060"/>
                </a:solidFill>
              </a:rPr>
              <a:t>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err="1" smtClean="0">
                <a:solidFill>
                  <a:srgbClr val="002060"/>
                </a:solidFill>
              </a:rPr>
              <a:t>izbor</a:t>
            </a:r>
            <a:r>
              <a:rPr lang="en-US" sz="1050" b="1" dirty="0" smtClean="0">
                <a:solidFill>
                  <a:srgbClr val="002060"/>
                </a:solidFill>
              </a:rPr>
              <a:t>=9</a:t>
            </a:r>
            <a:r>
              <a:rPr lang="en-US" sz="1050" b="1" dirty="0" smtClean="0">
                <a:solidFill>
                  <a:srgbClr val="002060"/>
                </a:solidFill>
              </a:rPr>
              <a:t>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err="1" smtClean="0">
                <a:solidFill>
                  <a:srgbClr val="002060"/>
                </a:solidFill>
              </a:rPr>
              <a:t>randomBroj</a:t>
            </a:r>
            <a:r>
              <a:rPr lang="en-US" sz="1050" b="1" dirty="0" smtClean="0">
                <a:solidFill>
                  <a:srgbClr val="002060"/>
                </a:solidFill>
              </a:rPr>
              <a:t> </a:t>
            </a:r>
            <a:r>
              <a:rPr lang="en-US" sz="1050" b="1" dirty="0" smtClean="0">
                <a:solidFill>
                  <a:srgbClr val="002060"/>
                </a:solidFill>
              </a:rPr>
              <a:t>= 0;</a:t>
            </a:r>
          </a:p>
          <a:p>
            <a:pPr algn="ctr"/>
            <a:endParaRPr lang="en-US" sz="105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050" b="1" dirty="0" err="1" smtClean="0">
                <a:solidFill>
                  <a:srgbClr val="002060"/>
                </a:solidFill>
              </a:rPr>
              <a:t>slIzborCom</a:t>
            </a:r>
            <a:r>
              <a:rPr lang="en-US" sz="1050" b="1" dirty="0" smtClean="0">
                <a:solidFill>
                  <a:srgbClr val="002060"/>
                </a:solidFill>
              </a:rPr>
              <a:t> </a:t>
            </a:r>
            <a:r>
              <a:rPr lang="en-US" sz="1050" b="1" dirty="0" smtClean="0">
                <a:solidFill>
                  <a:srgbClr val="002060"/>
                </a:solidFill>
              </a:rPr>
              <a:t>= 0; </a:t>
            </a:r>
          </a:p>
          <a:p>
            <a:pPr algn="ctr"/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685800" y="838200"/>
            <a:ext cx="7620000" cy="4572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rgbClr val="002060"/>
                </a:solidFill>
              </a:rPr>
              <a:t>Функција за чистење на сите променливи и постваување на нивните почетни вредности - нули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1447800"/>
            <a:ext cx="5181600" cy="49530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cap="sq"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mk-MK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 </a:t>
            </a:r>
            <a:r>
              <a:rPr lang="mk-MK" sz="1100" b="1" dirty="0" smtClean="0">
                <a:solidFill>
                  <a:srgbClr val="002060"/>
                </a:solidFill>
              </a:rPr>
              <a:t>Се враќаат почетните слики</a:t>
            </a:r>
          </a:p>
          <a:p>
            <a:pPr algn="ctr"/>
            <a:endParaRPr lang="mk-MK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document.images.A.src</a:t>
            </a:r>
            <a:r>
              <a:rPr lang="en-US" sz="1100" b="1" dirty="0" smtClean="0">
                <a:solidFill>
                  <a:srgbClr val="002060"/>
                </a:solidFill>
              </a:rPr>
              <a:t>= </a:t>
            </a:r>
            <a:r>
              <a:rPr lang="en-US" sz="1100" b="1" dirty="0" err="1" smtClean="0">
                <a:solidFill>
                  <a:srgbClr val="002060"/>
                </a:solidFill>
              </a:rPr>
              <a:t>prazno</a:t>
            </a:r>
            <a:r>
              <a:rPr lang="en-US" sz="1100" b="1" dirty="0" smtClean="0">
                <a:solidFill>
                  <a:srgbClr val="002060"/>
                </a:solidFill>
              </a:rPr>
              <a:t>;</a:t>
            </a:r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document.images.B.src</a:t>
            </a:r>
            <a:r>
              <a:rPr lang="en-US" sz="1100" b="1" dirty="0" smtClean="0">
                <a:solidFill>
                  <a:srgbClr val="002060"/>
                </a:solidFill>
              </a:rPr>
              <a:t>= </a:t>
            </a:r>
            <a:r>
              <a:rPr lang="en-US" sz="1100" b="1" dirty="0" err="1" smtClean="0">
                <a:solidFill>
                  <a:srgbClr val="002060"/>
                </a:solidFill>
              </a:rPr>
              <a:t>prazno</a:t>
            </a:r>
            <a:r>
              <a:rPr lang="en-US" sz="1100" b="1" dirty="0" smtClean="0">
                <a:solidFill>
                  <a:srgbClr val="002060"/>
                </a:solidFill>
              </a:rPr>
              <a:t>;</a:t>
            </a:r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document.images.C.src</a:t>
            </a:r>
            <a:r>
              <a:rPr lang="en-US" sz="1100" b="1" dirty="0" smtClean="0">
                <a:solidFill>
                  <a:srgbClr val="002060"/>
                </a:solidFill>
              </a:rPr>
              <a:t>= </a:t>
            </a:r>
            <a:r>
              <a:rPr lang="en-US" sz="1100" b="1" dirty="0" err="1" smtClean="0">
                <a:solidFill>
                  <a:srgbClr val="002060"/>
                </a:solidFill>
              </a:rPr>
              <a:t>prazno</a:t>
            </a:r>
            <a:r>
              <a:rPr lang="en-US" sz="1100" b="1" dirty="0" smtClean="0">
                <a:solidFill>
                  <a:srgbClr val="002060"/>
                </a:solidFill>
              </a:rPr>
              <a:t>;</a:t>
            </a:r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document.images.D.src</a:t>
            </a:r>
            <a:r>
              <a:rPr lang="en-US" sz="1100" b="1" dirty="0" smtClean="0">
                <a:solidFill>
                  <a:srgbClr val="002060"/>
                </a:solidFill>
              </a:rPr>
              <a:t>= </a:t>
            </a:r>
            <a:r>
              <a:rPr lang="en-US" sz="1100" b="1" dirty="0" err="1" smtClean="0">
                <a:solidFill>
                  <a:srgbClr val="002060"/>
                </a:solidFill>
              </a:rPr>
              <a:t>prazno</a:t>
            </a:r>
            <a:r>
              <a:rPr lang="en-US" sz="1100" b="1" dirty="0" smtClean="0">
                <a:solidFill>
                  <a:srgbClr val="002060"/>
                </a:solidFill>
              </a:rPr>
              <a:t>;</a:t>
            </a:r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document.images.E.src</a:t>
            </a:r>
            <a:r>
              <a:rPr lang="en-US" sz="1100" b="1" dirty="0" smtClean="0">
                <a:solidFill>
                  <a:srgbClr val="002060"/>
                </a:solidFill>
              </a:rPr>
              <a:t>= </a:t>
            </a:r>
            <a:r>
              <a:rPr lang="en-US" sz="1100" b="1" dirty="0" err="1" smtClean="0">
                <a:solidFill>
                  <a:srgbClr val="002060"/>
                </a:solidFill>
              </a:rPr>
              <a:t>prazno</a:t>
            </a:r>
            <a:r>
              <a:rPr lang="en-US" sz="1100" b="1" dirty="0" smtClean="0">
                <a:solidFill>
                  <a:srgbClr val="002060"/>
                </a:solidFill>
              </a:rPr>
              <a:t>;</a:t>
            </a:r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document.images.F.src</a:t>
            </a:r>
            <a:r>
              <a:rPr lang="en-US" sz="1100" b="1" dirty="0" smtClean="0">
                <a:solidFill>
                  <a:srgbClr val="002060"/>
                </a:solidFill>
              </a:rPr>
              <a:t>= </a:t>
            </a:r>
            <a:r>
              <a:rPr lang="en-US" sz="1100" b="1" dirty="0" err="1" smtClean="0">
                <a:solidFill>
                  <a:srgbClr val="002060"/>
                </a:solidFill>
              </a:rPr>
              <a:t>prazno</a:t>
            </a:r>
            <a:r>
              <a:rPr lang="en-US" sz="1100" b="1" dirty="0" smtClean="0">
                <a:solidFill>
                  <a:srgbClr val="002060"/>
                </a:solidFill>
              </a:rPr>
              <a:t>;</a:t>
            </a:r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document.images.G.src</a:t>
            </a:r>
            <a:r>
              <a:rPr lang="en-US" sz="1100" b="1" dirty="0" smtClean="0">
                <a:solidFill>
                  <a:srgbClr val="002060"/>
                </a:solidFill>
              </a:rPr>
              <a:t>= </a:t>
            </a:r>
            <a:r>
              <a:rPr lang="en-US" sz="1100" b="1" dirty="0" err="1" smtClean="0">
                <a:solidFill>
                  <a:srgbClr val="002060"/>
                </a:solidFill>
              </a:rPr>
              <a:t>prazno</a:t>
            </a:r>
            <a:r>
              <a:rPr lang="en-US" sz="1100" b="1" dirty="0" smtClean="0">
                <a:solidFill>
                  <a:srgbClr val="002060"/>
                </a:solidFill>
              </a:rPr>
              <a:t>;</a:t>
            </a:r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document.images.H.src</a:t>
            </a:r>
            <a:r>
              <a:rPr lang="en-US" sz="1100" b="1" dirty="0" smtClean="0">
                <a:solidFill>
                  <a:srgbClr val="002060"/>
                </a:solidFill>
              </a:rPr>
              <a:t>= </a:t>
            </a:r>
            <a:r>
              <a:rPr lang="en-US" sz="1100" b="1" dirty="0" err="1" smtClean="0">
                <a:solidFill>
                  <a:srgbClr val="002060"/>
                </a:solidFill>
              </a:rPr>
              <a:t>prazno</a:t>
            </a:r>
            <a:r>
              <a:rPr lang="en-US" sz="1100" b="1" dirty="0" smtClean="0">
                <a:solidFill>
                  <a:srgbClr val="002060"/>
                </a:solidFill>
              </a:rPr>
              <a:t>;</a:t>
            </a:r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document.images.I.src</a:t>
            </a:r>
            <a:r>
              <a:rPr lang="en-US" sz="1100" b="1" dirty="0" smtClean="0">
                <a:solidFill>
                  <a:srgbClr val="002060"/>
                </a:solidFill>
              </a:rPr>
              <a:t>= </a:t>
            </a:r>
            <a:r>
              <a:rPr lang="en-US" sz="1100" b="1" dirty="0" err="1" smtClean="0">
                <a:solidFill>
                  <a:srgbClr val="002060"/>
                </a:solidFill>
              </a:rPr>
              <a:t>prazno</a:t>
            </a:r>
            <a:r>
              <a:rPr lang="en-US" sz="1100" b="1" dirty="0" smtClean="0">
                <a:solidFill>
                  <a:srgbClr val="002060"/>
                </a:solidFill>
              </a:rPr>
              <a:t>;</a:t>
            </a:r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if </a:t>
            </a:r>
            <a:r>
              <a:rPr lang="en-US" sz="1100" b="1" dirty="0" smtClean="0">
                <a:solidFill>
                  <a:srgbClr val="002060"/>
                </a:solidFill>
              </a:rPr>
              <a:t>(</a:t>
            </a:r>
            <a:r>
              <a:rPr lang="en-US" sz="1100" b="1" dirty="0" err="1" smtClean="0">
                <a:solidFill>
                  <a:srgbClr val="002060"/>
                </a:solidFill>
              </a:rPr>
              <a:t>redosled</a:t>
            </a:r>
            <a:r>
              <a:rPr lang="en-US" sz="1100" b="1" dirty="0" smtClean="0">
                <a:solidFill>
                  <a:srgbClr val="002060"/>
                </a:solidFill>
              </a:rPr>
              <a:t>==</a:t>
            </a:r>
            <a:r>
              <a:rPr lang="en-US" sz="1100" b="1" dirty="0" smtClean="0">
                <a:solidFill>
                  <a:srgbClr val="002060"/>
                </a:solidFill>
              </a:rPr>
              <a:t>0) { </a:t>
            </a:r>
            <a:r>
              <a:rPr lang="en-US" sz="1100" b="1" dirty="0" err="1" smtClean="0">
                <a:solidFill>
                  <a:srgbClr val="002060"/>
                </a:solidFill>
              </a:rPr>
              <a:t>redosled</a:t>
            </a:r>
            <a:r>
              <a:rPr lang="en-US" sz="1100" b="1" dirty="0" smtClean="0">
                <a:solidFill>
                  <a:srgbClr val="002060"/>
                </a:solidFill>
              </a:rPr>
              <a:t>=2</a:t>
            </a:r>
            <a:r>
              <a:rPr lang="en-US" sz="1100" b="1" dirty="0" smtClean="0">
                <a:solidFill>
                  <a:srgbClr val="002060"/>
                </a:solidFill>
              </a:rPr>
              <a:t>; </a:t>
            </a:r>
            <a:r>
              <a:rPr lang="en-US" sz="1100" b="1" dirty="0" err="1" smtClean="0">
                <a:solidFill>
                  <a:srgbClr val="002060"/>
                </a:solidFill>
              </a:rPr>
              <a:t>myizbor</a:t>
            </a:r>
            <a:r>
              <a:rPr lang="en-US" sz="1100" b="1" dirty="0" smtClean="0">
                <a:solidFill>
                  <a:srgbClr val="002060"/>
                </a:solidFill>
              </a:rPr>
              <a:t>(); </a:t>
            </a:r>
            <a:r>
              <a:rPr lang="en-US" sz="1100" b="1" dirty="0" smtClean="0">
                <a:solidFill>
                  <a:srgbClr val="002060"/>
                </a:solidFill>
              </a:rPr>
              <a:t>} // </a:t>
            </a:r>
            <a:r>
              <a:rPr lang="mk-MK" sz="1100" b="1" dirty="0" smtClean="0">
                <a:solidFill>
                  <a:srgbClr val="002060"/>
                </a:solidFill>
              </a:rPr>
              <a:t>Доколку сите полиња се ресетирани, прв почнува компјутерот, а на следното ресетирање почнува играчот</a:t>
            </a:r>
          </a:p>
          <a:p>
            <a:pPr algn="ctr"/>
            <a:endParaRPr lang="mk-MK" sz="11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redosled</a:t>
            </a:r>
            <a:r>
              <a:rPr lang="en-US" sz="1100" b="1" dirty="0" smtClean="0">
                <a:solidFill>
                  <a:srgbClr val="002060"/>
                </a:solidFill>
              </a:rPr>
              <a:t>-</a:t>
            </a:r>
            <a:r>
              <a:rPr lang="en-US" sz="1100" b="1" dirty="0" smtClean="0">
                <a:solidFill>
                  <a:srgbClr val="002060"/>
                </a:solidFill>
              </a:rPr>
              <a:t>-; // </a:t>
            </a:r>
            <a:r>
              <a:rPr lang="mk-MK" sz="1100" b="1" dirty="0" smtClean="0">
                <a:solidFill>
                  <a:srgbClr val="002060"/>
                </a:solidFill>
              </a:rPr>
              <a:t>Вредноста на т се менува и редоследот на игра се менува</a:t>
            </a:r>
          </a:p>
          <a:p>
            <a:pPr algn="ctr"/>
            <a:endParaRPr lang="mk-MK" sz="1100" b="1" dirty="0" smtClean="0">
              <a:solidFill>
                <a:srgbClr val="002060"/>
              </a:solidFill>
            </a:endParaRPr>
          </a:p>
          <a:p>
            <a:pPr algn="ctr"/>
            <a:r>
              <a:rPr lang="mk-MK" sz="1100" b="1" dirty="0" smtClean="0">
                <a:solidFill>
                  <a:srgbClr val="002060"/>
                </a:solidFill>
              </a:rPr>
              <a:t>}</a:t>
            </a: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pPr algn="ctr"/>
            <a:endParaRPr lang="ru-RU" sz="11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081922">
  <a:themeElements>
    <a:clrScheme name="Business Plan">
      <a:dk1>
        <a:sysClr val="windowText" lastClr="000000"/>
      </a:dk1>
      <a:lt1>
        <a:sysClr val="window" lastClr="FFFFFF"/>
      </a:lt1>
      <a:dk2>
        <a:srgbClr val="284E6A"/>
      </a:dk2>
      <a:lt2>
        <a:srgbClr val="EFE3C4"/>
      </a:lt2>
      <a:accent1>
        <a:srgbClr val="646F4D"/>
      </a:accent1>
      <a:accent2>
        <a:srgbClr val="934721"/>
      </a:accent2>
      <a:accent3>
        <a:srgbClr val="A46721"/>
      </a:accent3>
      <a:accent4>
        <a:srgbClr val="655E6D"/>
      </a:accent4>
      <a:accent5>
        <a:srgbClr val="3A5F7B"/>
      </a:accent5>
      <a:accent6>
        <a:srgbClr val="665E45"/>
      </a:accent6>
      <a:hlink>
        <a:srgbClr val="64A2C8"/>
      </a:hlink>
      <a:folHlink>
        <a:srgbClr val="9BA967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5DFADD4-55C1-4508-8806-EDFC96749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TS010081922</Template>
  <TotalTime>0</TotalTime>
  <Words>2930</Words>
  <Application>Microsoft Office PowerPoint</Application>
  <PresentationFormat>On-screen Show (4:3)</PresentationFormat>
  <Paragraphs>555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TS010081922</vt:lpstr>
      <vt:lpstr>Стандарди за квалитет на софтвер</vt:lpstr>
      <vt:lpstr>Косинички интерфејс на играта</vt:lpstr>
      <vt:lpstr>PowerPoint Presentation</vt:lpstr>
      <vt:lpstr>The Team</vt:lpstr>
      <vt:lpstr>Market Summary</vt:lpstr>
      <vt:lpstr>Функција - triIsti() </vt:lpstr>
      <vt:lpstr>Функција - triIsti() </vt:lpstr>
      <vt:lpstr>Функција - dveIstiCom() и dveIstiIgr()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2012-07-02T12:24:40Z</dcterms:created>
  <dcterms:modified xsi:type="dcterms:W3CDTF">2012-07-02T19:51:29Z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