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56" r:id="rId3"/>
    <p:sldId id="257" r:id="rId4"/>
    <p:sldId id="266" r:id="rId5"/>
    <p:sldId id="258" r:id="rId6"/>
    <p:sldId id="259" r:id="rId7"/>
    <p:sldId id="260" r:id="rId8"/>
    <p:sldId id="261" r:id="rId9"/>
    <p:sldId id="262" r:id="rId10"/>
    <p:sldId id="263" r:id="rId11"/>
    <p:sldId id="267"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C2BB5-2CA0-44F4-A7BA-892076AD94CE}" type="datetimeFigureOut">
              <a:rPr lang="en-IN" smtClean="0"/>
              <a:t>18-05-2020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8EBF4-31EE-4FF5-AFF8-14E6B86E6E34}" type="slidenum">
              <a:rPr lang="en-IN" smtClean="0"/>
              <a:t>‹#›</a:t>
            </a:fld>
            <a:endParaRPr lang="en-IN"/>
          </a:p>
        </p:txBody>
      </p:sp>
    </p:spTree>
    <p:extLst>
      <p:ext uri="{BB962C8B-B14F-4D97-AF65-F5344CB8AC3E}">
        <p14:creationId xmlns:p14="http://schemas.microsoft.com/office/powerpoint/2010/main" val="121618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835E853-5D6D-4D0D-A480-FE562E26EC13}" type="datetime1">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36078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AA5AD1-172A-4752-A6B7-CEFDA1430F0B}" type="datetime1">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140145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E5F86F-F6DA-4E39-A82F-C8523AE72D41}" type="datetime1">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225673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537D7C-05A5-4908-B5E4-57264B714C83}" type="datetime1">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66429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43DD9E-27B0-4423-85C3-C757B7F1AB82}" type="datetime1">
              <a:rPr lang="en-IN" smtClean="0"/>
              <a:t>18-05-2020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349537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60E81C-1E64-4656-9C2B-B5B6BAC8240D}" type="datetime1">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381416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A92976F-7AB9-4422-A2BD-177564AEEF13}" type="datetime1">
              <a:rPr lang="en-IN" smtClean="0"/>
              <a:t>18-05-2020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3315347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A54BB75-C57B-4F93-933D-C3DDA2E64EE3}" type="datetime1">
              <a:rPr lang="en-IN" smtClean="0"/>
              <a:t>18-05-2020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375081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5644E-B795-40AA-99ED-1B4FE27455DC}" type="datetime1">
              <a:rPr lang="en-IN" smtClean="0"/>
              <a:t>18-05-2020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130622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C6699F-B911-4453-91B7-8E0E443BF079}" type="datetime1">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22348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423894-9548-4178-BD33-AE15514ACE12}" type="datetime1">
              <a:rPr lang="en-IN" smtClean="0"/>
              <a:t>18-05-2020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68D666-B3D0-480E-8755-4DC078FC8131}" type="slidenum">
              <a:rPr lang="en-IN" smtClean="0"/>
              <a:t>‹#›</a:t>
            </a:fld>
            <a:endParaRPr lang="en-IN"/>
          </a:p>
        </p:txBody>
      </p:sp>
    </p:spTree>
    <p:extLst>
      <p:ext uri="{BB962C8B-B14F-4D97-AF65-F5344CB8AC3E}">
        <p14:creationId xmlns:p14="http://schemas.microsoft.com/office/powerpoint/2010/main" val="140694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52E01-D328-4204-9078-C69A497C1047}" type="datetime1">
              <a:rPr lang="en-IN" smtClean="0"/>
              <a:t>18-05-2020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8D666-B3D0-480E-8755-4DC078FC8131}" type="slidenum">
              <a:rPr lang="en-IN" smtClean="0"/>
              <a:t>‹#›</a:t>
            </a:fld>
            <a:endParaRPr lang="en-IN"/>
          </a:p>
        </p:txBody>
      </p:sp>
    </p:spTree>
    <p:extLst>
      <p:ext uri="{BB962C8B-B14F-4D97-AF65-F5344CB8AC3E}">
        <p14:creationId xmlns:p14="http://schemas.microsoft.com/office/powerpoint/2010/main" val="692447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andmarkets.com/reports/4537360/india-e-pharmacy" TargetMode="External"/><Relationship Id="rId7" Type="http://schemas.openxmlformats.org/officeDocument/2006/relationships/hyperlink" Target="https://www.pharmatutor.org/articles/current-status-of-e-pharmacy-in-india-2019-review" TargetMode="External"/><Relationship Id="rId2" Type="http://schemas.openxmlformats.org/officeDocument/2006/relationships/hyperlink" Target="https://economictimes.indiatimes.com/small-biz/startups/how-online-pharmacies-are-now-rushing-to-pace-up" TargetMode="External"/><Relationship Id="rId1" Type="http://schemas.openxmlformats.org/officeDocument/2006/relationships/slideLayout" Target="../slideLayouts/slideLayout7.xml"/><Relationship Id="rId6" Type="http://schemas.openxmlformats.org/officeDocument/2006/relationships/hyperlink" Target="http://www.cdsco.nic.in/writereaddata/Sub" TargetMode="External"/><Relationship Id="rId5" Type="http://schemas.openxmlformats.org/officeDocument/2006/relationships/hyperlink" Target="https://www.omicsonline.org/" TargetMode="External"/><Relationship Id="rId4" Type="http://schemas.openxmlformats.org/officeDocument/2006/relationships/hyperlink" Target="http://www.cdsco.nic.in/forms/Default.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889" y="-79653"/>
            <a:ext cx="11977511" cy="6186309"/>
          </a:xfrm>
          <a:prstGeom prst="rect">
            <a:avLst/>
          </a:prstGeom>
        </p:spPr>
        <p:txBody>
          <a:bodyPr wrap="square">
            <a:spAutoFit/>
          </a:bodyPr>
          <a:lstStyle/>
          <a:p>
            <a:r>
              <a:rPr lang="en-US" b="1">
                <a:latin typeface="Times New Roman" pitchFamily="18" charset="0"/>
                <a:cs typeface="Times New Roman" pitchFamily="18" charset="0"/>
              </a:rPr>
              <a:t>                                                                                    21PJ-IT-20</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SYNOPSIS PRESENTATION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DESIGN OF ONLINE E-PHARMA SYSTEM</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By</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Aryan </a:t>
            </a:r>
            <a:r>
              <a:rPr lang="en-US" b="1" dirty="0" err="1">
                <a:latin typeface="Times New Roman" pitchFamily="18" charset="0"/>
                <a:cs typeface="Times New Roman" pitchFamily="18" charset="0"/>
              </a:rPr>
              <a:t>Bandooni</a:t>
            </a:r>
            <a:r>
              <a:rPr lang="en-US" b="1" dirty="0">
                <a:latin typeface="Times New Roman" pitchFamily="18" charset="0"/>
                <a:cs typeface="Times New Roman" pitchFamily="18" charset="0"/>
              </a:rPr>
              <a:t>			1703013014</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Hrithik Bajaj			1703013032</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Komal Kumari		                1703013038</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Mansi Kashyap		                1703013040</a:t>
            </a:r>
          </a:p>
          <a:p>
            <a:r>
              <a:rPr lang="en-US" b="1" dirty="0">
                <a:latin typeface="Times New Roman" pitchFamily="18" charset="0"/>
                <a:cs typeface="Times New Roman" pitchFamily="18" charset="0"/>
              </a:rPr>
              <a:t>                                                 Natasha Sharma                                   1703013043</a:t>
            </a:r>
            <a:br>
              <a:rPr lang="en-US" b="1"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Under the Supervisor</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Of   Dr. KAMAL UPRETI</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INDERPRASTHA ENGINEERING COLLEGE</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GHAZIABAD, UTTAR PRADESH</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AFFILIATED TO DR. A.P.J. ABDUL KALAM TECHNICAL UNIVERSITY</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LUCKNOW, UTTAR PRADESH</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(SESSION: 2020 – 2021)</a:t>
            </a:r>
            <a:endParaRPr lang="en-IN" dirty="0"/>
          </a:p>
        </p:txBody>
      </p:sp>
      <p:pic>
        <p:nvPicPr>
          <p:cNvPr id="5" name="Picture 4"/>
          <p:cNvPicPr/>
          <p:nvPr/>
        </p:nvPicPr>
        <p:blipFill>
          <a:blip r:embed="rId2"/>
          <a:srcRect/>
          <a:stretch>
            <a:fillRect/>
          </a:stretch>
        </p:blipFill>
        <p:spPr bwMode="auto">
          <a:xfrm>
            <a:off x="3008491" y="3375378"/>
            <a:ext cx="4758266" cy="1095020"/>
          </a:xfrm>
          <a:prstGeom prst="rect">
            <a:avLst/>
          </a:prstGeom>
          <a:noFill/>
        </p:spPr>
      </p:pic>
      <p:sp>
        <p:nvSpPr>
          <p:cNvPr id="6" name="Slide Number Placeholder 5"/>
          <p:cNvSpPr>
            <a:spLocks noGrp="1"/>
          </p:cNvSpPr>
          <p:nvPr>
            <p:ph type="sldNum" sz="quarter" idx="12"/>
          </p:nvPr>
        </p:nvSpPr>
        <p:spPr/>
        <p:txBody>
          <a:bodyPr/>
          <a:lstStyle/>
          <a:p>
            <a:fld id="{6868D666-B3D0-480E-8755-4DC078FC8131}" type="slidenum">
              <a:rPr lang="en-IN" smtClean="0"/>
              <a:t>1</a:t>
            </a:fld>
            <a:endParaRPr lang="en-IN"/>
          </a:p>
        </p:txBody>
      </p:sp>
    </p:spTree>
    <p:extLst>
      <p:ext uri="{BB962C8B-B14F-4D97-AF65-F5344CB8AC3E}">
        <p14:creationId xmlns:p14="http://schemas.microsoft.com/office/powerpoint/2010/main" val="33628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145" y="1017486"/>
            <a:ext cx="10747331" cy="4154984"/>
          </a:xfrm>
          <a:prstGeom prst="rect">
            <a:avLst/>
          </a:prstGeom>
          <a:noFill/>
        </p:spPr>
        <p:txBody>
          <a:bodyPr wrap="square" rtlCol="0">
            <a:spAutoFit/>
          </a:bodyPr>
          <a:lstStyle/>
          <a:p>
            <a:pPr algn="just"/>
            <a:r>
              <a:rPr lang="en-IN" sz="2400" b="1" u="sng" dirty="0"/>
              <a:t>STAGE 3</a:t>
            </a:r>
            <a:r>
              <a:rPr lang="en-IN" sz="2400" b="1" dirty="0"/>
              <a:t>: </a:t>
            </a:r>
            <a:r>
              <a:rPr lang="en-IN" sz="2400" dirty="0"/>
              <a:t>Analysis of existing system is also carried out in this phase and the limitations of the existing system are analysed and improved upon. Some new features are also introduced during this stage like Lab Test, Wellness Product and Pharma Guideline. Now user can also book Lab Test and buy several products online. Pharma Guideline provides all information about medicines and their side effects.</a:t>
            </a:r>
          </a:p>
          <a:p>
            <a:pPr algn="just"/>
            <a:endParaRPr lang="en-US" sz="2400" dirty="0"/>
          </a:p>
          <a:p>
            <a:pPr algn="just"/>
            <a:r>
              <a:rPr lang="en-IN" sz="2400" b="1" u="sng" dirty="0"/>
              <a:t>STAGE 4</a:t>
            </a:r>
            <a:r>
              <a:rPr lang="en-IN" sz="2400" b="1" dirty="0"/>
              <a:t>:</a:t>
            </a:r>
            <a:r>
              <a:rPr lang="en-IN" sz="2400" dirty="0"/>
              <a:t> This application can be improved in the future by adding the following functionalities: Video calls to discuss the problems with doctors and get online prescriptions. Sharing the medical test reports of patients to doctors through this application.</a:t>
            </a:r>
          </a:p>
          <a:p>
            <a:pPr algn="just"/>
            <a:endParaRPr lang="en-IN" sz="2400" dirty="0"/>
          </a:p>
        </p:txBody>
      </p:sp>
      <p:sp>
        <p:nvSpPr>
          <p:cNvPr id="3" name="Slide Number Placeholder 2"/>
          <p:cNvSpPr>
            <a:spLocks noGrp="1"/>
          </p:cNvSpPr>
          <p:nvPr>
            <p:ph type="sldNum" sz="quarter" idx="12"/>
          </p:nvPr>
        </p:nvSpPr>
        <p:spPr/>
        <p:txBody>
          <a:bodyPr/>
          <a:lstStyle/>
          <a:p>
            <a:fld id="{6868D666-B3D0-480E-8755-4DC078FC8131}" type="slidenum">
              <a:rPr lang="en-IN" smtClean="0"/>
              <a:t>10</a:t>
            </a:fld>
            <a:endParaRPr lang="en-IN"/>
          </a:p>
        </p:txBody>
      </p:sp>
    </p:spTree>
    <p:extLst>
      <p:ext uri="{BB962C8B-B14F-4D97-AF65-F5344CB8AC3E}">
        <p14:creationId xmlns:p14="http://schemas.microsoft.com/office/powerpoint/2010/main" val="343162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4133" y="316089"/>
            <a:ext cx="11345334" cy="5478423"/>
          </a:xfrm>
          <a:prstGeom prst="rect">
            <a:avLst/>
          </a:prstGeom>
          <a:noFill/>
        </p:spPr>
        <p:txBody>
          <a:bodyPr wrap="square" rtlCol="0">
            <a:spAutoFit/>
          </a:bodyPr>
          <a:lstStyle/>
          <a:p>
            <a:r>
              <a:rPr lang="en-IN" b="1" dirty="0"/>
              <a:t>                                                                                              </a:t>
            </a:r>
            <a:r>
              <a:rPr lang="en-IN" sz="3200" b="1" dirty="0"/>
              <a:t>RESOURCES</a:t>
            </a:r>
          </a:p>
          <a:p>
            <a:endParaRPr lang="en-IN" b="1" dirty="0"/>
          </a:p>
          <a:p>
            <a:r>
              <a:rPr lang="en-IN" sz="2400" b="1" dirty="0"/>
              <a:t>HARDWARE</a:t>
            </a:r>
            <a:endParaRPr lang="en-IN" sz="2400" dirty="0"/>
          </a:p>
          <a:p>
            <a:pPr lvl="0" fontAlgn="base"/>
            <a:r>
              <a:rPr lang="en-IN" sz="2400" dirty="0"/>
              <a:t>A physical memory (RAM) of 4 GB and above are required</a:t>
            </a:r>
          </a:p>
          <a:p>
            <a:pPr lvl="0" fontAlgn="base"/>
            <a:r>
              <a:rPr lang="en-IN" sz="2400" dirty="0"/>
              <a:t>Android mobile phone</a:t>
            </a:r>
          </a:p>
          <a:p>
            <a:pPr lvl="0" fontAlgn="base"/>
            <a:r>
              <a:rPr lang="en-IN" sz="2400" dirty="0"/>
              <a:t>Hard disk capacity: Maximum 5 GB</a:t>
            </a:r>
          </a:p>
          <a:p>
            <a:pPr lvl="0" fontAlgn="base"/>
            <a:r>
              <a:rPr lang="en-IN" sz="2400" dirty="0"/>
              <a:t>Laptop</a:t>
            </a:r>
          </a:p>
          <a:p>
            <a:pPr lvl="0" fontAlgn="base"/>
            <a:r>
              <a:rPr lang="en-IN" sz="2400" dirty="0"/>
              <a:t>USB Cable</a:t>
            </a:r>
          </a:p>
          <a:p>
            <a:endParaRPr lang="en-IN" b="1" dirty="0"/>
          </a:p>
          <a:p>
            <a:r>
              <a:rPr lang="en-IN" sz="2400" b="1" dirty="0"/>
              <a:t>SOFTWARE</a:t>
            </a:r>
            <a:endParaRPr lang="en-IN" sz="2400" dirty="0"/>
          </a:p>
          <a:p>
            <a:pPr lvl="0" fontAlgn="base"/>
            <a:r>
              <a:rPr lang="en-IN" sz="2400" dirty="0"/>
              <a:t>Operating System : Windows</a:t>
            </a:r>
          </a:p>
          <a:p>
            <a:pPr lvl="0" fontAlgn="base"/>
            <a:r>
              <a:rPr lang="en-IN" sz="2400" dirty="0"/>
              <a:t>Android Studio</a:t>
            </a:r>
          </a:p>
          <a:p>
            <a:pPr lvl="0" fontAlgn="base"/>
            <a:r>
              <a:rPr lang="en-IN" sz="2400" dirty="0" err="1"/>
              <a:t>Chatbot</a:t>
            </a:r>
            <a:endParaRPr lang="en-IN" sz="2400" dirty="0"/>
          </a:p>
          <a:p>
            <a:pPr lvl="0" fontAlgn="base"/>
            <a:r>
              <a:rPr lang="en-IN" sz="2400" dirty="0"/>
              <a:t>Structured query language (SQL)</a:t>
            </a:r>
          </a:p>
          <a:p>
            <a:endParaRPr lang="en-IN" dirty="0"/>
          </a:p>
        </p:txBody>
      </p:sp>
      <p:sp>
        <p:nvSpPr>
          <p:cNvPr id="2" name="Slide Number Placeholder 1"/>
          <p:cNvSpPr>
            <a:spLocks noGrp="1"/>
          </p:cNvSpPr>
          <p:nvPr>
            <p:ph type="sldNum" sz="quarter" idx="12"/>
          </p:nvPr>
        </p:nvSpPr>
        <p:spPr/>
        <p:txBody>
          <a:bodyPr/>
          <a:lstStyle/>
          <a:p>
            <a:fld id="{6868D666-B3D0-480E-8755-4DC078FC8131}" type="slidenum">
              <a:rPr lang="en-IN" smtClean="0"/>
              <a:t>11</a:t>
            </a:fld>
            <a:endParaRPr lang="en-IN"/>
          </a:p>
        </p:txBody>
      </p:sp>
    </p:spTree>
    <p:extLst>
      <p:ext uri="{BB962C8B-B14F-4D97-AF65-F5344CB8AC3E}">
        <p14:creationId xmlns:p14="http://schemas.microsoft.com/office/powerpoint/2010/main" val="26064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07027" y="457200"/>
            <a:ext cx="3682314" cy="584775"/>
          </a:xfrm>
          <a:prstGeom prst="rect">
            <a:avLst/>
          </a:prstGeom>
          <a:noFill/>
        </p:spPr>
        <p:txBody>
          <a:bodyPr wrap="square" rtlCol="0">
            <a:spAutoFit/>
          </a:bodyPr>
          <a:lstStyle/>
          <a:p>
            <a:r>
              <a:rPr lang="en-US" sz="3200" dirty="0"/>
              <a:t>        REFERENCES</a:t>
            </a:r>
            <a:endParaRPr lang="en-IN" sz="3200" dirty="0"/>
          </a:p>
        </p:txBody>
      </p:sp>
      <p:sp>
        <p:nvSpPr>
          <p:cNvPr id="3" name="TextBox 2"/>
          <p:cNvSpPr txBox="1"/>
          <p:nvPr/>
        </p:nvSpPr>
        <p:spPr>
          <a:xfrm>
            <a:off x="976184" y="1647456"/>
            <a:ext cx="10602097" cy="3693319"/>
          </a:xfrm>
          <a:prstGeom prst="rect">
            <a:avLst/>
          </a:prstGeom>
          <a:noFill/>
        </p:spPr>
        <p:txBody>
          <a:bodyPr wrap="square" rtlCol="0">
            <a:spAutoFit/>
          </a:bodyPr>
          <a:lstStyle/>
          <a:p>
            <a:r>
              <a:rPr lang="en-IN" dirty="0"/>
              <a:t>[1]</a:t>
            </a:r>
            <a:r>
              <a:rPr lang="en-IN" u="sng" dirty="0">
                <a:hlinkClick r:id="rId2"/>
              </a:rPr>
              <a:t>https://economictimes.indiatimes.com/small-biz/startups/how-onlinepharmacies-are-now-rushing-to-pace-up </a:t>
            </a:r>
            <a:r>
              <a:rPr lang="en-IN" dirty="0"/>
              <a:t>growth/</a:t>
            </a:r>
            <a:r>
              <a:rPr lang="en-IN" dirty="0" err="1"/>
              <a:t>articleshow</a:t>
            </a:r>
            <a:r>
              <a:rPr lang="en-IN" dirty="0"/>
              <a:t>/60520292.cms</a:t>
            </a:r>
          </a:p>
          <a:p>
            <a:r>
              <a:rPr lang="en-IN" dirty="0"/>
              <a:t>[2]</a:t>
            </a:r>
            <a:r>
              <a:rPr lang="en-IN" u="sng" dirty="0">
                <a:hlinkClick r:id="rId3"/>
              </a:rPr>
              <a:t>https://www.researchandmarkets.com/reports/4537360/india-e-pharmacy </a:t>
            </a:r>
            <a:r>
              <a:rPr lang="en-IN" dirty="0"/>
              <a:t>market-opportunity-outlook-2024</a:t>
            </a:r>
          </a:p>
          <a:p>
            <a:r>
              <a:rPr lang="en-IN" dirty="0"/>
              <a:t>[3]</a:t>
            </a:r>
            <a:r>
              <a:rPr lang="en-IN" dirty="0" err="1"/>
              <a:t>Ovaskainen,H</a:t>
            </a:r>
            <a:r>
              <a:rPr lang="en-IN" dirty="0"/>
              <a:t>.  (2001).Internet  pharmacies:  advantages  and  risks.  WHO  Drug Information 15(3 &amp; 4) </a:t>
            </a:r>
          </a:p>
          <a:p>
            <a:r>
              <a:rPr lang="en-IN" dirty="0"/>
              <a:t>[4]Retrieved From </a:t>
            </a:r>
            <a:r>
              <a:rPr lang="en-IN" u="sng" dirty="0">
                <a:hlinkClick r:id="rId4"/>
              </a:rPr>
              <a:t>http://www.cdsco.nic.in/forms/Default.aspx</a:t>
            </a:r>
            <a:r>
              <a:rPr lang="en-IN" dirty="0"/>
              <a:t> </a:t>
            </a:r>
          </a:p>
          <a:p>
            <a:r>
              <a:rPr lang="en-IN" dirty="0"/>
              <a:t>[5]Priyanka, V.P., &amp; Ashok, B.K. (2016). E-pharmacies Regulation in India: Bringing New Dimensions to  Pharma  sector  pharmaceutical  regulatory  affairs.  Pharmaceutical Regulatory Affairs 2016,5(2) . Retrieved from </a:t>
            </a:r>
            <a:r>
              <a:rPr lang="en-IN" u="sng" dirty="0">
                <a:hlinkClick r:id="rId5"/>
              </a:rPr>
              <a:t>https://www.omicsonline.org</a:t>
            </a:r>
            <a:endParaRPr lang="en-IN" dirty="0"/>
          </a:p>
          <a:p>
            <a:r>
              <a:rPr lang="en-IN" dirty="0"/>
              <a:t>[6]Retrieved  from  </a:t>
            </a:r>
            <a:r>
              <a:rPr lang="en-IN" u="sng" dirty="0">
                <a:hlinkClick r:id="rId6"/>
              </a:rPr>
              <a:t>http://www.cdsco.nic.in/writereaddata</a:t>
            </a:r>
            <a:r>
              <a:rPr lang="en-IN" u="sng">
                <a:hlinkClick r:id="rId6"/>
              </a:rPr>
              <a:t>/Sub</a:t>
            </a:r>
            <a:r>
              <a:rPr lang="en-IN"/>
              <a:t>-Committee</a:t>
            </a:r>
            <a:r>
              <a:rPr lang="en-IN" dirty="0"/>
              <a:t>%20Report%20on%20e-pharmacy.pdf</a:t>
            </a:r>
          </a:p>
          <a:p>
            <a:r>
              <a:rPr lang="en-IN" dirty="0"/>
              <a:t>[7]</a:t>
            </a:r>
            <a:r>
              <a:rPr lang="en-IN" u="sng" dirty="0">
                <a:hlinkClick r:id="rId7"/>
              </a:rPr>
              <a:t>https://www.pharmatutor.org/articles/current-status-of-e-pharmacy-in-india2019-review</a:t>
            </a:r>
            <a:endParaRPr lang="en-IN" dirty="0"/>
          </a:p>
          <a:p>
            <a:endParaRPr lang="en-IN" dirty="0"/>
          </a:p>
        </p:txBody>
      </p:sp>
      <p:sp>
        <p:nvSpPr>
          <p:cNvPr id="4" name="Slide Number Placeholder 3"/>
          <p:cNvSpPr>
            <a:spLocks noGrp="1"/>
          </p:cNvSpPr>
          <p:nvPr>
            <p:ph type="sldNum" sz="quarter" idx="12"/>
          </p:nvPr>
        </p:nvSpPr>
        <p:spPr/>
        <p:txBody>
          <a:bodyPr/>
          <a:lstStyle/>
          <a:p>
            <a:fld id="{6868D666-B3D0-480E-8755-4DC078FC8131}" type="slidenum">
              <a:rPr lang="en-IN" smtClean="0"/>
              <a:t>12</a:t>
            </a:fld>
            <a:endParaRPr lang="en-IN"/>
          </a:p>
        </p:txBody>
      </p:sp>
    </p:spTree>
    <p:extLst>
      <p:ext uri="{BB962C8B-B14F-4D97-AF65-F5344CB8AC3E}">
        <p14:creationId xmlns:p14="http://schemas.microsoft.com/office/powerpoint/2010/main" val="71752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5362" y="2051222"/>
            <a:ext cx="7129849" cy="769441"/>
          </a:xfrm>
          <a:prstGeom prst="rect">
            <a:avLst/>
          </a:prstGeom>
          <a:noFill/>
        </p:spPr>
        <p:txBody>
          <a:bodyPr wrap="square" rtlCol="0">
            <a:spAutoFit/>
          </a:bodyPr>
          <a:lstStyle/>
          <a:p>
            <a:r>
              <a:rPr lang="en-US" sz="4400" dirty="0">
                <a:solidFill>
                  <a:srgbClr val="FF0000"/>
                </a:solidFill>
              </a:rPr>
              <a:t>             THANK  YOU</a:t>
            </a:r>
            <a:endParaRPr lang="en-IN" sz="4400" dirty="0">
              <a:solidFill>
                <a:srgbClr val="FF0000"/>
              </a:solidFill>
            </a:endParaRPr>
          </a:p>
        </p:txBody>
      </p:sp>
      <p:sp>
        <p:nvSpPr>
          <p:cNvPr id="3" name="Slide Number Placeholder 2"/>
          <p:cNvSpPr>
            <a:spLocks noGrp="1"/>
          </p:cNvSpPr>
          <p:nvPr>
            <p:ph type="sldNum" sz="quarter" idx="12"/>
          </p:nvPr>
        </p:nvSpPr>
        <p:spPr/>
        <p:txBody>
          <a:bodyPr/>
          <a:lstStyle/>
          <a:p>
            <a:fld id="{6868D666-B3D0-480E-8755-4DC078FC8131}" type="slidenum">
              <a:rPr lang="en-IN" smtClean="0"/>
              <a:t>13</a:t>
            </a:fld>
            <a:endParaRPr lang="en-IN"/>
          </a:p>
        </p:txBody>
      </p:sp>
    </p:spTree>
    <p:extLst>
      <p:ext uri="{BB962C8B-B14F-4D97-AF65-F5344CB8AC3E}">
        <p14:creationId xmlns:p14="http://schemas.microsoft.com/office/powerpoint/2010/main" val="41993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06437"/>
          </a:xfrm>
        </p:spPr>
        <p:txBody>
          <a:bodyPr>
            <a:normAutofit/>
          </a:bodyPr>
          <a:lstStyle/>
          <a:p>
            <a:r>
              <a:rPr lang="en-US" sz="3200" b="1" dirty="0">
                <a:latin typeface="+mn-lt"/>
              </a:rPr>
              <a:t>Objectives</a:t>
            </a:r>
            <a:endParaRPr lang="en-IN" sz="3200" b="1" dirty="0">
              <a:latin typeface="+mn-lt"/>
            </a:endParaRPr>
          </a:p>
        </p:txBody>
      </p:sp>
      <p:sp>
        <p:nvSpPr>
          <p:cNvPr id="3" name="Subtitle 2"/>
          <p:cNvSpPr>
            <a:spLocks noGrp="1"/>
          </p:cNvSpPr>
          <p:nvPr>
            <p:ph type="subTitle" idx="1"/>
          </p:nvPr>
        </p:nvSpPr>
        <p:spPr>
          <a:xfrm>
            <a:off x="982133" y="2336800"/>
            <a:ext cx="10668000" cy="3533422"/>
          </a:xfrm>
        </p:spPr>
        <p:txBody>
          <a:bodyPr/>
          <a:lstStyle/>
          <a:p>
            <a:r>
              <a:rPr lang="en-IN" dirty="0"/>
              <a:t>1. To provide all the medical related solutions through one smart phone application.</a:t>
            </a:r>
          </a:p>
          <a:p>
            <a:r>
              <a:rPr lang="en-IN" dirty="0"/>
              <a:t>2. To provide an application based platform where doctors and patients can directly interact with labs and pharmacies for their respective benefits.</a:t>
            </a:r>
          </a:p>
          <a:p>
            <a:r>
              <a:rPr lang="en-IN" dirty="0"/>
              <a:t>3. To create an application that is user-friendly, informative and beneficial, especially for senior citizens.</a:t>
            </a:r>
          </a:p>
          <a:p>
            <a:r>
              <a:rPr lang="en-IN" dirty="0"/>
              <a:t>4. To help the patients, especially during emergencies and epidemics.</a:t>
            </a:r>
          </a:p>
        </p:txBody>
      </p:sp>
      <p:sp>
        <p:nvSpPr>
          <p:cNvPr id="4" name="Slide Number Placeholder 3"/>
          <p:cNvSpPr>
            <a:spLocks noGrp="1"/>
          </p:cNvSpPr>
          <p:nvPr>
            <p:ph type="sldNum" sz="quarter" idx="12"/>
          </p:nvPr>
        </p:nvSpPr>
        <p:spPr/>
        <p:txBody>
          <a:bodyPr/>
          <a:lstStyle/>
          <a:p>
            <a:fld id="{6868D666-B3D0-480E-8755-4DC078FC8131}" type="slidenum">
              <a:rPr lang="en-IN" smtClean="0"/>
              <a:t>2</a:t>
            </a:fld>
            <a:endParaRPr lang="en-IN"/>
          </a:p>
        </p:txBody>
      </p:sp>
    </p:spTree>
    <p:extLst>
      <p:ext uri="{BB962C8B-B14F-4D97-AF65-F5344CB8AC3E}">
        <p14:creationId xmlns:p14="http://schemas.microsoft.com/office/powerpoint/2010/main" val="102317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3111" y="1794933"/>
            <a:ext cx="10859911" cy="3416320"/>
          </a:xfrm>
          <a:prstGeom prst="rect">
            <a:avLst/>
          </a:prstGeom>
          <a:noFill/>
        </p:spPr>
        <p:txBody>
          <a:bodyPr wrap="square" rtlCol="0">
            <a:spAutoFit/>
          </a:bodyPr>
          <a:lstStyle/>
          <a:p>
            <a:pPr algn="just"/>
            <a:r>
              <a:rPr lang="en-IN" sz="2400" dirty="0"/>
              <a:t>This report outlines the online platform where patients and doctors can interact directly. This project specially aims to help the older persons to order medicines online and get delivered at home. This will save their time and provide them rest. This will provide 24/7 service to the patients in just one click.</a:t>
            </a:r>
          </a:p>
          <a:p>
            <a:pPr algn="just"/>
            <a:r>
              <a:rPr lang="en-IN" sz="2400" dirty="0"/>
              <a:t> Online pharmacy is going to be the next big evolution that will impact billions of life and bring a healthy </a:t>
            </a:r>
            <a:r>
              <a:rPr lang="en-IN" sz="2400" dirty="0" err="1"/>
              <a:t>behavioral</a:t>
            </a:r>
            <a:r>
              <a:rPr lang="en-IN" sz="2400" dirty="0"/>
              <a:t> change to safer and more convenient tomorrow. Our project also provide other services such as finding doctor, booking a lab test, viewing reports, ordering medicines etc. This project has been conducted by the students of </a:t>
            </a:r>
            <a:r>
              <a:rPr lang="en-IN" sz="2400" dirty="0" err="1"/>
              <a:t>Inderprastha</a:t>
            </a:r>
            <a:r>
              <a:rPr lang="en-IN" sz="2400" dirty="0"/>
              <a:t> Engineering College, Ghaziabad under the guidance of Dr. Kamal Upreti.</a:t>
            </a:r>
          </a:p>
        </p:txBody>
      </p:sp>
      <p:sp>
        <p:nvSpPr>
          <p:cNvPr id="4" name="TextBox 3"/>
          <p:cNvSpPr txBox="1"/>
          <p:nvPr/>
        </p:nvSpPr>
        <p:spPr>
          <a:xfrm>
            <a:off x="4594578" y="598311"/>
            <a:ext cx="5396089" cy="584775"/>
          </a:xfrm>
          <a:prstGeom prst="rect">
            <a:avLst/>
          </a:prstGeom>
          <a:noFill/>
        </p:spPr>
        <p:txBody>
          <a:bodyPr wrap="square" rtlCol="0">
            <a:spAutoFit/>
          </a:bodyPr>
          <a:lstStyle/>
          <a:p>
            <a:r>
              <a:rPr lang="en-US" sz="3200" b="1" dirty="0"/>
              <a:t>INTRODUCTION</a:t>
            </a:r>
            <a:endParaRPr lang="en-IN" sz="3200" b="1" dirty="0"/>
          </a:p>
        </p:txBody>
      </p:sp>
      <p:sp>
        <p:nvSpPr>
          <p:cNvPr id="2" name="Slide Number Placeholder 1"/>
          <p:cNvSpPr>
            <a:spLocks noGrp="1"/>
          </p:cNvSpPr>
          <p:nvPr>
            <p:ph type="sldNum" sz="quarter" idx="12"/>
          </p:nvPr>
        </p:nvSpPr>
        <p:spPr/>
        <p:txBody>
          <a:bodyPr/>
          <a:lstStyle/>
          <a:p>
            <a:fld id="{6868D666-B3D0-480E-8755-4DC078FC8131}" type="slidenum">
              <a:rPr lang="en-IN" smtClean="0"/>
              <a:t>3</a:t>
            </a:fld>
            <a:endParaRPr lang="en-IN"/>
          </a:p>
        </p:txBody>
      </p:sp>
    </p:spTree>
    <p:extLst>
      <p:ext uri="{BB962C8B-B14F-4D97-AF65-F5344CB8AC3E}">
        <p14:creationId xmlns:p14="http://schemas.microsoft.com/office/powerpoint/2010/main" val="823707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1822" y="225777"/>
            <a:ext cx="4639734" cy="584775"/>
          </a:xfrm>
          <a:prstGeom prst="rect">
            <a:avLst/>
          </a:prstGeom>
          <a:noFill/>
        </p:spPr>
        <p:txBody>
          <a:bodyPr wrap="square" rtlCol="0">
            <a:spAutoFit/>
          </a:bodyPr>
          <a:lstStyle/>
          <a:p>
            <a:r>
              <a:rPr lang="en-US" dirty="0"/>
              <a:t>                        </a:t>
            </a:r>
            <a:r>
              <a:rPr lang="en-US" sz="3200" dirty="0"/>
              <a:t>Future Scope</a:t>
            </a:r>
            <a:endParaRPr lang="en-IN" sz="3200" dirty="0"/>
          </a:p>
        </p:txBody>
      </p:sp>
      <p:sp>
        <p:nvSpPr>
          <p:cNvPr id="3" name="TextBox 2"/>
          <p:cNvSpPr txBox="1"/>
          <p:nvPr/>
        </p:nvSpPr>
        <p:spPr>
          <a:xfrm>
            <a:off x="1128889" y="1320800"/>
            <a:ext cx="10566400" cy="4154984"/>
          </a:xfrm>
          <a:prstGeom prst="rect">
            <a:avLst/>
          </a:prstGeom>
          <a:noFill/>
        </p:spPr>
        <p:txBody>
          <a:bodyPr wrap="square" rtlCol="0">
            <a:spAutoFit/>
          </a:bodyPr>
          <a:lstStyle/>
          <a:p>
            <a:pPr algn="just"/>
            <a:r>
              <a:rPr lang="en-IN" sz="2400" dirty="0"/>
              <a:t>●</a:t>
            </a:r>
            <a:r>
              <a:rPr lang="en-US" sz="2400" dirty="0"/>
              <a:t>The growth of the e-pharmacy market is attributed to a rise in the number of internet consumers, increased access to web-based and online services.</a:t>
            </a:r>
          </a:p>
          <a:p>
            <a:pPr algn="just"/>
            <a:endParaRPr lang="en-US" sz="2400" dirty="0"/>
          </a:p>
          <a:p>
            <a:pPr algn="just"/>
            <a:r>
              <a:rPr lang="en-IN" sz="2400" dirty="0"/>
              <a:t>●</a:t>
            </a:r>
            <a:r>
              <a:rPr lang="en-US" sz="2400" dirty="0"/>
              <a:t>The </a:t>
            </a:r>
            <a:r>
              <a:rPr lang="en-US" sz="2400" dirty="0" err="1"/>
              <a:t>ePharmacy</a:t>
            </a:r>
            <a:r>
              <a:rPr lang="en-US" sz="2400" dirty="0"/>
              <a:t> cuts down the long chain of distributors and directly provides medicine to the end user at a lesser price.</a:t>
            </a:r>
          </a:p>
          <a:p>
            <a:pPr algn="just"/>
            <a:endParaRPr lang="en-US" sz="2400" dirty="0"/>
          </a:p>
          <a:p>
            <a:pPr algn="just"/>
            <a:r>
              <a:rPr lang="en-IN" sz="2400" dirty="0"/>
              <a:t>●E-Pharmacy is expected to grow at a CAGR of over 20%, crossing the US$ 3 Billion mark by 2024[2].</a:t>
            </a:r>
          </a:p>
          <a:p>
            <a:pPr algn="just"/>
            <a:endParaRPr lang="en-US" sz="2400" dirty="0"/>
          </a:p>
          <a:p>
            <a:pPr algn="just"/>
            <a:r>
              <a:rPr lang="en-IN" sz="2400" dirty="0"/>
              <a:t>●Increasing internet and smart phone users prove that India have a bright future of online pharmacy, although this will bring few challenges with opportunity[5].</a:t>
            </a:r>
          </a:p>
        </p:txBody>
      </p:sp>
      <p:sp>
        <p:nvSpPr>
          <p:cNvPr id="4" name="Slide Number Placeholder 3"/>
          <p:cNvSpPr>
            <a:spLocks noGrp="1"/>
          </p:cNvSpPr>
          <p:nvPr>
            <p:ph type="sldNum" sz="quarter" idx="12"/>
          </p:nvPr>
        </p:nvSpPr>
        <p:spPr/>
        <p:txBody>
          <a:bodyPr/>
          <a:lstStyle/>
          <a:p>
            <a:fld id="{6868D666-B3D0-480E-8755-4DC078FC8131}" type="slidenum">
              <a:rPr lang="en-IN" smtClean="0"/>
              <a:t>4</a:t>
            </a:fld>
            <a:endParaRPr lang="en-IN"/>
          </a:p>
        </p:txBody>
      </p:sp>
    </p:spTree>
    <p:extLst>
      <p:ext uri="{BB962C8B-B14F-4D97-AF65-F5344CB8AC3E}">
        <p14:creationId xmlns:p14="http://schemas.microsoft.com/office/powerpoint/2010/main" val="365572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8404" y="236389"/>
            <a:ext cx="5599288" cy="584775"/>
          </a:xfrm>
          <a:prstGeom prst="rect">
            <a:avLst/>
          </a:prstGeom>
          <a:noFill/>
        </p:spPr>
        <p:txBody>
          <a:bodyPr wrap="square" rtlCol="0">
            <a:spAutoFit/>
          </a:bodyPr>
          <a:lstStyle/>
          <a:p>
            <a:r>
              <a:rPr lang="en-US" sz="3200" b="1" dirty="0"/>
              <a:t>LITERATURE SURVEY</a:t>
            </a:r>
            <a:endParaRPr lang="en-IN" sz="3200" b="1" dirty="0"/>
          </a:p>
        </p:txBody>
      </p:sp>
      <p:sp>
        <p:nvSpPr>
          <p:cNvPr id="4" name="TextBox 3"/>
          <p:cNvSpPr txBox="1"/>
          <p:nvPr/>
        </p:nvSpPr>
        <p:spPr>
          <a:xfrm>
            <a:off x="402336" y="1535289"/>
            <a:ext cx="11356847" cy="5632311"/>
          </a:xfrm>
          <a:prstGeom prst="rect">
            <a:avLst/>
          </a:prstGeom>
          <a:noFill/>
        </p:spPr>
        <p:txBody>
          <a:bodyPr wrap="square" rtlCol="0">
            <a:spAutoFit/>
          </a:bodyPr>
          <a:lstStyle/>
          <a:p>
            <a:pPr algn="just"/>
            <a:r>
              <a:rPr lang="en-US" sz="2400" dirty="0"/>
              <a:t>●</a:t>
            </a:r>
            <a:r>
              <a:rPr lang="en-US" sz="2400" b="1" dirty="0"/>
              <a:t>Present Scenario in India:-</a:t>
            </a:r>
          </a:p>
          <a:p>
            <a:pPr algn="just"/>
            <a:r>
              <a:rPr lang="en-IN" sz="2400" dirty="0"/>
              <a:t>Online medicine purchase is popular worldwide due to convenience. The Indian pharmacy market is huge, estimated by industry to be around Rs1.2 lakh crore in size and out of that the online pharmacy market, estimated to be a fraction of that at </a:t>
            </a:r>
            <a:r>
              <a:rPr lang="en-IN" sz="2400" dirty="0" err="1"/>
              <a:t>Rs</a:t>
            </a:r>
            <a:r>
              <a:rPr lang="en-IN" sz="2400" dirty="0"/>
              <a:t> 700-800 crore [1].</a:t>
            </a:r>
          </a:p>
          <a:p>
            <a:pPr algn="just"/>
            <a:endParaRPr lang="en-US" sz="2400" dirty="0"/>
          </a:p>
          <a:p>
            <a:pPr algn="just"/>
            <a:r>
              <a:rPr lang="en-US" sz="2400" dirty="0"/>
              <a:t>●</a:t>
            </a:r>
            <a:r>
              <a:rPr lang="en-US" sz="2400" b="1" dirty="0"/>
              <a:t>Future Expectation:-</a:t>
            </a:r>
          </a:p>
          <a:p>
            <a:pPr algn="just"/>
            <a:r>
              <a:rPr lang="en-IN" sz="2400" dirty="0"/>
              <a:t>E-Pharmacy is expected to grow at a CAGR(Compound Annual Growth Rate) of over 20%, crossing the US$ 3 Billion mark by 2024[2].</a:t>
            </a:r>
          </a:p>
          <a:p>
            <a:pPr algn="just"/>
            <a:endParaRPr lang="en-US" sz="2400" dirty="0"/>
          </a:p>
          <a:p>
            <a:pPr algn="just"/>
            <a:r>
              <a:rPr lang="en-US" sz="2400" dirty="0"/>
              <a:t>●</a:t>
            </a:r>
            <a:r>
              <a:rPr lang="en-US" sz="2400" b="1" dirty="0"/>
              <a:t>Advantages:-</a:t>
            </a:r>
          </a:p>
          <a:p>
            <a:pPr algn="just"/>
            <a:r>
              <a:rPr lang="en-IN" sz="2400" dirty="0"/>
              <a:t>The advantages of online pharmacies are  privacy ,  avail  great  choice,  lower  prices  and  convenience  mainly. E-Pharmacy improves consumer convenience and access and this will give benefits to elderly patients.</a:t>
            </a:r>
          </a:p>
          <a:p>
            <a:pPr algn="just"/>
            <a:endParaRPr lang="en-US" sz="2400" dirty="0"/>
          </a:p>
          <a:p>
            <a:pPr algn="just"/>
            <a:endParaRPr lang="en-IN" sz="2400" dirty="0"/>
          </a:p>
        </p:txBody>
      </p:sp>
      <p:sp>
        <p:nvSpPr>
          <p:cNvPr id="3" name="Slide Number Placeholder 2"/>
          <p:cNvSpPr>
            <a:spLocks noGrp="1"/>
          </p:cNvSpPr>
          <p:nvPr>
            <p:ph type="sldNum" sz="quarter" idx="12"/>
          </p:nvPr>
        </p:nvSpPr>
        <p:spPr/>
        <p:txBody>
          <a:bodyPr/>
          <a:lstStyle/>
          <a:p>
            <a:fld id="{6868D666-B3D0-480E-8755-4DC078FC8131}" type="slidenum">
              <a:rPr lang="en-IN" smtClean="0"/>
              <a:t>5</a:t>
            </a:fld>
            <a:endParaRPr lang="en-IN"/>
          </a:p>
        </p:txBody>
      </p:sp>
    </p:spTree>
    <p:extLst>
      <p:ext uri="{BB962C8B-B14F-4D97-AF65-F5344CB8AC3E}">
        <p14:creationId xmlns:p14="http://schemas.microsoft.com/office/powerpoint/2010/main" val="303377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510" y="501041"/>
            <a:ext cx="10972800" cy="5262979"/>
          </a:xfrm>
          <a:prstGeom prst="rect">
            <a:avLst/>
          </a:prstGeom>
          <a:noFill/>
        </p:spPr>
        <p:txBody>
          <a:bodyPr wrap="square" rtlCol="0">
            <a:spAutoFit/>
          </a:bodyPr>
          <a:lstStyle/>
          <a:p>
            <a:pPr algn="just"/>
            <a:r>
              <a:rPr lang="en-US" sz="2400" dirty="0"/>
              <a:t>● </a:t>
            </a:r>
            <a:r>
              <a:rPr lang="en-US" sz="2400" b="1" dirty="0"/>
              <a:t>Concern:-</a:t>
            </a:r>
          </a:p>
          <a:p>
            <a:pPr algn="just"/>
            <a:r>
              <a:rPr lang="en-IN" sz="2400" dirty="0"/>
              <a:t>According to [3]. WHO is really concerned with internet sales which may bypass national drug regulatory authorities, allow medical products on to  the market  which  are  un approved, fraudulent,  unsafe or ineffective even.</a:t>
            </a:r>
          </a:p>
          <a:p>
            <a:pPr algn="just"/>
            <a:endParaRPr lang="en-IN" sz="2400" dirty="0"/>
          </a:p>
          <a:p>
            <a:pPr algn="just"/>
            <a:r>
              <a:rPr lang="en-US" sz="2400" dirty="0"/>
              <a:t>●</a:t>
            </a:r>
            <a:r>
              <a:rPr lang="en-US" sz="2400" b="1" dirty="0"/>
              <a:t>Challenges:-</a:t>
            </a:r>
          </a:p>
          <a:p>
            <a:pPr algn="just"/>
            <a:r>
              <a:rPr lang="en-IN" sz="2400" dirty="0"/>
              <a:t>Role, responsibilities and liabilities of ecommerce at market place and product sellers need must be clearly defined [4]. Increasing internet and smart phone users prove that India have a bright future of online pharmacy, although this will bring few challenges with opportunity[5].</a:t>
            </a:r>
          </a:p>
          <a:p>
            <a:pPr algn="just"/>
            <a:endParaRPr lang="en-US" sz="2400" dirty="0"/>
          </a:p>
          <a:p>
            <a:pPr algn="just"/>
            <a:r>
              <a:rPr lang="en-US" sz="2400" dirty="0"/>
              <a:t>●</a:t>
            </a:r>
            <a:r>
              <a:rPr lang="en-US" sz="2400" b="1" dirty="0"/>
              <a:t>Current Players:-</a:t>
            </a:r>
          </a:p>
          <a:p>
            <a:pPr algn="just"/>
            <a:r>
              <a:rPr lang="en-IN" sz="2400" dirty="0"/>
              <a:t>At present the leading </a:t>
            </a:r>
            <a:r>
              <a:rPr lang="en-IN" sz="2400" dirty="0" err="1"/>
              <a:t>ePharmacy</a:t>
            </a:r>
            <a:r>
              <a:rPr lang="en-IN" sz="2400" dirty="0"/>
              <a:t> players are- 1mg, </a:t>
            </a:r>
            <a:r>
              <a:rPr lang="en-IN" sz="2400" dirty="0" err="1"/>
              <a:t>Netmeds</a:t>
            </a:r>
            <a:r>
              <a:rPr lang="en-IN" sz="2400" dirty="0"/>
              <a:t>, </a:t>
            </a:r>
            <a:r>
              <a:rPr lang="en-IN" sz="2400" dirty="0" err="1"/>
              <a:t>MChemist</a:t>
            </a:r>
            <a:r>
              <a:rPr lang="en-IN" sz="2400" dirty="0"/>
              <a:t>, Myra, </a:t>
            </a:r>
            <a:r>
              <a:rPr lang="en-IN" sz="2400" dirty="0" err="1"/>
              <a:t>Medlife</a:t>
            </a:r>
            <a:r>
              <a:rPr lang="en-IN" sz="2400" dirty="0"/>
              <a:t> etc.  Today around 150 </a:t>
            </a:r>
            <a:r>
              <a:rPr lang="en-IN" sz="2400" dirty="0" err="1"/>
              <a:t>startups</a:t>
            </a:r>
            <a:r>
              <a:rPr lang="en-IN" sz="2400" dirty="0"/>
              <a:t> are currently operating as online pharmacy.</a:t>
            </a:r>
          </a:p>
        </p:txBody>
      </p:sp>
      <p:sp>
        <p:nvSpPr>
          <p:cNvPr id="3" name="Slide Number Placeholder 2"/>
          <p:cNvSpPr>
            <a:spLocks noGrp="1"/>
          </p:cNvSpPr>
          <p:nvPr>
            <p:ph type="sldNum" sz="quarter" idx="12"/>
          </p:nvPr>
        </p:nvSpPr>
        <p:spPr/>
        <p:txBody>
          <a:bodyPr/>
          <a:lstStyle/>
          <a:p>
            <a:fld id="{6868D666-B3D0-480E-8755-4DC078FC8131}" type="slidenum">
              <a:rPr lang="en-IN" smtClean="0"/>
              <a:t>6</a:t>
            </a:fld>
            <a:endParaRPr lang="en-IN"/>
          </a:p>
        </p:txBody>
      </p:sp>
    </p:spTree>
    <p:extLst>
      <p:ext uri="{BB962C8B-B14F-4D97-AF65-F5344CB8AC3E}">
        <p14:creationId xmlns:p14="http://schemas.microsoft.com/office/powerpoint/2010/main" val="365460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8356" y="413359"/>
            <a:ext cx="6250488" cy="861774"/>
          </a:xfrm>
          <a:prstGeom prst="rect">
            <a:avLst/>
          </a:prstGeom>
          <a:noFill/>
        </p:spPr>
        <p:txBody>
          <a:bodyPr wrap="square" rtlCol="0">
            <a:spAutoFit/>
          </a:bodyPr>
          <a:lstStyle/>
          <a:p>
            <a:r>
              <a:rPr lang="en-IN" sz="3200" b="1" dirty="0"/>
              <a:t>                  METHODOLOGY</a:t>
            </a:r>
          </a:p>
          <a:p>
            <a:endParaRPr lang="en-IN" dirty="0"/>
          </a:p>
        </p:txBody>
      </p:sp>
      <p:sp>
        <p:nvSpPr>
          <p:cNvPr id="3" name="TextBox 2"/>
          <p:cNvSpPr txBox="1"/>
          <p:nvPr/>
        </p:nvSpPr>
        <p:spPr>
          <a:xfrm>
            <a:off x="983293" y="1387867"/>
            <a:ext cx="9920614" cy="4524315"/>
          </a:xfrm>
          <a:prstGeom prst="rect">
            <a:avLst/>
          </a:prstGeom>
          <a:noFill/>
        </p:spPr>
        <p:txBody>
          <a:bodyPr wrap="square" rtlCol="0">
            <a:spAutoFit/>
          </a:bodyPr>
          <a:lstStyle/>
          <a:p>
            <a:pPr algn="just"/>
            <a:r>
              <a:rPr lang="en-IN" sz="2400" dirty="0"/>
              <a:t>As the internet continues to grow in popularity, immense new opportunities arise, when it comes to immediate access to expert advice and information from health professionals. In this matter, online pharmacies are extremely beneficial(7).</a:t>
            </a:r>
          </a:p>
          <a:p>
            <a:pPr algn="just"/>
            <a:endParaRPr lang="en-US" sz="2400" dirty="0"/>
          </a:p>
          <a:p>
            <a:pPr algn="just"/>
            <a:r>
              <a:rPr lang="en-IN" sz="2400" b="1" dirty="0"/>
              <a:t>1. Efficient delivery and a simple ordering process.</a:t>
            </a:r>
            <a:endParaRPr lang="en-IN" sz="2400" dirty="0"/>
          </a:p>
          <a:p>
            <a:pPr algn="just"/>
            <a:r>
              <a:rPr lang="en-IN" sz="2400" dirty="0"/>
              <a:t>Our website provides quick delivery and a simple ordering procedure, helping to avoid the hassle of a long waiting period.</a:t>
            </a:r>
          </a:p>
          <a:p>
            <a:pPr algn="just"/>
            <a:endParaRPr lang="en-US" sz="2400" dirty="0"/>
          </a:p>
          <a:p>
            <a:pPr algn="just"/>
            <a:r>
              <a:rPr lang="en-IN" sz="2400" dirty="0"/>
              <a:t>2. </a:t>
            </a:r>
            <a:r>
              <a:rPr lang="en-IN" sz="2400" b="1" dirty="0"/>
              <a:t>Quick treatment with just one click.</a:t>
            </a:r>
            <a:endParaRPr lang="en-IN" sz="2400" dirty="0"/>
          </a:p>
          <a:p>
            <a:pPr algn="just"/>
            <a:r>
              <a:rPr lang="en-IN" sz="2400" dirty="0"/>
              <a:t>one can benefit from quick access to a pharmacist via phone, e -mail or live chat; images can also be uploaded with your request.</a:t>
            </a:r>
          </a:p>
        </p:txBody>
      </p:sp>
      <p:sp>
        <p:nvSpPr>
          <p:cNvPr id="4" name="Slide Number Placeholder 3"/>
          <p:cNvSpPr>
            <a:spLocks noGrp="1"/>
          </p:cNvSpPr>
          <p:nvPr>
            <p:ph type="sldNum" sz="quarter" idx="12"/>
          </p:nvPr>
        </p:nvSpPr>
        <p:spPr/>
        <p:txBody>
          <a:bodyPr/>
          <a:lstStyle/>
          <a:p>
            <a:fld id="{6868D666-B3D0-480E-8755-4DC078FC8131}" type="slidenum">
              <a:rPr lang="en-IN" smtClean="0"/>
              <a:t>7</a:t>
            </a:fld>
            <a:endParaRPr lang="en-IN"/>
          </a:p>
        </p:txBody>
      </p:sp>
    </p:spTree>
    <p:extLst>
      <p:ext uri="{BB962C8B-B14F-4D97-AF65-F5344CB8AC3E}">
        <p14:creationId xmlns:p14="http://schemas.microsoft.com/office/powerpoint/2010/main" val="339666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198" y="425885"/>
            <a:ext cx="11098060" cy="4893647"/>
          </a:xfrm>
          <a:prstGeom prst="rect">
            <a:avLst/>
          </a:prstGeom>
          <a:noFill/>
        </p:spPr>
        <p:txBody>
          <a:bodyPr wrap="square" rtlCol="0">
            <a:spAutoFit/>
          </a:bodyPr>
          <a:lstStyle/>
          <a:p>
            <a:pPr lvl="0" algn="just" fontAlgn="base"/>
            <a:r>
              <a:rPr lang="en-IN" sz="2400" b="1" dirty="0"/>
              <a:t>3. Expert advice and guidance.</a:t>
            </a:r>
            <a:endParaRPr lang="en-IN" sz="2400" dirty="0"/>
          </a:p>
          <a:p>
            <a:pPr algn="just"/>
            <a:r>
              <a:rPr lang="en-IN" sz="2400" dirty="0"/>
              <a:t>We offer instant access to expert services, professional doctors and pharmacy staff. </a:t>
            </a:r>
          </a:p>
          <a:p>
            <a:pPr algn="just"/>
            <a:endParaRPr lang="en-US" sz="2400" dirty="0"/>
          </a:p>
          <a:p>
            <a:pPr lvl="0" algn="just" fontAlgn="base"/>
            <a:r>
              <a:rPr lang="en-IN" sz="2400" b="1" dirty="0"/>
              <a:t>4. Completely convenient.</a:t>
            </a:r>
            <a:endParaRPr lang="en-IN" sz="2400" dirty="0"/>
          </a:p>
          <a:p>
            <a:pPr algn="just"/>
            <a:r>
              <a:rPr lang="en-IN" sz="2400" dirty="0"/>
              <a:t>Our website offers some of the very best prices on medicines and pharmaceutical products, together with a fantastic service. We stock a great range of branded and non-branded products</a:t>
            </a:r>
          </a:p>
          <a:p>
            <a:pPr algn="just"/>
            <a:endParaRPr lang="en-US" sz="2400" dirty="0"/>
          </a:p>
          <a:p>
            <a:pPr lvl="0" algn="just" fontAlgn="base"/>
            <a:r>
              <a:rPr lang="en-IN" sz="2400" b="1" dirty="0"/>
              <a:t>5. Discreet services.</a:t>
            </a:r>
            <a:endParaRPr lang="en-IN" sz="2400" dirty="0"/>
          </a:p>
          <a:p>
            <a:pPr algn="just"/>
            <a:r>
              <a:rPr lang="en-IN" sz="2400" dirty="0"/>
              <a:t>Some people may feel more comfortable purchasing their treatment online, or simply want to discuss with a professional about prescriptions and health online or over the phone, rather than in person.</a:t>
            </a:r>
          </a:p>
          <a:p>
            <a:pPr algn="just"/>
            <a:endParaRPr lang="en-IN" sz="2400" dirty="0"/>
          </a:p>
        </p:txBody>
      </p:sp>
      <p:sp>
        <p:nvSpPr>
          <p:cNvPr id="3" name="Slide Number Placeholder 2"/>
          <p:cNvSpPr>
            <a:spLocks noGrp="1"/>
          </p:cNvSpPr>
          <p:nvPr>
            <p:ph type="sldNum" sz="quarter" idx="12"/>
          </p:nvPr>
        </p:nvSpPr>
        <p:spPr/>
        <p:txBody>
          <a:bodyPr/>
          <a:lstStyle/>
          <a:p>
            <a:fld id="{6868D666-B3D0-480E-8755-4DC078FC8131}" type="slidenum">
              <a:rPr lang="en-IN" smtClean="0"/>
              <a:t>8</a:t>
            </a:fld>
            <a:endParaRPr lang="en-IN"/>
          </a:p>
        </p:txBody>
      </p:sp>
    </p:spTree>
    <p:extLst>
      <p:ext uri="{BB962C8B-B14F-4D97-AF65-F5344CB8AC3E}">
        <p14:creationId xmlns:p14="http://schemas.microsoft.com/office/powerpoint/2010/main" val="168607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8460" y="300625"/>
            <a:ext cx="5273458" cy="584775"/>
          </a:xfrm>
          <a:prstGeom prst="rect">
            <a:avLst/>
          </a:prstGeom>
          <a:noFill/>
        </p:spPr>
        <p:txBody>
          <a:bodyPr wrap="square" rtlCol="0">
            <a:spAutoFit/>
          </a:bodyPr>
          <a:lstStyle/>
          <a:p>
            <a:r>
              <a:rPr lang="en-US" sz="3200" b="1" dirty="0"/>
              <a:t>                   Planning</a:t>
            </a:r>
            <a:endParaRPr lang="en-IN" sz="3200" b="1" dirty="0"/>
          </a:p>
        </p:txBody>
      </p:sp>
      <p:sp>
        <p:nvSpPr>
          <p:cNvPr id="3" name="TextBox 2"/>
          <p:cNvSpPr txBox="1"/>
          <p:nvPr/>
        </p:nvSpPr>
        <p:spPr>
          <a:xfrm>
            <a:off x="901873" y="885400"/>
            <a:ext cx="10471759" cy="5909310"/>
          </a:xfrm>
          <a:prstGeom prst="rect">
            <a:avLst/>
          </a:prstGeom>
          <a:noFill/>
        </p:spPr>
        <p:txBody>
          <a:bodyPr wrap="square" rtlCol="0">
            <a:spAutoFit/>
          </a:bodyPr>
          <a:lstStyle/>
          <a:p>
            <a:pPr algn="just"/>
            <a:r>
              <a:rPr lang="en-IN" sz="2400" b="1" u="sng" dirty="0"/>
              <a:t>STAGE 1</a:t>
            </a:r>
            <a:r>
              <a:rPr lang="en-IN" sz="2400" b="1" dirty="0"/>
              <a:t>:</a:t>
            </a:r>
            <a:r>
              <a:rPr lang="en-IN" sz="2400" dirty="0"/>
              <a:t> The requirement specifications from the first phase are studied in this stage and the system design are conducted. This application provides a registration and login for both doctors and patients. The E-Pharmacy is easy to use and order. The customer selects the required medicines and orders them by a single click. Before it, the customer needs to create a login account and fill all the details like name, address, phone no…etc. Doctors can register by giving his necessary details like fee, category, etc. After successful registration, the doctor can log in by giving username and password.</a:t>
            </a:r>
          </a:p>
          <a:p>
            <a:pPr algn="just"/>
            <a:endParaRPr lang="en-US" sz="2400" dirty="0"/>
          </a:p>
          <a:p>
            <a:pPr algn="just"/>
            <a:r>
              <a:rPr lang="en-IN" sz="2400" b="1" u="sng" dirty="0"/>
              <a:t>STAGE 2</a:t>
            </a:r>
            <a:r>
              <a:rPr lang="en-IN" sz="2400" b="1" dirty="0"/>
              <a:t>: </a:t>
            </a:r>
            <a:r>
              <a:rPr lang="en-IN" sz="2400" dirty="0"/>
              <a:t>The client can able to view the status of the medicines. The business goal for the application is to provide the medicines to all the people &amp; admin will provide the supplier details. Through this application people to consult the Doctor using Android phone. Doctor provides side effect, free and common tablet prescription which will be available in all medical stores. Emergency situations call can be established to the nearest Ambulance Station. </a:t>
            </a:r>
          </a:p>
          <a:p>
            <a:pPr algn="just"/>
            <a:endParaRPr lang="en-IN" dirty="0"/>
          </a:p>
        </p:txBody>
      </p:sp>
      <p:sp>
        <p:nvSpPr>
          <p:cNvPr id="4" name="Slide Number Placeholder 3"/>
          <p:cNvSpPr>
            <a:spLocks noGrp="1"/>
          </p:cNvSpPr>
          <p:nvPr>
            <p:ph type="sldNum" sz="quarter" idx="12"/>
          </p:nvPr>
        </p:nvSpPr>
        <p:spPr/>
        <p:txBody>
          <a:bodyPr/>
          <a:lstStyle/>
          <a:p>
            <a:fld id="{6868D666-B3D0-480E-8755-4DC078FC8131}" type="slidenum">
              <a:rPr lang="en-IN" smtClean="0"/>
              <a:t>9</a:t>
            </a:fld>
            <a:endParaRPr lang="en-IN"/>
          </a:p>
        </p:txBody>
      </p:sp>
    </p:spTree>
    <p:extLst>
      <p:ext uri="{BB962C8B-B14F-4D97-AF65-F5344CB8AC3E}">
        <p14:creationId xmlns:p14="http://schemas.microsoft.com/office/powerpoint/2010/main" val="3663074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1479</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dc:creator>kumarikomaldbg123@gmail.com</dc:creator>
  <cp:lastModifiedBy>Kamal Upreti</cp:lastModifiedBy>
  <cp:revision>18</cp:revision>
  <dcterms:created xsi:type="dcterms:W3CDTF">2020-05-14T09:39:27Z</dcterms:created>
  <dcterms:modified xsi:type="dcterms:W3CDTF">2020-05-18T09:05:13Z</dcterms:modified>
</cp:coreProperties>
</file>