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721" autoAdjust="0"/>
    <p:restoredTop sz="86380" autoAdjust="0"/>
  </p:normalViewPr>
  <p:slideViewPr>
    <p:cSldViewPr>
      <p:cViewPr>
        <p:scale>
          <a:sx n="90" d="100"/>
          <a:sy n="90" d="100"/>
        </p:scale>
        <p:origin x="-726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10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135F-4FAD-4E38-A488-ACAC4AAC8C6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19C97-4D5E-4AF6-A42F-65FEBEE000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RETENTION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NATASHA PODDAR </a:t>
            </a:r>
          </a:p>
          <a:p>
            <a:r>
              <a:rPr lang="en-US" dirty="0" smtClean="0"/>
              <a:t>FLIP ROBO TECHNOLOGIES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3 MAIN CATAGORIES WHICH INFLUENCE A CUSTOMER FOR REPEAT PURCHASE ON  ONLINE PLATFORMS, THEY ARE :</a:t>
            </a:r>
          </a:p>
          <a:p>
            <a:r>
              <a:rPr lang="en-US" dirty="0" smtClean="0"/>
              <a:t>1.HEDONIC VALUES – </a:t>
            </a:r>
          </a:p>
          <a:p>
            <a:r>
              <a:rPr lang="en-US" dirty="0" smtClean="0"/>
              <a:t>2.UTILINARIAN VALUES-</a:t>
            </a:r>
          </a:p>
          <a:p>
            <a:r>
              <a:rPr lang="en-US" dirty="0" smtClean="0"/>
              <a:t>3.PERCEIVED RISK</a:t>
            </a:r>
          </a:p>
          <a:p>
            <a:r>
              <a:rPr lang="en-US" dirty="0" smtClean="0"/>
              <a:t>THE SCORES DERIVED BY THESE CATEGORIES HELP ONE UNDERSTAND WHETHER THE CUSTOMER MAY PURCHASE AGAIN OR NOT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EDA 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Autofit/>
          </a:bodyPr>
          <a:lstStyle/>
          <a:p>
            <a:r>
              <a:rPr lang="en-US" sz="1100" dirty="0" smtClean="0"/>
              <a:t>PRESENT THE DATA SET</a:t>
            </a:r>
          </a:p>
          <a:p>
            <a:r>
              <a:rPr lang="en-US" sz="1100" dirty="0" smtClean="0"/>
              <a:t>CHECK FOR DUPLICATE VALUES</a:t>
            </a:r>
          </a:p>
          <a:p>
            <a:r>
              <a:rPr lang="en-US" sz="1100" dirty="0" smtClean="0"/>
              <a:t>IDENTIFY THE DATA TYPES &amp; VARIABLES</a:t>
            </a:r>
          </a:p>
          <a:p>
            <a:r>
              <a:rPr lang="en-US" sz="1100" dirty="0" smtClean="0"/>
              <a:t>UNIQUE VALUE CHECK &amp; COUNT OF EACH COLUMN</a:t>
            </a:r>
          </a:p>
          <a:p>
            <a:r>
              <a:rPr lang="en-US" sz="1100" dirty="0" smtClean="0"/>
              <a:t>MISSING VALUE CHECK </a:t>
            </a:r>
          </a:p>
          <a:p>
            <a:r>
              <a:rPr lang="en-US" sz="1100" dirty="0" smtClean="0"/>
              <a:t>INCASE OF MISSING VALUES, USE SIMPLE IMPUTER TO REPLACE THEM </a:t>
            </a:r>
          </a:p>
          <a:p>
            <a:r>
              <a:rPr lang="en-US" sz="1100" dirty="0" smtClean="0"/>
              <a:t>FIRST &amp; LAST 5 ROWS CHECK</a:t>
            </a:r>
          </a:p>
          <a:p>
            <a:r>
              <a:rPr lang="en-US" sz="1100" dirty="0" smtClean="0"/>
              <a:t>SAMPLE ROW CHECK</a:t>
            </a:r>
          </a:p>
          <a:p>
            <a:r>
              <a:rPr lang="en-US" sz="1100" dirty="0" smtClean="0"/>
              <a:t>NON GRAPHICAL UNIVARITE ANALYSIS- DETERMINE SKEWNESS AND OUTLIERS BY OBSERVING THE DIFFERENCE BETWEEN MEAN &amp; MEDIAN AND 75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PERCENTILE VALUE AND MAX FIGURE</a:t>
            </a:r>
          </a:p>
          <a:p>
            <a:r>
              <a:rPr lang="en-US" sz="1100" dirty="0" smtClean="0"/>
              <a:t>GRAPHICAL UNIVARIATE ANALYSIS  - COUNT PLOTS, BAR GRAPHS, SWARMPLOTS ETC</a:t>
            </a:r>
          </a:p>
          <a:p>
            <a:r>
              <a:rPr lang="en-US" sz="1100" dirty="0" smtClean="0"/>
              <a:t> GRAPHICAL BIVARIATE ANALYSIS- THROUGH SCATTER PLOTS UNDERSTAND THE RELATIONSHIP BETWEEN VARIOUS VARIABLES</a:t>
            </a:r>
          </a:p>
          <a:p>
            <a:r>
              <a:rPr lang="en-US" sz="1100" dirty="0" smtClean="0"/>
              <a:t>GRAPHICAL MULTIVARIATE ANALYSIS – THROUGH BOXPLOTS, DETERMINE THE RELATIONSHIP BETWEEN MORE THAN 2 VARIABLES</a:t>
            </a:r>
          </a:p>
          <a:p>
            <a:r>
              <a:rPr lang="en-US" sz="1100" dirty="0" smtClean="0"/>
              <a:t>CONVERT THE CATAGORICAL COLUMNS TO NUMERICAL ONES- USING LABEL ENCODER OR ONE HOT ENCODER</a:t>
            </a:r>
          </a:p>
          <a:p>
            <a:r>
              <a:rPr lang="en-US" sz="1100" dirty="0" smtClean="0"/>
              <a:t>CORRELATION ANALYISIS – OVERALL AND WRT TO TARGET COLUMN</a:t>
            </a:r>
          </a:p>
          <a:p>
            <a:r>
              <a:rPr lang="en-US" sz="1100" dirty="0" smtClean="0"/>
              <a:t>OUTLIERS PRESENCE- BOTH VISUAL AND REMOVAL OF THEM THROUGH ZSCORE</a:t>
            </a:r>
          </a:p>
          <a:p>
            <a:r>
              <a:rPr lang="en-US" sz="1100" dirty="0" smtClean="0"/>
              <a:t>SKEWNESS CHECK – BOTH VISUAL AND REMOVAL THOUGH SQRT, LOG TRANSFORM METHOD </a:t>
            </a:r>
          </a:p>
          <a:p>
            <a:r>
              <a:rPr lang="en-US" sz="1100" dirty="0" smtClean="0"/>
              <a:t>SEPARATE BOTH X &amp; Y </a:t>
            </a:r>
          </a:p>
          <a:p>
            <a:r>
              <a:rPr lang="en-US" sz="1100" dirty="0" smtClean="0"/>
              <a:t>CHECK FOR MULTICOLINEARITY THROUGH VIF SCORE AND REMOVE COLUMNS ACCORDINGLY</a:t>
            </a:r>
          </a:p>
          <a:p>
            <a:r>
              <a:rPr lang="en-US" sz="1100" dirty="0" smtClean="0"/>
              <a:t>IF SKEWNESS NOT REMOVED THEN USE POWER TRANSFORM FOR BOTH SKEWNESS REMOVAL  AND SCALING OF THE X DATA SET </a:t>
            </a:r>
          </a:p>
          <a:p>
            <a:r>
              <a:rPr lang="en-US" sz="1100" dirty="0" smtClean="0"/>
              <a:t>INCASE OF  2 CLASSES IN TARGET COLUMN- USE SMOTE TO BALANCE THE DATA SET</a:t>
            </a:r>
          </a:p>
          <a:p>
            <a:r>
              <a:rPr lang="en-US" sz="1100" dirty="0" smtClean="0"/>
              <a:t>USE PCA TO REDUCE THE NUMBER OF COLUMNS</a:t>
            </a:r>
          </a:p>
          <a:p>
            <a:r>
              <a:rPr lang="en-US" sz="1100" dirty="0" smtClean="0"/>
              <a:t>APPLY THE MODELS</a:t>
            </a:r>
          </a:p>
          <a:p>
            <a:r>
              <a:rPr lang="en-US" sz="1100" dirty="0" smtClean="0"/>
              <a:t>CHECK FOR THE BEST RANDOM SCORE AT WHCH WE GET THE HIGHEST ACCURACY </a:t>
            </a:r>
          </a:p>
          <a:p>
            <a:r>
              <a:rPr lang="en-US" sz="1100" dirty="0" smtClean="0"/>
              <a:t>TRAIN AND TEST</a:t>
            </a:r>
          </a:p>
          <a:p>
            <a:r>
              <a:rPr lang="en-US" sz="1100" dirty="0" smtClean="0"/>
              <a:t>IN CASE OF REGRESSION  - USE LASSO &amp; RIDGE FOR UNDERFITTING AND OVER FITTING</a:t>
            </a:r>
          </a:p>
          <a:p>
            <a:r>
              <a:rPr lang="en-US" sz="1100" dirty="0" smtClean="0"/>
              <a:t>DO CROSS VALIDATION OF EVERY MODEL</a:t>
            </a:r>
          </a:p>
          <a:p>
            <a:r>
              <a:rPr lang="en-US" sz="1100" dirty="0" smtClean="0"/>
              <a:t>SELECT THE MODEL WHICH HAS THE LEASE DIFFERENCE BETWEEN CV MENA SCORE AND  MODEL ACCURACY SCORE</a:t>
            </a:r>
          </a:p>
          <a:p>
            <a:r>
              <a:rPr lang="en-US" sz="1100" dirty="0" smtClean="0"/>
              <a:t>HYPER TUNE THE MODEL</a:t>
            </a:r>
          </a:p>
          <a:p>
            <a:r>
              <a:rPr lang="en-US" sz="1100" dirty="0" smtClean="0"/>
              <a:t>CHECK FOR IMPROVED ACCURACY AND ACCORDINGLY SELECT AND SAVE THE MODE; FOR PREDICTIION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&amp;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THE HELP OF COUNTPLOTS,HISTPLOTS AND SWARMPLOTS WE WERE ABLE TO FIND OUT THE COUNT OR THE FREQUENCY OF VARIOUS HEDONIC &amp; UTILIRANIAN FACTORS AND HOW MUCH OF AN IMPACT THEY LEAVE ON THE CUSTOMER</a:t>
            </a:r>
          </a:p>
          <a:p>
            <a:r>
              <a:rPr lang="en-US" dirty="0" smtClean="0"/>
              <a:t>SINCE ALL THE COLUMNS ARE CATAGORICAL IN NATURE BIVARIATE AND MULTIVARIATE GRAPHICAL ANALYSIS WASN’T POSSIBLE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4953000"/>
          </a:xfrm>
        </p:spPr>
        <p:txBody>
          <a:bodyPr>
            <a:noAutofit/>
          </a:bodyPr>
          <a:lstStyle/>
          <a:p>
            <a:r>
              <a:rPr lang="en-US" sz="1700" dirty="0" smtClean="0"/>
              <a:t>FEMALE SHOPPERS EXCEED MALE SHOPPERS</a:t>
            </a:r>
          </a:p>
          <a:p>
            <a:r>
              <a:rPr lang="en-US" sz="1700" dirty="0" smtClean="0"/>
              <a:t>MAX SHOPPERS AGE BETWEEN 31-50 YEARS</a:t>
            </a:r>
          </a:p>
          <a:p>
            <a:r>
              <a:rPr lang="en-US" sz="1700" dirty="0" smtClean="0"/>
              <a:t>MAX SHOPPERS ARE FROM DELHI REGION</a:t>
            </a:r>
          </a:p>
          <a:p>
            <a:r>
              <a:rPr lang="en-US" sz="1700" dirty="0" smtClean="0"/>
              <a:t>201308 PINCODE– HAS THE HIGHEST COUNT OF SHOPPERS (13NOS)</a:t>
            </a:r>
          </a:p>
          <a:p>
            <a:r>
              <a:rPr lang="en-US" sz="1700" dirty="0" smtClean="0"/>
              <a:t>MAX SHOPPERS ARE PURCHASING ONLINE SINCE MORE THAN 4 YEARS</a:t>
            </a:r>
          </a:p>
          <a:p>
            <a:r>
              <a:rPr lang="en-US" sz="1700" dirty="0" smtClean="0"/>
              <a:t>MAX CUSTOEMRS HAVE SHOPPED LESS THAN 10 TIMES IN THE LAST YEAR</a:t>
            </a:r>
          </a:p>
          <a:p>
            <a:r>
              <a:rPr lang="en-US" sz="1700" dirty="0" smtClean="0"/>
              <a:t>MAX CUSTOMERS USE MOBILE INTERNET TO SHOP ONLINE </a:t>
            </a:r>
          </a:p>
          <a:p>
            <a:r>
              <a:rPr lang="en-US" sz="1700" dirty="0" smtClean="0"/>
              <a:t>MAX CUSTOMERS USE SMARTPHONES FOR ONLINE PURCHASE</a:t>
            </a:r>
          </a:p>
          <a:p>
            <a:r>
              <a:rPr lang="en-US" sz="1700" dirty="0" smtClean="0"/>
              <a:t>AFTER FIRST VISIT MAX CUSTOMERS REACH THE ONLINE RETAIL STORE VIA APPLICATION</a:t>
            </a:r>
          </a:p>
          <a:p>
            <a:r>
              <a:rPr lang="en-US" sz="1700" dirty="0" smtClean="0"/>
              <a:t>SEARCH ENGINE IS MAX USED BY CUSTOMERS TO ARRIVE AT THEIR FAVORITE ONLINE RETAIL STORE FOR THE FIRST TIME</a:t>
            </a:r>
          </a:p>
          <a:p>
            <a:r>
              <a:rPr lang="en-US" sz="1700" dirty="0" smtClean="0"/>
              <a:t>MAX PEOPLE USE GOOGLE CHROME AS THE BROWSER TO ACCESS THE ONLINE RETAIL STORE</a:t>
            </a:r>
          </a:p>
          <a:p>
            <a:r>
              <a:rPr lang="en-US" sz="1700" dirty="0" smtClean="0"/>
              <a:t>ABOUT 46 CUSTOMERS USE WINDOWS OS IN THEIR DEVICES</a:t>
            </a:r>
          </a:p>
          <a:p>
            <a:r>
              <a:rPr lang="en-US" sz="1700" dirty="0" smtClean="0"/>
              <a:t>MAX CUSTOMERS HAVE VARIED SCREEN SIZES ON THEIR PHONES</a:t>
            </a:r>
          </a:p>
          <a:p>
            <a:r>
              <a:rPr lang="en-US" sz="1700" dirty="0" smtClean="0"/>
              <a:t>MAX PEOPLE EXPLORE MORE THAN 15 MNTS ON THE  E-RETAIL STORE TO MAKE  A DECISION </a:t>
            </a:r>
          </a:p>
          <a:p>
            <a:r>
              <a:rPr lang="en-US" sz="1700" dirty="0" smtClean="0"/>
              <a:t>CREDIT/DEBIT CARD PAYMENTS ARE MOSTLY PREFERRED BY MAX CUSTOMERS AS PAYMENT OPTION</a:t>
            </a:r>
          </a:p>
          <a:p>
            <a:endParaRPr lang="en-US" sz="17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791200"/>
          </a:xfrm>
        </p:spPr>
        <p:txBody>
          <a:bodyPr>
            <a:noAutofit/>
          </a:bodyPr>
          <a:lstStyle/>
          <a:p>
            <a:r>
              <a:rPr lang="en-US" sz="1200" dirty="0" smtClean="0"/>
              <a:t>MAX PEOPLE ABANDON THEIR SHOPPING CARTS SOMETIMES ON THE E-RETAIL PLATFORM</a:t>
            </a:r>
          </a:p>
          <a:p>
            <a:r>
              <a:rPr lang="en-US" sz="1200" dirty="0" smtClean="0"/>
              <a:t>THE REASON STATED BY MAX CUSTOMERS FOR ABANDONING THEIR SHOPPING CART IS BECAUSE THEY FIND BETTER ALTERNATIVE OFFERS ELSEWHERE</a:t>
            </a:r>
          </a:p>
          <a:p>
            <a:r>
              <a:rPr lang="en-US" sz="1200" dirty="0" smtClean="0"/>
              <a:t>MORE THAN 50% OF THE CUSTOMERS STRONGLY AGREE THAT THE CONTENT ON THE WEBSITE SHOULD BE EASY TO UNDERSTAND AND COMPREHEND</a:t>
            </a:r>
          </a:p>
          <a:p>
            <a:r>
              <a:rPr lang="en-US" sz="1200" dirty="0" smtClean="0"/>
              <a:t>APPROX 40% OF THE CUSTOMERS STRONGLY AGREE TO THE FACT THAT INFO ABOUT ALTERNATE PRODUCTS SHOULD BE HIGHLIGHTED FOR PRODUCT COMPARISON</a:t>
            </a:r>
          </a:p>
          <a:p>
            <a:r>
              <a:rPr lang="en-US" sz="1200" dirty="0" smtClean="0"/>
              <a:t>MAX CUSTOMERS STRONGLY AGREE THAT COMPLETE INFO ABOUT LISTED PRODUCTS AND SELLERS SHOULD BE MENTIONED ON THEIR PLATFORM TO MAKE A PURCHASE DECISION</a:t>
            </a:r>
          </a:p>
          <a:p>
            <a:r>
              <a:rPr lang="en-US" sz="1200" dirty="0" smtClean="0"/>
              <a:t>MORE THAN 50% OF THE CUSTOMERS STRONGLY BELIEVE THAT ALL RELEVANT INFO REGARDING THE PRODUCTS SHOULD BE MENTIONED ON THE PLATFORM CLEARLY</a:t>
            </a:r>
          </a:p>
          <a:p>
            <a:r>
              <a:rPr lang="en-US" sz="1200" dirty="0" smtClean="0"/>
              <a:t>MAX CUSTOMERS BELIEVE THAT THE WEBISTE SHOULD BE USER FRIENDLY AND THE NAVIGATION ON THE SAME SHOULD BE EASY</a:t>
            </a:r>
          </a:p>
          <a:p>
            <a:r>
              <a:rPr lang="en-US" sz="1200" dirty="0" smtClean="0"/>
              <a:t>MAX CUSTOMERS STRONGLY FEEL THAT THE LOADING AND PROCESSING SPEED OF THE WEBSITE  PLAYS AN IMP ROLE IN PURCHASE DECISION</a:t>
            </a:r>
          </a:p>
          <a:p>
            <a:r>
              <a:rPr lang="en-US" sz="1200" dirty="0" smtClean="0"/>
              <a:t>MORE THAN 70% OF THE CUSTOMERS STRONGLY AGREE THAT THE INTERFACE OF THE PLATFORM SHOULD BE USER FRIENDLY</a:t>
            </a:r>
          </a:p>
          <a:p>
            <a:r>
              <a:rPr lang="en-US" sz="1200" dirty="0" smtClean="0"/>
              <a:t>MORE THAN 55% OF THE CUSTOMERS BELIEVE THAT CONVENIENT PAYMENT METHODS HELP IN MAKING A PURCHASE DECISION ON THE E-RETAIL PLATFORM</a:t>
            </a:r>
          </a:p>
          <a:p>
            <a:r>
              <a:rPr lang="en-US" sz="1200" dirty="0" smtClean="0"/>
              <a:t>ROUGHLY 50% OF THE CUSTOMERS STRONGLY BELIEVE THAT THE  ONLINE RETAIL STORE WILL FULFILL  ITS PART OF THE TRANSACTION WITHIN THE STIPULATED TIME</a:t>
            </a:r>
          </a:p>
          <a:p>
            <a:r>
              <a:rPr lang="en-US" sz="1200" dirty="0" smtClean="0"/>
              <a:t>MORE THAN 70% OF THE CUSTOMERS STRONGLY BELIEVE THAT THE ONLINE RETAILERS SHOULD EMPATHISE WITH THEIR CUSTOMERS </a:t>
            </a:r>
          </a:p>
          <a:p>
            <a:r>
              <a:rPr lang="en-US" sz="1200" dirty="0" smtClean="0"/>
              <a:t>APPROX 70% OF THE CUSTOMERS STRONGLY FEEL THAT THE  E-RETAILERS SHOULD BE ABLE TO GUARANTEE THE PRIVACY OF THE CUSTONERS</a:t>
            </a:r>
          </a:p>
          <a:p>
            <a:r>
              <a:rPr lang="en-US" sz="1200" dirty="0" smtClean="0"/>
              <a:t>APPROX 60% OF THE CUSTOMERS STRONGLY FEEL THAT THERE SHOULD BE MULTIPLE  COMMUNICATION CHANNELS OF THE E-RETAILERS</a:t>
            </a:r>
          </a:p>
          <a:p>
            <a:r>
              <a:rPr lang="en-US" sz="1200" dirty="0" smtClean="0"/>
              <a:t>CLOSE TO 40% OF THE CUSTOMERS FEEL THAT ONLINE SHOPPING GIVES BOTH DISCOUNTS AND MONETARY BENEFITS </a:t>
            </a:r>
          </a:p>
          <a:p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800" dirty="0" smtClean="0"/>
              <a:t>MORE THAN 30% CUSTOMERS STRONGLY AGREE TO THE POINT THAT ENJOYMENT IS DERIVED BY SHOPPING ONLINE</a:t>
            </a:r>
          </a:p>
          <a:p>
            <a:r>
              <a:rPr lang="en-US" sz="4800" dirty="0" smtClean="0"/>
              <a:t>MORE THAN 50% CUSTOMERS STRONGLY AGREE TO THE POINT THAT SHOPPING ONLINE IS BOTH FLEXIBLE &amp; CONVENIENT</a:t>
            </a:r>
          </a:p>
          <a:p>
            <a:r>
              <a:rPr lang="en-US" sz="4800" dirty="0" smtClean="0"/>
              <a:t>MORE THAN 70% CUSTOMERS STRONGLY AGREE TO THE POINT THAT THE RETURN &amp; REPLACEMENT POLICY OF THE E-TAILER IS IMP FOR PURCHASE DECISIONS</a:t>
            </a:r>
          </a:p>
          <a:p>
            <a:r>
              <a:rPr lang="en-US" sz="4800" dirty="0" smtClean="0"/>
              <a:t>MAX PEOPLE AGREE THAT GAINING ACCESS TO LOYALTY PROGRAMS IS A BENEFIT OF SHOPPING ONLINE.</a:t>
            </a:r>
          </a:p>
          <a:p>
            <a:r>
              <a:rPr lang="en-US" sz="4800" dirty="0" smtClean="0"/>
              <a:t>MAX PEOPLE BELIEVE THAT DISPLAYING QUALITY INFORMATION ON THE WEBSITE IMPROVES SATISFACTION OF CUSTOMERS.</a:t>
            </a:r>
          </a:p>
          <a:p>
            <a:r>
              <a:rPr lang="en-US" sz="4800" dirty="0" smtClean="0"/>
              <a:t>MORE THAN 50% CUSTOMERS BELIEVE THAT THEY DERIVE SATISFACTION WHILE SHOPPING ON A GOOD QUALITY WEBSITE OR APPLICATION.</a:t>
            </a:r>
          </a:p>
          <a:p>
            <a:r>
              <a:rPr lang="en-US" sz="4800" dirty="0" smtClean="0"/>
              <a:t> MORE THAN MAJORITY OF THE CUSTOMERS BELIEVE THAT NET BENEFIT DERIVED FROM SHOPPING ONLINE CAN LEAD TO USERS SATISFACTION.</a:t>
            </a:r>
          </a:p>
          <a:p>
            <a:r>
              <a:rPr lang="en-US" sz="4800" dirty="0" smtClean="0"/>
              <a:t>MORE THAN 40% OF THE CUSTOMERS BELIEVE THAT USER SATISFACTION CANNOT EXIST WITHOUT TRUST.</a:t>
            </a:r>
          </a:p>
          <a:p>
            <a:r>
              <a:rPr lang="en-US" sz="4800" dirty="0" smtClean="0"/>
              <a:t>MORE THAN 8O% OF THE CUSTOMERS BELIEVE THAT OFFERING A WIDE VARIETY OF LISTED PRODUCT IN SEVERAL CATEGORY IS ESSENTIAL.</a:t>
            </a:r>
          </a:p>
          <a:p>
            <a:r>
              <a:rPr lang="en-US" sz="4800" dirty="0" smtClean="0"/>
              <a:t>MORE THAN 90% CUSTOMERS BELIEVE PROVISION OF COMPLETE AND RELEVANT PRODUCT INFORMATION IS IMPORTANT.</a:t>
            </a:r>
          </a:p>
          <a:p>
            <a:r>
              <a:rPr lang="en-US" sz="4800" dirty="0" smtClean="0"/>
              <a:t>MORE THAN 80% OF THE CUSTOMERS BELIEVE THAT PROVISION OF COMPLETE AND RELEVANT PRODUCT INFORMATION.</a:t>
            </a:r>
          </a:p>
          <a:p>
            <a:r>
              <a:rPr lang="en-US" sz="4800" dirty="0" smtClean="0"/>
              <a:t>MORE THAN 50% BELIEVE THAT THE CONVENIENCE OF PATRONIZING THE ONLINE RETAILER.</a:t>
            </a:r>
          </a:p>
          <a:p>
            <a:r>
              <a:rPr lang="en-US" sz="4800" dirty="0" smtClean="0"/>
              <a:t>CLOSE TO 40% BELIEVE THAT SHOPPING ON THE WEBSITE GIVES YOU THE SENSE OF ADVENTURE.</a:t>
            </a:r>
          </a:p>
          <a:p>
            <a:r>
              <a:rPr lang="en-US" sz="4800" dirty="0" smtClean="0"/>
              <a:t>MAJORITY OF THE CUSTOMERS ARE INDIFFERENT TO THE FACT THAT SHOPPING ON YOUR PREFERRED E-TAILER ENHANCES YOUR SOCIAL STATUS.</a:t>
            </a:r>
          </a:p>
          <a:p>
            <a:r>
              <a:rPr lang="en-US" sz="4800" dirty="0" smtClean="0"/>
              <a:t>MORE THAN 35% OF THE CUSTOMERS FEEL INDIFFERENT WHEN  THEY SHOP ON THEIR FAVORITE E-TAILER.</a:t>
            </a:r>
          </a:p>
          <a:p>
            <a:r>
              <a:rPr lang="en-US" sz="4800" dirty="0" smtClean="0"/>
              <a:t>MORE THAN 30% OF THE CUSTOMER FEEL INDIFFERENT WHEN SHOPPING ON THE WEBSITE HELPS YOU FULFILL CERTAIN ROLES.</a:t>
            </a:r>
          </a:p>
          <a:p>
            <a:r>
              <a:rPr lang="en-US" sz="4800" dirty="0" smtClean="0"/>
              <a:t>MORE THAN 50% OF THE CUSTOMERS BELIEVE THAT THEY GET VALUE FOR MONEY SPENT.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CUSTOMERS STRONGLY FEEL SIMILAR W.R.T. VARIOUS POINTS AND THIS MAY HELP IN DETERMINING WHETHER THEY WILL MAKE A REPEAT PURCHASE OR NOT.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1182</Words>
  <Application>Microsoft Office PowerPoint</Application>
  <PresentationFormat>On-screen Show (4:3)</PresentationFormat>
  <Paragraphs>94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CUSTOMER RETENTION PROJECT </vt:lpstr>
      <vt:lpstr>PROBLEM STATEMENT</vt:lpstr>
      <vt:lpstr>EDA STEPS </vt:lpstr>
      <vt:lpstr>STEPS &amp; ASSUMPTIONS</vt:lpstr>
      <vt:lpstr>ANALYSIS</vt:lpstr>
      <vt:lpstr>ANALYSIS</vt:lpstr>
      <vt:lpstr>ANALYSIS</vt:lpstr>
      <vt:lpstr>CONCLUSION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PROJECT </dc:title>
  <dc:creator>DELL</dc:creator>
  <cp:lastModifiedBy>DELL</cp:lastModifiedBy>
  <cp:revision>24</cp:revision>
  <dcterms:created xsi:type="dcterms:W3CDTF">2006-08-16T00:00:00Z</dcterms:created>
  <dcterms:modified xsi:type="dcterms:W3CDTF">2022-09-27T10:19:23Z</dcterms:modified>
</cp:coreProperties>
</file>