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0B9B-3B2B-F099-1233-01B60B76102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C80AC11-3647-2B22-8606-5C94BCF61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D4C5B2-89B1-6B07-5ACC-7B9ED9A9C561}"/>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5" name="Footer Placeholder 4">
            <a:extLst>
              <a:ext uri="{FF2B5EF4-FFF2-40B4-BE49-F238E27FC236}">
                <a16:creationId xmlns:a16="http://schemas.microsoft.com/office/drawing/2014/main" id="{D5005EFB-90EE-FCF3-CF91-B30675166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4EBE3-9FD8-F1B1-56A6-A96C8E052C01}"/>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297711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CB7C-EFE0-E7BA-B05F-6265D8A72ED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5838861-B234-195C-FEE8-66111658FB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57C5CD-3EFD-F3A9-C408-053AF2D70220}"/>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5" name="Footer Placeholder 4">
            <a:extLst>
              <a:ext uri="{FF2B5EF4-FFF2-40B4-BE49-F238E27FC236}">
                <a16:creationId xmlns:a16="http://schemas.microsoft.com/office/drawing/2014/main" id="{44B08343-1C46-F753-35C6-3E52AA2B8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7882F-A39A-2F72-0B49-851A06F3D563}"/>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55167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D1B01-609F-5F3D-6D04-F3FE47E0CBF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424850-CC04-DCA0-D454-C3F46B78AAA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631EF5-92BC-4FAE-CEE2-D743656E7C5A}"/>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5" name="Footer Placeholder 4">
            <a:extLst>
              <a:ext uri="{FF2B5EF4-FFF2-40B4-BE49-F238E27FC236}">
                <a16:creationId xmlns:a16="http://schemas.microsoft.com/office/drawing/2014/main" id="{82FB2DF9-FC55-341B-8BBB-CE8DF3F12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C22C2-27DA-73BA-8FE8-9506F06B575F}"/>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205868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55AA-F043-3C65-73DB-16C55F78AE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61D84B-5E1C-4942-5EBA-0F51C2BE9BD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A248F9-2B4F-68EC-7C25-66CF5C027597}"/>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5" name="Footer Placeholder 4">
            <a:extLst>
              <a:ext uri="{FF2B5EF4-FFF2-40B4-BE49-F238E27FC236}">
                <a16:creationId xmlns:a16="http://schemas.microsoft.com/office/drawing/2014/main" id="{4D7C7ED5-4F3F-F140-2C56-CE6145180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0086E-2A64-B9F3-14D1-EEE122B59708}"/>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37564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7C90-8575-D11E-2A25-B7E3026537D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1363D5-161D-E92F-A462-B62A47EEA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15633-9F6A-4E4B-FE3B-B8829BF64FBD}"/>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5" name="Footer Placeholder 4">
            <a:extLst>
              <a:ext uri="{FF2B5EF4-FFF2-40B4-BE49-F238E27FC236}">
                <a16:creationId xmlns:a16="http://schemas.microsoft.com/office/drawing/2014/main" id="{27A08732-C4CA-CEAB-7EEC-CD8CEFE75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62B65-EF0A-FDAA-8987-ACD59178EFE8}"/>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344367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DD0F-37CE-3032-A74F-5BD841C49D4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9FB327-2C63-722E-7B5D-E166FD2968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A53AA64-382F-4F45-336F-7D66FD51EA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CD1C5BD-7C9D-43E9-DD8E-63DFABEC7F9D}"/>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6" name="Footer Placeholder 5">
            <a:extLst>
              <a:ext uri="{FF2B5EF4-FFF2-40B4-BE49-F238E27FC236}">
                <a16:creationId xmlns:a16="http://schemas.microsoft.com/office/drawing/2014/main" id="{49EADAD2-5261-C434-D895-B7C166596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58B75-10B3-A31F-7355-347E0F2E071B}"/>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119259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9551-B5D9-5E48-D73F-AC82F772F8A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2DB9225-268F-2CF6-05A4-B61B89A84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C0E5968-24C6-2128-518E-66F8C17700E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EA65B16-A556-5E77-96F1-808E00185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1FBD666-76BB-0165-839F-AF3A76A46C8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B0E58F8-16FD-9F6A-9982-6DD4FC60542F}"/>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8" name="Footer Placeholder 7">
            <a:extLst>
              <a:ext uri="{FF2B5EF4-FFF2-40B4-BE49-F238E27FC236}">
                <a16:creationId xmlns:a16="http://schemas.microsoft.com/office/drawing/2014/main" id="{37E765BE-E39F-4435-FCFB-BC0020B98C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A870E7-60FC-55BF-4F23-616A35025EE4}"/>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72245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8A2E-4B5D-C4CA-710A-FCB1358E01B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404BC6F-F4A0-33A6-FFE2-CF6DF0290D0E}"/>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4" name="Footer Placeholder 3">
            <a:extLst>
              <a:ext uri="{FF2B5EF4-FFF2-40B4-BE49-F238E27FC236}">
                <a16:creationId xmlns:a16="http://schemas.microsoft.com/office/drawing/2014/main" id="{18B3EE11-BA42-2E5B-AE3A-F4403F217F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EB9FF5-6F0B-F077-C7C0-4DF7A9DD3572}"/>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25817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B7C70E-DF98-6B50-F25D-5F2865C975FE}"/>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3" name="Footer Placeholder 2">
            <a:extLst>
              <a:ext uri="{FF2B5EF4-FFF2-40B4-BE49-F238E27FC236}">
                <a16:creationId xmlns:a16="http://schemas.microsoft.com/office/drawing/2014/main" id="{2A709457-59C7-0360-071A-19337FAF6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9EC18-F09C-A3B6-4F49-9CD5173C6F42}"/>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386997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4619-BDAB-534F-EE2F-99FA31C88C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846E5B-F5C6-D111-F6AB-FFBAE4C37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A040D7D-474F-435B-AB52-CE782F55D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CD5514-9193-B50F-F079-BDE344D16158}"/>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6" name="Footer Placeholder 5">
            <a:extLst>
              <a:ext uri="{FF2B5EF4-FFF2-40B4-BE49-F238E27FC236}">
                <a16:creationId xmlns:a16="http://schemas.microsoft.com/office/drawing/2014/main" id="{876AEBF8-D5CD-C4D2-041E-33B0FE568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E0CA0-FF2F-5D9F-899F-3418FFB8EDAC}"/>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133813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0F55-11DC-F83C-050B-081CC6FE988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1BABC33-9CEB-8724-56C0-00081BDB4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A25EC9-4D2D-12EE-7DFB-84522C697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E0F2C0-7CD1-FD12-EAB7-2359F6698388}"/>
              </a:ext>
            </a:extLst>
          </p:cNvPr>
          <p:cNvSpPr>
            <a:spLocks noGrp="1"/>
          </p:cNvSpPr>
          <p:nvPr>
            <p:ph type="dt" sz="half" idx="10"/>
          </p:nvPr>
        </p:nvSpPr>
        <p:spPr/>
        <p:txBody>
          <a:bodyPr/>
          <a:lstStyle/>
          <a:p>
            <a:fld id="{9314EA9A-3553-DE4C-A633-5823920BF512}" type="datetimeFigureOut">
              <a:rPr lang="en-US" smtClean="0"/>
              <a:t>10/8/22</a:t>
            </a:fld>
            <a:endParaRPr lang="en-US"/>
          </a:p>
        </p:txBody>
      </p:sp>
      <p:sp>
        <p:nvSpPr>
          <p:cNvPr id="6" name="Footer Placeholder 5">
            <a:extLst>
              <a:ext uri="{FF2B5EF4-FFF2-40B4-BE49-F238E27FC236}">
                <a16:creationId xmlns:a16="http://schemas.microsoft.com/office/drawing/2014/main" id="{E9FFC42A-C7B1-4876-5C06-CFF998B87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48326-A468-BB31-9ED2-87663E5C9D99}"/>
              </a:ext>
            </a:extLst>
          </p:cNvPr>
          <p:cNvSpPr>
            <a:spLocks noGrp="1"/>
          </p:cNvSpPr>
          <p:nvPr>
            <p:ph type="sldNum" sz="quarter" idx="12"/>
          </p:nvPr>
        </p:nvSpPr>
        <p:spPr/>
        <p:txBody>
          <a:bodyPr/>
          <a:lstStyle/>
          <a:p>
            <a:fld id="{03C3BE08-5853-7141-84B3-F95B47AC7267}" type="slidenum">
              <a:rPr lang="en-US" smtClean="0"/>
              <a:t>‹#›</a:t>
            </a:fld>
            <a:endParaRPr lang="en-US"/>
          </a:p>
        </p:txBody>
      </p:sp>
    </p:spTree>
    <p:extLst>
      <p:ext uri="{BB962C8B-B14F-4D97-AF65-F5344CB8AC3E}">
        <p14:creationId xmlns:p14="http://schemas.microsoft.com/office/powerpoint/2010/main" val="382669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98AAD-2761-939C-542E-D5BDE83C7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8C2CEC-16A1-899F-B84B-79FCCC906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2D2F94-52F8-D859-6CCD-2C0AFC0B9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4EA9A-3553-DE4C-A633-5823920BF512}" type="datetimeFigureOut">
              <a:rPr lang="en-US" smtClean="0"/>
              <a:t>10/8/22</a:t>
            </a:fld>
            <a:endParaRPr lang="en-US"/>
          </a:p>
        </p:txBody>
      </p:sp>
      <p:sp>
        <p:nvSpPr>
          <p:cNvPr id="5" name="Footer Placeholder 4">
            <a:extLst>
              <a:ext uri="{FF2B5EF4-FFF2-40B4-BE49-F238E27FC236}">
                <a16:creationId xmlns:a16="http://schemas.microsoft.com/office/drawing/2014/main" id="{C5056433-62A1-C4FE-312A-91D08098E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55905B-BD19-A100-7F23-B7E62FB38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3BE08-5853-7141-84B3-F95B47AC7267}" type="slidenum">
              <a:rPr lang="en-US" smtClean="0"/>
              <a:t>‹#›</a:t>
            </a:fld>
            <a:endParaRPr lang="en-US"/>
          </a:p>
        </p:txBody>
      </p:sp>
    </p:spTree>
    <p:extLst>
      <p:ext uri="{BB962C8B-B14F-4D97-AF65-F5344CB8AC3E}">
        <p14:creationId xmlns:p14="http://schemas.microsoft.com/office/powerpoint/2010/main" val="2206409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ECED-8F5E-BFC6-E17F-BDFF326A60F8}"/>
              </a:ext>
            </a:extLst>
          </p:cNvPr>
          <p:cNvSpPr>
            <a:spLocks noGrp="1"/>
          </p:cNvSpPr>
          <p:nvPr>
            <p:ph type="ctrTitle"/>
          </p:nvPr>
        </p:nvSpPr>
        <p:spPr/>
        <p:txBody>
          <a:bodyPr/>
          <a:lstStyle/>
          <a:p>
            <a:r>
              <a:rPr lang="en-US" dirty="0"/>
              <a:t>HOUSING PROJECT</a:t>
            </a:r>
          </a:p>
        </p:txBody>
      </p:sp>
      <p:sp>
        <p:nvSpPr>
          <p:cNvPr id="3" name="Subtitle 2">
            <a:extLst>
              <a:ext uri="{FF2B5EF4-FFF2-40B4-BE49-F238E27FC236}">
                <a16:creationId xmlns:a16="http://schemas.microsoft.com/office/drawing/2014/main" id="{A212BEF7-5D67-DC7E-6CDA-8FA836E57FAB}"/>
              </a:ext>
            </a:extLst>
          </p:cNvPr>
          <p:cNvSpPr>
            <a:spLocks noGrp="1"/>
          </p:cNvSpPr>
          <p:nvPr>
            <p:ph type="subTitle" idx="1"/>
          </p:nvPr>
        </p:nvSpPr>
        <p:spPr/>
        <p:txBody>
          <a:bodyPr/>
          <a:lstStyle/>
          <a:p>
            <a:r>
              <a:rPr lang="en-US" dirty="0"/>
              <a:t>SUBMITTED BY</a:t>
            </a:r>
          </a:p>
          <a:p>
            <a:r>
              <a:rPr lang="en-US" dirty="0"/>
              <a:t>NATASHA PODDAR</a:t>
            </a:r>
          </a:p>
        </p:txBody>
      </p:sp>
    </p:spTree>
    <p:extLst>
      <p:ext uri="{BB962C8B-B14F-4D97-AF65-F5344CB8AC3E}">
        <p14:creationId xmlns:p14="http://schemas.microsoft.com/office/powerpoint/2010/main" val="62081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1BD0-959D-7B0E-07F7-46FC6C54CF8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4488DB3-209D-13C4-F192-1DB51F6E017A}"/>
              </a:ext>
            </a:extLst>
          </p:cNvPr>
          <p:cNvSpPr>
            <a:spLocks noGrp="1"/>
          </p:cNvSpPr>
          <p:nvPr>
            <p:ph idx="1"/>
          </p:nvPr>
        </p:nvSpPr>
        <p:spPr/>
        <p:txBody>
          <a:bodyPr/>
          <a:lstStyle/>
          <a:p>
            <a:r>
              <a:rPr lang="en-US" dirty="0"/>
              <a:t>PREDICTING THE SALE PRICES OF VARIOUS HOUSING PROJECTS WITH THE HELP OF THE VARIOUS 81 INDEPENDENT FEATURES </a:t>
            </a:r>
          </a:p>
        </p:txBody>
      </p:sp>
    </p:spTree>
    <p:extLst>
      <p:ext uri="{BB962C8B-B14F-4D97-AF65-F5344CB8AC3E}">
        <p14:creationId xmlns:p14="http://schemas.microsoft.com/office/powerpoint/2010/main" val="77319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6DE2-62ED-91C6-26EF-C6C230D537FA}"/>
              </a:ext>
            </a:extLst>
          </p:cNvPr>
          <p:cNvSpPr>
            <a:spLocks noGrp="1"/>
          </p:cNvSpPr>
          <p:nvPr>
            <p:ph type="title"/>
          </p:nvPr>
        </p:nvSpPr>
        <p:spPr/>
        <p:txBody>
          <a:bodyPr/>
          <a:lstStyle/>
          <a:p>
            <a:r>
              <a:rPr lang="en-US" dirty="0"/>
              <a:t>EDA STEPS</a:t>
            </a:r>
          </a:p>
        </p:txBody>
      </p:sp>
      <p:sp>
        <p:nvSpPr>
          <p:cNvPr id="3" name="Content Placeholder 2">
            <a:extLst>
              <a:ext uri="{FF2B5EF4-FFF2-40B4-BE49-F238E27FC236}">
                <a16:creationId xmlns:a16="http://schemas.microsoft.com/office/drawing/2014/main" id="{3224DDB2-BDE3-8648-FCCA-84CC4DD82214}"/>
              </a:ext>
            </a:extLst>
          </p:cNvPr>
          <p:cNvSpPr>
            <a:spLocks noGrp="1"/>
          </p:cNvSpPr>
          <p:nvPr>
            <p:ph idx="1"/>
          </p:nvPr>
        </p:nvSpPr>
        <p:spPr/>
        <p:txBody>
          <a:bodyPr/>
          <a:lstStyle/>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Duplicate values check</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Unique &amp; Count of all columns were checked</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Missing values were imputed</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Columns which had more than 40% data missing were removed</a:t>
            </a:r>
          </a:p>
          <a:p>
            <a:pPr marL="342900" lvl="0" indent="-342900">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Catagorical</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 was Encoded</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Skewness removal through Power Transform and scaling of the data</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VIF Check -for multicollinearity</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Correlation check</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Graphical Univariate, Bivariate &amp; Multivariate Analysis</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Outliers check -ZSCORE</a:t>
            </a:r>
          </a:p>
          <a:p>
            <a:endParaRPr lang="en-US" dirty="0"/>
          </a:p>
        </p:txBody>
      </p:sp>
    </p:spTree>
    <p:extLst>
      <p:ext uri="{BB962C8B-B14F-4D97-AF65-F5344CB8AC3E}">
        <p14:creationId xmlns:p14="http://schemas.microsoft.com/office/powerpoint/2010/main" val="425954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135F-4695-75A4-6D42-D7CA8194230B}"/>
              </a:ext>
            </a:extLst>
          </p:cNvPr>
          <p:cNvSpPr>
            <a:spLocks noGrp="1"/>
          </p:cNvSpPr>
          <p:nvPr>
            <p:ph type="title"/>
          </p:nvPr>
        </p:nvSpPr>
        <p:spPr/>
        <p:txBody>
          <a:bodyPr/>
          <a:lstStyle/>
          <a:p>
            <a:r>
              <a:rPr lang="en-US" dirty="0"/>
              <a:t>VISUALIZATION TOOLS </a:t>
            </a:r>
          </a:p>
        </p:txBody>
      </p:sp>
      <p:sp>
        <p:nvSpPr>
          <p:cNvPr id="3" name="Content Placeholder 2">
            <a:extLst>
              <a:ext uri="{FF2B5EF4-FFF2-40B4-BE49-F238E27FC236}">
                <a16:creationId xmlns:a16="http://schemas.microsoft.com/office/drawing/2014/main" id="{1D4847F1-16DA-3711-BEF1-D8A10B2A3AA8}"/>
              </a:ext>
            </a:extLst>
          </p:cNvPr>
          <p:cNvSpPr>
            <a:spLocks noGrp="1"/>
          </p:cNvSpPr>
          <p:nvPr>
            <p:ph idx="1"/>
          </p:nvPr>
        </p:nvSpPr>
        <p:spPr/>
        <p:txBody>
          <a:bodyPr/>
          <a:lstStyle/>
          <a:p>
            <a:r>
              <a:rPr lang="en-US" dirty="0"/>
              <a:t>BOXPLOTS</a:t>
            </a:r>
          </a:p>
          <a:p>
            <a:r>
              <a:rPr lang="en-US" dirty="0"/>
              <a:t>HISTPLOTS</a:t>
            </a:r>
          </a:p>
          <a:p>
            <a:r>
              <a:rPr lang="en-US" dirty="0"/>
              <a:t>SWARMPLOTS</a:t>
            </a:r>
          </a:p>
          <a:p>
            <a:r>
              <a:rPr lang="en-US" dirty="0"/>
              <a:t>SCATTERPLOTS</a:t>
            </a:r>
          </a:p>
          <a:p>
            <a:r>
              <a:rPr lang="en-US" dirty="0"/>
              <a:t>COUNTPLOTS</a:t>
            </a:r>
          </a:p>
        </p:txBody>
      </p:sp>
    </p:spTree>
    <p:extLst>
      <p:ext uri="{BB962C8B-B14F-4D97-AF65-F5344CB8AC3E}">
        <p14:creationId xmlns:p14="http://schemas.microsoft.com/office/powerpoint/2010/main" val="316544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3B9-3C23-0C6D-ECCD-66C649F2FB3C}"/>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C39C2347-3781-0235-60C8-1FA9068C1115}"/>
              </a:ext>
            </a:extLst>
          </p:cNvPr>
          <p:cNvSpPr>
            <a:spLocks noGrp="1"/>
          </p:cNvSpPr>
          <p:nvPr>
            <p:ph idx="1"/>
          </p:nvPr>
        </p:nvSpPr>
        <p:spPr/>
        <p:txBody>
          <a:bodyPr>
            <a:normAutofit lnSpcReduction="10000"/>
          </a:bodyPr>
          <a:lstStyle/>
          <a:p>
            <a:r>
              <a:rPr lang="en-US" dirty="0"/>
              <a:t>EDA</a:t>
            </a:r>
          </a:p>
          <a:p>
            <a:r>
              <a:rPr lang="en-US" dirty="0"/>
              <a:t>SEPARATING X &amp; Y</a:t>
            </a:r>
          </a:p>
          <a:p>
            <a:r>
              <a:rPr lang="en-US" dirty="0"/>
              <a:t>SKEWNESS REMOVAL &amp; SCALING</a:t>
            </a:r>
          </a:p>
          <a:p>
            <a:r>
              <a:rPr lang="en-US" dirty="0"/>
              <a:t>MULTICOLINEARITY CHECK</a:t>
            </a:r>
          </a:p>
          <a:p>
            <a:r>
              <a:rPr lang="en-US" dirty="0"/>
              <a:t>MODEL TRAINING &amp; TESTING – 5 ALGORITHMS</a:t>
            </a:r>
          </a:p>
          <a:p>
            <a:r>
              <a:rPr lang="en-US" dirty="0"/>
              <a:t>LASSO &amp; RIDGE –REGULARIZATION TOOLS</a:t>
            </a:r>
          </a:p>
          <a:p>
            <a:r>
              <a:rPr lang="en-US" dirty="0"/>
              <a:t>CROSS VAL SCORE</a:t>
            </a:r>
          </a:p>
          <a:p>
            <a:r>
              <a:rPr lang="en-US" dirty="0"/>
              <a:t>HYPER TUNING</a:t>
            </a:r>
          </a:p>
          <a:p>
            <a:r>
              <a:rPr lang="en-US" dirty="0"/>
              <a:t>SAVING &amp; IMPLEMENTING THE BEST MODEL</a:t>
            </a:r>
          </a:p>
          <a:p>
            <a:endParaRPr lang="en-US" dirty="0"/>
          </a:p>
        </p:txBody>
      </p:sp>
    </p:spTree>
    <p:extLst>
      <p:ext uri="{BB962C8B-B14F-4D97-AF65-F5344CB8AC3E}">
        <p14:creationId xmlns:p14="http://schemas.microsoft.com/office/powerpoint/2010/main" val="38741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71B9-C02E-9EF1-D4F7-B7E67868F3B9}"/>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9F5D9E66-EDBD-54AF-BEE1-2C67B5DBD07F}"/>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VIF SCORES FOR MANY COLUMNS WERE GREATER THAN 10, AFTER DROPPING 10 COLUMNS, WE ASSUMED THAT IF WE DELETE MORE COLUMNS FROM THE DATA SET WE MAY LOSE IMP FEATURES WHICH WOULD HELP IN DETERMINING THE MODEL ACCURACY </a:t>
            </a:r>
          </a:p>
          <a:p>
            <a:endParaRPr lang="en-US" dirty="0"/>
          </a:p>
        </p:txBody>
      </p:sp>
    </p:spTree>
    <p:extLst>
      <p:ext uri="{BB962C8B-B14F-4D97-AF65-F5344CB8AC3E}">
        <p14:creationId xmlns:p14="http://schemas.microsoft.com/office/powerpoint/2010/main" val="176055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5C2B-98BF-1668-8480-DB940EE39448}"/>
              </a:ext>
            </a:extLst>
          </p:cNvPr>
          <p:cNvSpPr>
            <a:spLocks noGrp="1"/>
          </p:cNvSpPr>
          <p:nvPr>
            <p:ph type="title"/>
          </p:nvPr>
        </p:nvSpPr>
        <p:spPr/>
        <p:txBody>
          <a:bodyPr/>
          <a:lstStyle/>
          <a:p>
            <a:r>
              <a:rPr lang="en-US" dirty="0"/>
              <a:t>MODEL DASHBOARD</a:t>
            </a:r>
          </a:p>
        </p:txBody>
      </p:sp>
      <p:sp>
        <p:nvSpPr>
          <p:cNvPr id="3" name="Content Placeholder 2">
            <a:extLst>
              <a:ext uri="{FF2B5EF4-FFF2-40B4-BE49-F238E27FC236}">
                <a16:creationId xmlns:a16="http://schemas.microsoft.com/office/drawing/2014/main" id="{CD1C2789-9CC2-9AD2-CE91-8015361E9E98}"/>
              </a:ext>
            </a:extLst>
          </p:cNvPr>
          <p:cNvSpPr>
            <a:spLocks noGrp="1"/>
          </p:cNvSpPr>
          <p:nvPr>
            <p:ph idx="1"/>
          </p:nvPr>
        </p:nvSpPr>
        <p:spPr/>
        <p:txBody>
          <a:bodyPr/>
          <a:lstStyle/>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KNN</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GRADIENT BOOSTING REGRESSOR</a:t>
            </a:r>
          </a:p>
          <a:p>
            <a:endParaRPr lang="en-US" dirty="0"/>
          </a:p>
        </p:txBody>
      </p:sp>
    </p:spTree>
    <p:extLst>
      <p:ext uri="{BB962C8B-B14F-4D97-AF65-F5344CB8AC3E}">
        <p14:creationId xmlns:p14="http://schemas.microsoft.com/office/powerpoint/2010/main" val="3767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40C9-AD0A-E104-175F-D25B9B737FF5}"/>
              </a:ext>
            </a:extLst>
          </p:cNvPr>
          <p:cNvSpPr>
            <a:spLocks noGrp="1"/>
          </p:cNvSpPr>
          <p:nvPr>
            <p:ph type="title"/>
          </p:nvPr>
        </p:nvSpPr>
        <p:spPr/>
        <p:txBody>
          <a:bodyPr/>
          <a:lstStyle/>
          <a:p>
            <a:r>
              <a:rPr lang="en-US" dirty="0"/>
              <a:t>FINALIZED MODEL</a:t>
            </a:r>
          </a:p>
        </p:txBody>
      </p:sp>
      <p:sp>
        <p:nvSpPr>
          <p:cNvPr id="3" name="Content Placeholder 2">
            <a:extLst>
              <a:ext uri="{FF2B5EF4-FFF2-40B4-BE49-F238E27FC236}">
                <a16:creationId xmlns:a16="http://schemas.microsoft.com/office/drawing/2014/main" id="{AE46B725-86D5-C725-ECB4-1D71CB846132}"/>
              </a:ext>
            </a:extLst>
          </p:cNvPr>
          <p:cNvSpPr>
            <a:spLocks noGrp="1"/>
          </p:cNvSpPr>
          <p:nvPr>
            <p:ph idx="1"/>
          </p:nvPr>
        </p:nvSpPr>
        <p:spPr/>
        <p:txBody>
          <a:bodyPr/>
          <a:lstStyle/>
          <a:p>
            <a:r>
              <a:rPr lang="en-US" dirty="0"/>
              <a:t>GRADIENT BOOSTING REGRESSOR </a:t>
            </a:r>
          </a:p>
          <a:p>
            <a:pPr marL="0" indent="0">
              <a:buNone/>
            </a:pPr>
            <a:r>
              <a:rPr lang="en-US" dirty="0"/>
              <a:t>(HIGHEST R2 SCORE &amp; THE LEAST DIFFERENCE BETWEEN CV MEAN SCORE AND MODEL R2 SCORE AS COMPARED TO ALL MODELS)</a:t>
            </a:r>
          </a:p>
        </p:txBody>
      </p:sp>
    </p:spTree>
    <p:extLst>
      <p:ext uri="{BB962C8B-B14F-4D97-AF65-F5344CB8AC3E}">
        <p14:creationId xmlns:p14="http://schemas.microsoft.com/office/powerpoint/2010/main" val="426664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7F8B-BF64-A7CC-AA18-E5C4F6365BB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B5FD3A-7B78-77D4-5DD6-D7E81D1A86AA}"/>
              </a:ext>
            </a:extLst>
          </p:cNvPr>
          <p:cNvSpPr>
            <a:spLocks noGrp="1"/>
          </p:cNvSpPr>
          <p:nvPr>
            <p:ph idx="1"/>
          </p:nvPr>
        </p:nvSpPr>
        <p:spPr/>
        <p:txBody>
          <a:bodyPr>
            <a:normAutofit fontScale="92500" lnSpcReduction="10000"/>
          </a:bodyPr>
          <a:lstStyle/>
          <a:p>
            <a:r>
              <a:rPr lang="en-US" dirty="0"/>
              <a:t>THE DATA SET WAS VERY EXTENSIVE AND GAVE A DEEP UNDERSTANDING OF THE DIFFERENT VARIABLES</a:t>
            </a:r>
          </a:p>
          <a:p>
            <a:r>
              <a:rPr lang="en-US" dirty="0"/>
              <a:t>ALL THE TOOLS HELPED IN DERIVING USELFUL INSIGHTS IN THE PROJECTS</a:t>
            </a:r>
          </a:p>
          <a:p>
            <a:r>
              <a:rPr lang="en-US" dirty="0"/>
              <a:t>EDA WAS CONDUCTED</a:t>
            </a:r>
          </a:p>
          <a:p>
            <a:r>
              <a:rPr lang="en-US" dirty="0"/>
              <a:t>VISULALIZATIO TOOLS HELPED IN UNDERSTANDING THE PROBLEM</a:t>
            </a:r>
          </a:p>
          <a:p>
            <a:r>
              <a:rPr lang="en-US" dirty="0"/>
              <a:t>5 ALGORITHMS WERE TAKEN FOR TRAINING &amp; TESTING</a:t>
            </a:r>
          </a:p>
          <a:p>
            <a:r>
              <a:rPr lang="en-US" dirty="0"/>
              <a:t>GRADIENT BOOSTING REGRESSOR WAS SELECTED AS IT HAD THE HIGHEST R2 SCORE AND THE LEAST DIFFERENCE BETWEEN CV MEAN SCORE AND MODEL SCORE</a:t>
            </a:r>
          </a:p>
          <a:p>
            <a:r>
              <a:rPr lang="en-US" dirty="0"/>
              <a:t>SAME WAS HYPER TUNED AND SAVED AND IMPLEMENTED FOR TEST DATA SET PREDICTION </a:t>
            </a:r>
          </a:p>
        </p:txBody>
      </p:sp>
    </p:spTree>
    <p:extLst>
      <p:ext uri="{BB962C8B-B14F-4D97-AF65-F5344CB8AC3E}">
        <p14:creationId xmlns:p14="http://schemas.microsoft.com/office/powerpoint/2010/main" val="2596297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291</Words>
  <Application>Microsoft Macintosh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HOUSING PROJECT</vt:lpstr>
      <vt:lpstr>PROBLEM STATEMENT</vt:lpstr>
      <vt:lpstr>EDA STEPS</vt:lpstr>
      <vt:lpstr>VISUALIZATION TOOLS </vt:lpstr>
      <vt:lpstr>STEPS</vt:lpstr>
      <vt:lpstr>ASSUMPTIONS</vt:lpstr>
      <vt:lpstr>MODEL DASHBOARD</vt:lpstr>
      <vt:lpstr>FINALIZED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Natasha Poddar</dc:creator>
  <cp:lastModifiedBy>Natasha Poddar</cp:lastModifiedBy>
  <cp:revision>1</cp:revision>
  <dcterms:created xsi:type="dcterms:W3CDTF">2022-10-08T18:25:46Z</dcterms:created>
  <dcterms:modified xsi:type="dcterms:W3CDTF">2022-10-08T18:37:27Z</dcterms:modified>
</cp:coreProperties>
</file>