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0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E70D8-E793-4006-AAE2-0004D23BC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745E11-33A9-4C5C-85F2-791E09641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43669-2295-44DF-B66D-BDED5AE7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4A9F-7A08-4A25-9828-1439FBCA1B7A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22BEA-8B7C-47AF-A70F-0A2E6058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BC030B-A078-4703-B26E-EAD0178C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4EBC-3ACE-4F74-A9C3-4A5FBECB6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11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51E74-14A4-4ADA-BC97-274F87CA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16E766-A8B6-4437-8330-C5A8B2601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9AA25A-0249-4EC5-A3A5-32C706B9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4A9F-7A08-4A25-9828-1439FBCA1B7A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646D6D-B034-4049-9334-42CACEFA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45BB2C-1BFA-4297-AD85-231AFB70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4EBC-3ACE-4F74-A9C3-4A5FBECB6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33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542DA6-8265-4CDF-B7D5-DAFDF892E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A75D10-662D-4AA7-99DC-BC4B583CF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76D70D-BDB5-4E62-B29E-38FC54C5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4A9F-7A08-4A25-9828-1439FBCA1B7A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75AE-7C58-477A-8876-E6FB6797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D156E-0978-4B25-9CB0-EB145FD6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4EBC-3ACE-4F74-A9C3-4A5FBECB6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19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3EA53-AFAE-4DFB-9059-073BD93D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583F7-EB2B-4CB8-94BF-A5E8F68B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3D930-A758-40F4-B8FD-0C44B638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4A9F-7A08-4A25-9828-1439FBCA1B7A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2CAC8-EF0F-4E23-8966-DD548AAB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372FC6-457D-4813-93B4-C7D6DEB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4EBC-3ACE-4F74-A9C3-4A5FBECB6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2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08432-FF37-4FDB-B4A3-AA53559E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0D4CC6-C2BF-450E-9B99-B3CC3AA98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EBC61-A6D0-4EAE-9726-FB77226F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4A9F-7A08-4A25-9828-1439FBCA1B7A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73B618-727E-4012-8EE9-3696F2DC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6A5BF-AAB0-4924-9907-289D2E92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4EBC-3ACE-4F74-A9C3-4A5FBECB6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8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1FC3B-4919-46FF-8E86-AB8ADACB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D60EBB-E43B-4F41-8A59-0C2A2679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E4461A-4DA4-4D71-9555-69BE0C1A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A04D12-0628-4C65-919D-0AAA49A1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4A9F-7A08-4A25-9828-1439FBCA1B7A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8347D3-9123-4D13-BC5D-61326C6F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2EFC4-BDCF-4FA7-A445-330FC598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4EBC-3ACE-4F74-A9C3-4A5FBECB6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9C2D8-5BA8-4370-AF92-DB000331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313205-AABF-4A4E-9269-270481FD8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0BD633-5647-4422-BC91-13DC3A82E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67D231-A554-4A3E-84B9-B2FA32944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5B08D6-758D-44A8-8501-8BBE53A72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88DF29-3ECA-4303-B883-20E8743F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4A9F-7A08-4A25-9828-1439FBCA1B7A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C27582-9983-4961-82AC-73953682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BEDF94-D718-4FE3-A724-5C9D67AC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4EBC-3ACE-4F74-A9C3-4A5FBECB6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69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802F4-3591-448A-8FCD-1DF6F517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2273B7-85C2-4F2F-99E2-965B6DA0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4A9F-7A08-4A25-9828-1439FBCA1B7A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8B06E0-66B5-483C-B31E-4190E7E6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2F37AF-589B-46A7-BC61-3D55E4EC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4EBC-3ACE-4F74-A9C3-4A5FBECB6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8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F4AE84-AD96-4642-8C13-75CDC78C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4A9F-7A08-4A25-9828-1439FBCA1B7A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A798DF-9DF8-4598-82C4-DBF18F38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4D0E14-E2D7-4FC1-9080-41949B18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4EBC-3ACE-4F74-A9C3-4A5FBECB6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67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79049-C527-4D53-823A-32482962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6BA78-72C8-418F-B4FE-30AAAD00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9CFC97-B736-496F-B85E-7854A479D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57E5D5-0CCE-4D2A-BDE4-C5009420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4A9F-7A08-4A25-9828-1439FBCA1B7A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5F690E-4BF0-401C-AB34-DD969CA2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662955-89F0-4BE6-B515-704D70E8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4EBC-3ACE-4F74-A9C3-4A5FBECB6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90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EE7E4-8466-4425-B878-78EC7264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59C8AE-31FC-4E6A-B841-337ECEE59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7D19A4-63B2-47B0-8307-54327F4C2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46BB4F-DBA1-49FA-9919-8CE6E241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4A9F-7A08-4A25-9828-1439FBCA1B7A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C8DE1F-A68C-480C-865D-83B1A680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02062B-30EC-4765-A0DA-5E966BBB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4EBC-3ACE-4F74-A9C3-4A5FBECB6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88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25882-0C66-4C8E-80A6-433D0B42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D196A6-8536-431D-BED2-E41CCCA1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ED9945-C609-4A7D-87EB-07109189F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E4A9F-7A08-4A25-9828-1439FBCA1B7A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D60B45-D604-4EDD-9AB1-7D7B43BA5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89648-992F-4F8B-A030-DF9D0D4EE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94EBC-3ACE-4F74-A9C3-4A5FBECB6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44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61F9E-0B07-4BB3-8CCA-A21E6F170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507188"/>
            <a:ext cx="9144000" cy="1901500"/>
          </a:xfrm>
        </p:spPr>
        <p:txBody>
          <a:bodyPr>
            <a:normAutofit/>
          </a:bodyPr>
          <a:lstStyle/>
          <a:p>
            <a:r>
              <a:rPr lang="ru-RU" sz="2500" b="1" dirty="0"/>
              <a:t>РАЗРАБОТКА ПРОГРАММНОГО ОБЕСПЕЧЕНИЯ ДЛЯ ВЕДЕНИЯ ЭЛЕКТРОННОЙ МЕДИЦИНСКОЙ КАРТЫ ПАЦИЕНТА</a:t>
            </a:r>
            <a:endParaRPr lang="ru-RU" sz="2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E2556A-8C10-4DCD-8E29-4626101B9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055" y="3694799"/>
            <a:ext cx="3230880" cy="250387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/>
              <a:t>Выполнила: </a:t>
            </a:r>
          </a:p>
          <a:p>
            <a:pPr algn="l"/>
            <a:r>
              <a:rPr lang="ru-RU" dirty="0"/>
              <a:t>Коротких Наталья Михайловна</a:t>
            </a:r>
          </a:p>
          <a:p>
            <a:pPr algn="l"/>
            <a:r>
              <a:rPr lang="ru-RU" dirty="0"/>
              <a:t>Специальность: </a:t>
            </a:r>
          </a:p>
          <a:p>
            <a:pPr algn="l"/>
            <a:r>
              <a:rPr lang="ru-RU" dirty="0"/>
              <a:t>09.02.07 Информационные системы и программирование</a:t>
            </a:r>
          </a:p>
          <a:p>
            <a:pPr algn="l"/>
            <a:r>
              <a:rPr lang="ru-RU" dirty="0"/>
              <a:t>Группа 21П-1</a:t>
            </a:r>
          </a:p>
          <a:p>
            <a:pPr algn="l"/>
            <a:r>
              <a:rPr lang="ru-RU" dirty="0"/>
              <a:t>Форма обучения: очная</a:t>
            </a:r>
          </a:p>
          <a:p>
            <a:pPr algn="l"/>
            <a:r>
              <a:rPr lang="ru-RU" dirty="0"/>
              <a:t>Руководитель: Махнев Александр Анатольевич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931" y="355817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5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22" y="109646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755" y="6198669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04699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C43DF-BF4D-4974-B386-12CD5076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522"/>
            <a:ext cx="10515600" cy="88216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6C814-CA34-408C-8DF2-AD72ADE90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067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600" dirty="0"/>
              <a:t>	Цель дипломного проекта заключается в разработке и внедрении эффективного программного обеспечения для ведения электронных медицинских карт пациентов. Это позволит оптимизировать управление данными, повысить оперативность обработки информации, а также улучшить качество медицинского обслуживания.</a:t>
            </a:r>
          </a:p>
          <a:p>
            <a:pPr marL="0" indent="0" algn="just">
              <a:buNone/>
            </a:pPr>
            <a:r>
              <a:rPr lang="ru-RU" sz="2600"/>
              <a:t>	Задачи:</a:t>
            </a:r>
            <a:endParaRPr lang="ru-RU" sz="2600" dirty="0"/>
          </a:p>
          <a:p>
            <a:pPr marL="0" indent="0" algn="just">
              <a:buNone/>
            </a:pPr>
            <a:r>
              <a:rPr lang="ru-RU" sz="2600" dirty="0"/>
              <a:t>•	Провести анализ и описать предметную область по процессу ведения ЭМК в медицинских учреждениях.</a:t>
            </a:r>
          </a:p>
          <a:p>
            <a:pPr marL="0" indent="0" algn="just">
              <a:buNone/>
            </a:pPr>
            <a:r>
              <a:rPr lang="ru-RU" sz="2600" dirty="0"/>
              <a:t>•	Разработать техническое задание на создание программного продукта.</a:t>
            </a:r>
          </a:p>
          <a:p>
            <a:pPr marL="0" indent="0" algn="just">
              <a:buNone/>
            </a:pPr>
            <a:r>
              <a:rPr lang="ru-RU" sz="2600" dirty="0"/>
              <a:t>•	Описать архитектуру программы и ее основные компоненты, разработать алгоритмы и описать функционирование программы.</a:t>
            </a:r>
          </a:p>
          <a:p>
            <a:pPr marL="0" indent="0" algn="just">
              <a:buNone/>
            </a:pPr>
            <a:r>
              <a:rPr lang="ru-RU" sz="2600" dirty="0"/>
              <a:t>•	Провести тестирование и опытную эксплуатацию программного обеспечения.</a:t>
            </a:r>
          </a:p>
          <a:p>
            <a:pPr marL="0" indent="0" algn="just">
              <a:buNone/>
            </a:pPr>
            <a:r>
              <a:rPr lang="ru-RU" sz="2600" dirty="0"/>
              <a:t>•	Подготовить руководство пользователя для медицинских работников.</a:t>
            </a:r>
          </a:p>
          <a:p>
            <a:pPr marL="0" indent="0" algn="just">
              <a:buNone/>
            </a:pPr>
            <a:endParaRPr lang="ru-RU" sz="26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8A104BB-1F6D-492D-92ED-582E35E421E2}"/>
              </a:ext>
            </a:extLst>
          </p:cNvPr>
          <p:cNvSpPr txBox="1">
            <a:spLocks/>
          </p:cNvSpPr>
          <p:nvPr/>
        </p:nvSpPr>
        <p:spPr>
          <a:xfrm>
            <a:off x="1524000" y="-162051"/>
            <a:ext cx="9144000" cy="141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/>
              <a:t>РАЗРАБОТКА ПРОГРАММНОГО ОБЕСПЕЧЕНИЯ ДЛЯ ВЕДЕНИЯ ЭЛЕКТРОННОЙ МЕДИЦИНСКОЙ КАРТЫ ПАЦИЕНТА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672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4B6F696-1C65-44A3-9376-1A7F8345B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40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500" dirty="0"/>
              <a:t>	Для анализа предметной области по данной теме были изучены документы: </a:t>
            </a:r>
          </a:p>
          <a:p>
            <a:pPr algn="just"/>
            <a:r>
              <a:rPr lang="ru-RU" sz="2500" dirty="0"/>
              <a:t>приказ от 15 декабря 2014 г. N 834н «Об утверждении унифицированных форм медицинской документации, используемых в медицинских организациях, оказывающих медицинскую помощь в амбулаторных условиях, и порядков по их заполнению» (ред. от 02.11.2020);</a:t>
            </a:r>
          </a:p>
          <a:p>
            <a:pPr algn="just"/>
            <a:r>
              <a:rPr lang="ru-RU" sz="2500" dirty="0"/>
              <a:t>ГОСТ Р 52636-2006 «Электронная история болезни»;</a:t>
            </a:r>
          </a:p>
          <a:p>
            <a:pPr algn="just"/>
            <a:r>
              <a:rPr lang="ru-RU" sz="2500" dirty="0"/>
              <a:t>«Основные разделы электронной медицинской карты», утвержденный Министерством здравоохранения Российской Федерации 11 ноября 2013 года.</a:t>
            </a:r>
          </a:p>
          <a:p>
            <a:pPr marL="0" indent="0" algn="just">
              <a:buNone/>
            </a:pPr>
            <a:r>
              <a:rPr lang="ru-RU" sz="2500" dirty="0"/>
              <a:t>	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642C418-AE7E-45A5-8834-6B6D7C609653}"/>
              </a:ext>
            </a:extLst>
          </p:cNvPr>
          <p:cNvSpPr txBox="1">
            <a:spLocks/>
          </p:cNvSpPr>
          <p:nvPr/>
        </p:nvSpPr>
        <p:spPr>
          <a:xfrm>
            <a:off x="1524000" y="-162051"/>
            <a:ext cx="9144000" cy="141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/>
              <a:t>РАЗРАБОТКА ПРОГРАММНОГО ОБЕСПЕЧЕНИЯ ДЛЯ ВЕДЕНИЯ ЭЛЕКТРОННОЙ МЕДИЦИНСКОЙ КАРТЫ ПАЦИЕНТА</a:t>
            </a:r>
            <a:endParaRPr lang="ru-RU" sz="16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8030BD2-C41D-471E-A0E9-06A4BE10EAF9}"/>
              </a:ext>
            </a:extLst>
          </p:cNvPr>
          <p:cNvSpPr txBox="1">
            <a:spLocks/>
          </p:cNvSpPr>
          <p:nvPr/>
        </p:nvSpPr>
        <p:spPr>
          <a:xfrm>
            <a:off x="838200" y="808522"/>
            <a:ext cx="10515600" cy="882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Анализ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65147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8030BD2-C41D-471E-A0E9-06A4BE10EAF9}"/>
              </a:ext>
            </a:extLst>
          </p:cNvPr>
          <p:cNvSpPr txBox="1">
            <a:spLocks/>
          </p:cNvSpPr>
          <p:nvPr/>
        </p:nvSpPr>
        <p:spPr>
          <a:xfrm>
            <a:off x="838200" y="808522"/>
            <a:ext cx="10515600" cy="882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Анализ предметной области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6685B2-4597-4D66-A91C-C418C3CD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83" y="1543722"/>
            <a:ext cx="6277433" cy="5219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DAD1D59-3223-43C9-9C50-D443298B3EF8}"/>
              </a:ext>
            </a:extLst>
          </p:cNvPr>
          <p:cNvSpPr txBox="1">
            <a:spLocks/>
          </p:cNvSpPr>
          <p:nvPr/>
        </p:nvSpPr>
        <p:spPr>
          <a:xfrm>
            <a:off x="1524000" y="-162051"/>
            <a:ext cx="9144000" cy="141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/>
              <a:t>РАЗРАБОТКА ПРОГРАММНОГО ОБЕСПЕЧЕНИЯ ДЛЯ ВЕДЕНИЯ ЭЛЕКТРОННОЙ МЕДИЦИНСКОЙ КАРТЫ ПАЦИЕНТА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1514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642C418-AE7E-45A5-8834-6B6D7C609653}"/>
              </a:ext>
            </a:extLst>
          </p:cNvPr>
          <p:cNvSpPr txBox="1">
            <a:spLocks/>
          </p:cNvSpPr>
          <p:nvPr/>
        </p:nvSpPr>
        <p:spPr>
          <a:xfrm>
            <a:off x="1524000" y="-162051"/>
            <a:ext cx="9144000" cy="141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/>
              <a:t>РАЗРАБОТКА ПРОГРАММНОГО ОБЕСПЕЧЕНИЯ ДЛЯ ВЕДЕНИЯ ЭЛЕКТРОННОЙ МЕДИЦИНСКОЙ КАРТЫ ПАЦИЕНТА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8030BD2-C41D-471E-A0E9-06A4BE10EAF9}"/>
              </a:ext>
            </a:extLst>
          </p:cNvPr>
          <p:cNvSpPr txBox="1">
            <a:spLocks/>
          </p:cNvSpPr>
          <p:nvPr/>
        </p:nvSpPr>
        <p:spPr>
          <a:xfrm>
            <a:off x="838200" y="808522"/>
            <a:ext cx="10515600" cy="882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Программа аналог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0B01B37-7F7B-4AD0-9BD0-2F7A0B8B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06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dirty="0"/>
              <a:t>	«МИС Квазар» предназначена для автоматизации процессов в медицинских учреждениях и включает в себя функционал для ведения электронной медицинской карты пациента.</a:t>
            </a:r>
            <a:endParaRPr lang="ru-RU" dirty="0"/>
          </a:p>
        </p:txBody>
      </p: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956D2AFE-1687-4F67-855A-A4905BEBD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3267075"/>
            <a:ext cx="52832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6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642C418-AE7E-45A5-8834-6B6D7C609653}"/>
              </a:ext>
            </a:extLst>
          </p:cNvPr>
          <p:cNvSpPr txBox="1">
            <a:spLocks/>
          </p:cNvSpPr>
          <p:nvPr/>
        </p:nvSpPr>
        <p:spPr>
          <a:xfrm>
            <a:off x="1524000" y="-162051"/>
            <a:ext cx="9144000" cy="141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/>
              <a:t>РАЗРАБОТКА ПРОГРАММНОГО ОБЕСПЕЧЕНИЯ ДЛЯ ВЕДЕНИЯ ЭЛЕКТРОННОЙ МЕДИЦИНСКОЙ КАРТЫ ПАЦИЕНТА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8030BD2-C41D-471E-A0E9-06A4BE10EAF9}"/>
              </a:ext>
            </a:extLst>
          </p:cNvPr>
          <p:cNvSpPr txBox="1">
            <a:spLocks/>
          </p:cNvSpPr>
          <p:nvPr/>
        </p:nvSpPr>
        <p:spPr>
          <a:xfrm>
            <a:off x="838200" y="808522"/>
            <a:ext cx="10515600" cy="882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Программа аналог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754F6CEF-4BD0-4212-A7D9-B9DCFF2D3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91" b="25418"/>
          <a:stretch/>
        </p:blipFill>
        <p:spPr>
          <a:xfrm>
            <a:off x="1524000" y="1567717"/>
            <a:ext cx="9370327" cy="4766408"/>
          </a:xfrm>
          <a:ln>
            <a:solidFill>
              <a:schemeClr val="tx1"/>
            </a:solidFill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8534AB-FE24-46F9-8418-7D7A4932DADA}"/>
              </a:ext>
            </a:extLst>
          </p:cNvPr>
          <p:cNvSpPr/>
          <p:nvPr/>
        </p:nvSpPr>
        <p:spPr>
          <a:xfrm>
            <a:off x="2768600" y="1752600"/>
            <a:ext cx="3007360" cy="12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9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7555C7-B86F-4614-A704-BF3E5C8B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950" y="2050080"/>
            <a:ext cx="10096099" cy="41364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•	Управление информацией о пациентах (добавление, редактирование, удаление);</a:t>
            </a:r>
          </a:p>
          <a:p>
            <a:pPr marL="0" indent="0" algn="just">
              <a:buNone/>
            </a:pPr>
            <a:r>
              <a:rPr lang="ru-RU" dirty="0"/>
              <a:t>•	Ведение медицинских карт пациентов, включая историю болезни, назначения и рекомендации врачей;</a:t>
            </a:r>
          </a:p>
          <a:p>
            <a:pPr marL="0" indent="0" algn="just">
              <a:buNone/>
            </a:pPr>
            <a:r>
              <a:rPr lang="ru-RU" dirty="0"/>
              <a:t>•	Возможность добавления и редактирования медицинских записей;</a:t>
            </a:r>
          </a:p>
          <a:p>
            <a:pPr marL="0" indent="0" algn="just">
              <a:buNone/>
            </a:pPr>
            <a:r>
              <a:rPr lang="ru-RU" dirty="0"/>
              <a:t>•	Генерация отчетов о состоянии здоровья пациентов за определенный период.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4C3110-DDCA-4230-9C6C-52930081E9CA}"/>
              </a:ext>
            </a:extLst>
          </p:cNvPr>
          <p:cNvSpPr txBox="1">
            <a:spLocks/>
          </p:cNvSpPr>
          <p:nvPr/>
        </p:nvSpPr>
        <p:spPr>
          <a:xfrm>
            <a:off x="1524000" y="-162051"/>
            <a:ext cx="9144000" cy="141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/>
              <a:t>РАЗРАБОТКА ПРОГРАММНОГО ОБЕСПЕЧЕНИЯ ДЛЯ ВЕДЕНИЯ ЭЛЕКТРОННОЙ МЕДИЦИНСКОЙ КАРТЫ ПАЦИЕНТА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E39BCDB-AED4-4827-9038-215029B15C35}"/>
              </a:ext>
            </a:extLst>
          </p:cNvPr>
          <p:cNvSpPr txBox="1">
            <a:spLocks/>
          </p:cNvSpPr>
          <p:nvPr/>
        </p:nvSpPr>
        <p:spPr>
          <a:xfrm>
            <a:off x="838200" y="808522"/>
            <a:ext cx="10515600" cy="882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Основные функции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58923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4C3110-DDCA-4230-9C6C-52930081E9CA}"/>
              </a:ext>
            </a:extLst>
          </p:cNvPr>
          <p:cNvSpPr txBox="1">
            <a:spLocks/>
          </p:cNvSpPr>
          <p:nvPr/>
        </p:nvSpPr>
        <p:spPr>
          <a:xfrm>
            <a:off x="1524000" y="-162051"/>
            <a:ext cx="9144000" cy="141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/>
              <a:t>РАЗРАБОТКА ПРОГРАММНОГО ОБЕСПЕЧЕНИЯ ДЛЯ ВЕДЕНИЯ ЭЛЕКТРОННОЙ МЕДИЦИНСКОЙ КАРТЫ ПАЦИЕНТА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E39BCDB-AED4-4827-9038-215029B15C35}"/>
              </a:ext>
            </a:extLst>
          </p:cNvPr>
          <p:cNvSpPr txBox="1">
            <a:spLocks/>
          </p:cNvSpPr>
          <p:nvPr/>
        </p:nvSpPr>
        <p:spPr>
          <a:xfrm>
            <a:off x="838200" y="808522"/>
            <a:ext cx="10515600" cy="882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Интерфейс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F16DC6-9978-4B02-8B8D-0B8451FC8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" t="857" r="1273" b="2360"/>
          <a:stretch/>
        </p:blipFill>
        <p:spPr>
          <a:xfrm>
            <a:off x="2708274" y="1785938"/>
            <a:ext cx="7188201" cy="472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034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384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Тема Office</vt:lpstr>
      <vt:lpstr>РАЗРАБОТКА ПРОГРАММНОГО ОБЕСПЕЧЕНИЯ ДЛЯ ВЕДЕНИЯ ЭЛЕКТРОННОЙ МЕДИЦИНСКОЙ КАРТЫ ПАЦИЕНТА</vt:lpstr>
      <vt:lpstr>Цели и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МОДУЛЯ ДЛЯ АВТОМАТИЗАЦИИ УЧЕТА АНАЛИЗОВ МЕДИЦИНСКОЙ ЛАБОРАТОРИИ</dc:title>
  <dc:creator>Наташа Коротких</dc:creator>
  <cp:lastModifiedBy>Наташа Коротких</cp:lastModifiedBy>
  <cp:revision>26</cp:revision>
  <dcterms:created xsi:type="dcterms:W3CDTF">2024-10-25T10:47:39Z</dcterms:created>
  <dcterms:modified xsi:type="dcterms:W3CDTF">2025-01-16T01:40:08Z</dcterms:modified>
</cp:coreProperties>
</file>