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8" r:id="rId2"/>
    <p:sldId id="260" r:id="rId3"/>
    <p:sldId id="294" r:id="rId4"/>
    <p:sldId id="295" r:id="rId5"/>
    <p:sldId id="276" r:id="rId6"/>
    <p:sldId id="267" r:id="rId7"/>
    <p:sldId id="277" r:id="rId8"/>
    <p:sldId id="278" r:id="rId9"/>
    <p:sldId id="280" r:id="rId10"/>
    <p:sldId id="281" r:id="rId11"/>
    <p:sldId id="301" r:id="rId12"/>
    <p:sldId id="283" r:id="rId13"/>
    <p:sldId id="286" r:id="rId14"/>
    <p:sldId id="287" r:id="rId15"/>
    <p:sldId id="288" r:id="rId16"/>
    <p:sldId id="289" r:id="rId17"/>
    <p:sldId id="290" r:id="rId18"/>
    <p:sldId id="284" r:id="rId19"/>
    <p:sldId id="291" r:id="rId20"/>
    <p:sldId id="285" r:id="rId21"/>
    <p:sldId id="298" r:id="rId22"/>
    <p:sldId id="300" r:id="rId23"/>
    <p:sldId id="282" r:id="rId24"/>
    <p:sldId id="275" r:id="rId25"/>
    <p:sldId id="271" r:id="rId26"/>
    <p:sldId id="302" r:id="rId27"/>
    <p:sldId id="272" r:id="rId28"/>
    <p:sldId id="303" r:id="rId29"/>
    <p:sldId id="268" r:id="rId30"/>
    <p:sldId id="304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07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8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95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2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0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40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4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2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2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37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1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82D5EC-AB20-442C-AAD1-42BF1E1253B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B97B-E7FF-4800-92D1-2D5346361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1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14FF-821E-7E92-12D7-FF9141BC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79" y="630384"/>
            <a:ext cx="9247693" cy="2888530"/>
          </a:xfrm>
        </p:spPr>
        <p:txBody>
          <a:bodyPr/>
          <a:lstStyle/>
          <a:p>
            <a:pPr algn="ctr"/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учебной практике </a:t>
            </a:r>
            <a:b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ПМ.02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Осуществление интеграции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5E9AC5-3179-8DD2-DE06-E7083B97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920" y="3714938"/>
            <a:ext cx="8205861" cy="3631535"/>
          </a:xfrm>
        </p:spPr>
        <p:txBody>
          <a:bodyPr>
            <a:noAutofit/>
          </a:bodyPr>
          <a:lstStyle/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Студента очного отделения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Коротких Натальи Михайловны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Группа 21П-1</a:t>
            </a:r>
            <a:endParaRPr lang="ru-RU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 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системы и программирование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 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КОГПОбу «СКПиСО»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практики </a:t>
            </a:r>
          </a:p>
          <a:p>
            <a:pPr marL="315087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Калинин Арсений Олегович</a:t>
            </a:r>
            <a:endParaRPr lang="ru-RU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09E15-C9C4-9924-19C0-1A4F62411E3E}"/>
              </a:ext>
            </a:extLst>
          </p:cNvPr>
          <p:cNvSpPr txBox="1"/>
          <p:nvPr/>
        </p:nvSpPr>
        <p:spPr>
          <a:xfrm>
            <a:off x="943937" y="150829"/>
            <a:ext cx="9247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КИРОВСКОЙ ОБЛАСТИ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Кировское областное государственное профессиональное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бюджетное учреждение 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581B3-1FB0-A165-B797-B9F5C5F2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" y="179258"/>
            <a:ext cx="1143470" cy="114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5395C-D242-C3B4-03FB-3773DA5CF2B3}"/>
              </a:ext>
            </a:extLst>
          </p:cNvPr>
          <p:cNvSpPr txBox="1"/>
          <p:nvPr/>
        </p:nvSpPr>
        <p:spPr>
          <a:xfrm>
            <a:off x="2421588" y="6211420"/>
            <a:ext cx="629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- 202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3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F7537-B134-434E-9CD9-7081B17E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 для аптеки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13FF6E-B4CA-4F7D-96BC-7AF95809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38" y="1205729"/>
            <a:ext cx="8237062" cy="54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D9AE6-6586-4EC2-A937-F3156B1B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A40D-4C84-4FF8-885A-F3306A9C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461856-8950-472A-ACC0-C30848E85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0" y="1090280"/>
            <a:ext cx="11200408" cy="2549215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5FEC88-7D50-4119-AA66-B28F7E8E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0" y="3509308"/>
            <a:ext cx="11050093" cy="33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A244D-EDD6-4C1F-85AC-D9959C29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77CBBC-6CD9-4865-8C00-C787E8E1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51" y="1959126"/>
            <a:ext cx="5699124" cy="374514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71F93F-9DE8-43F0-806C-EB9579CAE481}"/>
              </a:ext>
            </a:extLst>
          </p:cNvPr>
          <p:cNvSpPr txBox="1">
            <a:spLocks/>
          </p:cNvSpPr>
          <p:nvPr/>
        </p:nvSpPr>
        <p:spPr>
          <a:xfrm>
            <a:off x="646111" y="1959126"/>
            <a:ext cx="42306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Медицинская лаборатория</a:t>
            </a:r>
          </a:p>
        </p:txBody>
      </p:sp>
    </p:spTree>
    <p:extLst>
      <p:ext uri="{BB962C8B-B14F-4D97-AF65-F5344CB8AC3E}">
        <p14:creationId xmlns:p14="http://schemas.microsoft.com/office/powerpoint/2010/main" val="279465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F99CD-4DD8-4BAA-91BC-2A19198A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7" y="329897"/>
            <a:ext cx="6131292" cy="3455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DCB44C-403D-4983-B0A5-0D1F2EB2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96" y="1711271"/>
            <a:ext cx="6096000" cy="34354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E94C5A-76B1-4EFF-B447-10B9D1EB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4" y="3595974"/>
            <a:ext cx="5503429" cy="31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6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40769D-8E2E-4EBE-9C0F-C6F72AD4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347191"/>
            <a:ext cx="5468474" cy="30818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7871FC-5A64-4036-83FB-BA1776AF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255" y="2487126"/>
            <a:ext cx="6865302" cy="38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4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A1B27C-0FE4-4B81-8C60-580E8FC2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9" y="475648"/>
            <a:ext cx="5295798" cy="34803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D66A2B-125F-4BE7-BFA8-31CD1A42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76" y="1594732"/>
            <a:ext cx="4871186" cy="47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2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14BEE4-BD8D-44A0-B7B0-E1969FC1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4" y="405393"/>
            <a:ext cx="6633279" cy="373824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70033-43A6-4316-9B05-ED1B21F9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22" y="3032786"/>
            <a:ext cx="6068255" cy="34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5B5288-BACC-4030-93DA-FF6CA634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260765"/>
            <a:ext cx="6266580" cy="353158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377CBC-97FD-42CE-BD98-4BEFCBC1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88" y="3108609"/>
            <a:ext cx="5841331" cy="32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4E1DA-5A2D-433F-8A1E-A5B7C73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Телефонный справочник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EF4CE-59CE-4C2F-88DF-0873EF2F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CCF89C-D91C-417B-8CA6-8E91EC8B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9" y="1432403"/>
            <a:ext cx="8443160" cy="49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59361B-1C08-42FF-8623-146D2AC0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7" y="313287"/>
            <a:ext cx="7793204" cy="27884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3E95B7-938F-4825-9FE8-4B7D8A89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26" y="2111197"/>
            <a:ext cx="5686325" cy="44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2AFDC-9659-4C6B-B069-395D3E31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3FEB7-98E9-450D-B857-B488F678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Учебную практику по модулю ПМ.02. Осуществление интеграции программных модулей я проходила в КОГПОБУ «Слободской колледж педагогики и социальных отношений» (КОГПОБУ СКПиСО). </a:t>
            </a:r>
          </a:p>
          <a:p>
            <a:pPr marL="0" indent="0" algn="just">
              <a:buNone/>
            </a:pPr>
            <a:r>
              <a:rPr lang="ru-RU" sz="1800" dirty="0"/>
              <a:t>Во время учебной практики я провела анализ предметной области, написала техническое задание, построила различные диаграммы (т.к. диаграмма деятельности, диаграмма классов и т.д.), создала несколько приложений (например, приложение для мед. лаборатории, телефонный справочник). Поработала с системой контроля версий, куда были загружены все результаты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68551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C5ABE-00D8-4FDB-8BC5-85646A9D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sz="4000" dirty="0"/>
              <a:t>Программа для решение математических задач</a:t>
            </a:r>
            <a:r>
              <a:rPr lang="en-US" sz="4000" dirty="0"/>
              <a:t> (</a:t>
            </a:r>
            <a:r>
              <a:rPr lang="ru-RU" sz="4000" dirty="0"/>
              <a:t>симплекс-метод</a:t>
            </a:r>
            <a:r>
              <a:rPr lang="en-US" sz="4000" dirty="0"/>
              <a:t>)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F64332-AF9B-4547-A4F3-03657D4E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9" y="3088286"/>
            <a:ext cx="5763429" cy="2838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3311B-AAB7-40CD-B783-9E75CFA1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76" y="2052918"/>
            <a:ext cx="456311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0305798-38EC-44E6-8587-3D90D4F18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Графический метод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5B2192-408C-4E79-9BE4-C594B0BD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4" y="213905"/>
            <a:ext cx="6886302" cy="40523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15342-FC18-4916-B8C6-98031601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78" y="2648591"/>
            <a:ext cx="6886302" cy="40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4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B7429-DF4D-42AB-B437-0507046A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системе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EBF3A-2133-47EA-BA90-A3064D49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Все материалы и приложения были загружены в </a:t>
            </a:r>
            <a:r>
              <a:rPr lang="en-US" dirty="0"/>
              <a:t>GitHub</a:t>
            </a:r>
            <a:r>
              <a:rPr lang="ru-RU" dirty="0"/>
              <a:t>. Работа с </a:t>
            </a:r>
            <a:r>
              <a:rPr lang="en-US" dirty="0"/>
              <a:t>GitHub</a:t>
            </a:r>
            <a:r>
              <a:rPr lang="ru-RU" dirty="0"/>
              <a:t> осуществлялась через настольное приложение </a:t>
            </a:r>
            <a:r>
              <a:rPr lang="en-US" dirty="0"/>
              <a:t>GitHub Desktop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Было создано 2 репозитория – одно для работы с медицинской лаборатории, второе для телефонного справочника.</a:t>
            </a:r>
          </a:p>
          <a:p>
            <a:pPr marL="0" indent="0" algn="just">
              <a:buNone/>
            </a:pPr>
            <a:r>
              <a:rPr lang="ru-RU" dirty="0"/>
              <a:t>	Выгрузка выполненных заданий происходила каждый день.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ACAA35-FB39-4D6D-8EDB-3ACD9687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25" y="4292766"/>
            <a:ext cx="8087156" cy="19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1E2D6-8247-4B69-A861-EDC3624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841C59-6F79-4F3B-9F04-B0554B2D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8" y="3429000"/>
            <a:ext cx="3954442" cy="14086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F848E-60E5-415E-B414-AF0992DA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83" y="4636029"/>
            <a:ext cx="3656857" cy="18237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781DB6-A021-4D57-A090-2B962F84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3167685"/>
            <a:ext cx="5186182" cy="10846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12C4B3-C462-4D26-86E7-587666FE6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966" y="5299451"/>
            <a:ext cx="6775254" cy="72311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14F854-FC7F-4B3F-A114-C427D39DD5E7}"/>
              </a:ext>
            </a:extLst>
          </p:cNvPr>
          <p:cNvSpPr/>
          <p:nvPr/>
        </p:nvSpPr>
        <p:spPr>
          <a:xfrm>
            <a:off x="1097281" y="1901713"/>
            <a:ext cx="9683930" cy="70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Для обработки ошибок были использованы конструкции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try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{}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catch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{},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if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{}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else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{}, метод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int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.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TryParse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и др.</a:t>
            </a:r>
            <a:endParaRPr lang="ru-RU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0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DF07A65-9CE1-4BCD-8397-5FD13877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6903"/>
              </p:ext>
            </p:extLst>
          </p:nvPr>
        </p:nvGraphicFramePr>
        <p:xfrm>
          <a:off x="2440390" y="1175255"/>
          <a:ext cx="9105499" cy="5536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6301">
                  <a:extLst>
                    <a:ext uri="{9D8B030D-6E8A-4147-A177-3AD203B41FA5}">
                      <a16:colId xmlns:a16="http://schemas.microsoft.com/office/drawing/2014/main" val="625260451"/>
                    </a:ext>
                  </a:extLst>
                </a:gridCol>
                <a:gridCol w="6909198">
                  <a:extLst>
                    <a:ext uri="{9D8B030D-6E8A-4147-A177-3AD203B41FA5}">
                      <a16:colId xmlns:a16="http://schemas.microsoft.com/office/drawing/2014/main" val="2752456631"/>
                    </a:ext>
                  </a:extLst>
                </a:gridCol>
              </a:tblGrid>
              <a:tr h="195645">
                <a:tc>
                  <a:txBody>
                    <a:bodyPr/>
                    <a:lstStyle/>
                    <a:p>
                      <a:pPr marL="0" marR="36195" lvl="0" indent="153035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b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482248859"/>
                  </a:ext>
                </a:extLst>
              </a:tr>
              <a:tr h="194857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 теста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Средний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3251864772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 поиска пользователей по части ФИО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3276356247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Проверка, что поиск пользователей по части фамилии, имени и отчества работает корректно.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4162187107"/>
                  </a:ext>
                </a:extLst>
              </a:tr>
              <a:tr h="1504005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Ввести часть фамилии в поле поиска.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Нажать кнопку поиска.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Проверить, что в результатах поиска отображаются пользователи с соответствующими фамилиями.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Повторить шаги 2-4 для имени и отчества.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Ввести часть ФИО, которая не соответствует никаким пользователям.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Нажать кнопку поиска.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Отображение нулевого результата или сообщение пользователю.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322900054"/>
                  </a:ext>
                </a:extLst>
              </a:tr>
              <a:tr h="1067623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Данные тестирования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Части ФИО для поиска: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   Фамилия: "Ива"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   Имя: "Ив"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   Отчество: "</a:t>
                      </a:r>
                      <a:r>
                        <a:rPr lang="ru-RU" sz="1000" dirty="0" err="1">
                          <a:effectLst/>
                        </a:rPr>
                        <a:t>Ивано</a:t>
                      </a:r>
                      <a:r>
                        <a:rPr lang="ru-RU" sz="1000" dirty="0">
                          <a:effectLst/>
                        </a:rPr>
                        <a:t>"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Часть ФИО, которая не соответствует никаким пользователям.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868678243"/>
                  </a:ext>
                </a:extLst>
              </a:tr>
              <a:tr h="631240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результатах поиска отображаются пользователи с соответствующими фамилиями, именами и отчествами.</a:t>
                      </a:r>
                    </a:p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Если пользователи с указанными ФИО не найдены, отображается сообщение о том, что пользователи не найдены или нулевой результат.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775376521"/>
                  </a:ext>
                </a:extLst>
              </a:tr>
              <a:tr h="194857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Отображение пользователей, нулевой результат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427074594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Предпосылки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Существуют пользователи с различными фамилиями, именами и отчествами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4288936337"/>
                  </a:ext>
                </a:extLst>
              </a:tr>
              <a:tr h="194857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Постусловия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2841543184"/>
                  </a:ext>
                </a:extLst>
              </a:tr>
              <a:tr h="413049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ru-RU" sz="1000" dirty="0">
                          <a:effectLst/>
                        </a:rPr>
                        <a:t>(</a:t>
                      </a:r>
                      <a:r>
                        <a:rPr lang="ru-RU" sz="1000" dirty="0" err="1">
                          <a:effectLst/>
                        </a:rPr>
                        <a:t>Pass</a:t>
                      </a:r>
                      <a:r>
                        <a:rPr lang="ru-RU" sz="1000" dirty="0">
                          <a:effectLst/>
                        </a:rPr>
                        <a:t>/</a:t>
                      </a:r>
                      <a:r>
                        <a:rPr lang="ru-RU" sz="1000" dirty="0" err="1">
                          <a:effectLst/>
                        </a:rPr>
                        <a:t>Fail</a:t>
                      </a:r>
                      <a:r>
                        <a:rPr lang="ru-RU" sz="1000" dirty="0">
                          <a:effectLst/>
                        </a:rPr>
                        <a:t>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810083012"/>
                  </a:ext>
                </a:extLst>
              </a:tr>
              <a:tr h="194857">
                <a:tc>
                  <a:txBody>
                    <a:bodyPr/>
                    <a:lstStyle/>
                    <a:p>
                      <a:pPr marR="36195" indent="1530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Комментарии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78" marR="24678" marT="0" marB="0" anchor="ctr"/>
                </a:tc>
                <a:extLst>
                  <a:ext uri="{0D108BD9-81ED-4DB2-BD59-A6C34878D82A}">
                    <a16:rowId xmlns:a16="http://schemas.microsoft.com/office/drawing/2014/main" val="102202207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53C5C8-DF9B-48E9-AA71-F15554DDE241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446976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425C-7BFE-440F-9F7A-A4C7AF5D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«Телефонный справочник»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5D889-FA5E-449D-A1DF-FEEC851B7B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Функциональное тестирование</a:t>
            </a:r>
          </a:p>
          <a:p>
            <a:pPr algn="just"/>
            <a:r>
              <a:rPr lang="ru-RU" dirty="0"/>
              <a:t>Тестирование интерфейса</a:t>
            </a:r>
          </a:p>
          <a:p>
            <a:pPr algn="just"/>
            <a:r>
              <a:rPr lang="ru-RU" dirty="0"/>
              <a:t>Интеграционное тестирование (</a:t>
            </a:r>
            <a:r>
              <a:rPr lang="en-US" dirty="0"/>
              <a:t>Unit tests</a:t>
            </a:r>
            <a:r>
              <a:rPr lang="ru-RU" dirty="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33AE70-A212-4305-93D8-A59141AAA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4445"/>
          <a:stretch/>
        </p:blipFill>
        <p:spPr bwMode="auto">
          <a:xfrm>
            <a:off x="7177117" y="1646226"/>
            <a:ext cx="3911571" cy="35655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917117-BD61-4A27-9F9D-B3F1DBFC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19" y="4649079"/>
            <a:ext cx="3495920" cy="11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16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FA97DC-F8B4-453A-9E55-9574DEB8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102415"/>
            <a:ext cx="11518231" cy="48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B344C-A8CF-4D2F-9BDE-3F995249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9F8D5-9F84-47A5-B6CD-0B431752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EABB18-A9C5-412E-BC75-ECD7FD6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2" y="2052918"/>
            <a:ext cx="10434260" cy="35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582F9-02C1-4CF6-B69A-383F99F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«Медицинская лаборатория»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2E6DDD-4FE6-4A77-9ECB-7EA0D1B1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Функциональное тестирование</a:t>
            </a:r>
          </a:p>
          <a:p>
            <a:pPr algn="just"/>
            <a:r>
              <a:rPr lang="ru-RU" dirty="0"/>
              <a:t>Тестирование интерфейса</a:t>
            </a:r>
          </a:p>
          <a:p>
            <a:pPr algn="just"/>
            <a:r>
              <a:rPr lang="ru-RU" dirty="0"/>
              <a:t>Интеграционное тестирование (</a:t>
            </a:r>
            <a:r>
              <a:rPr lang="en-US" dirty="0"/>
              <a:t>Unit tests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FED03A88-6574-4088-9B85-6E4B4B94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9" y="1321080"/>
            <a:ext cx="3259091" cy="21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51947EBC-E80C-4201-8920-D841422C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13" y="2789646"/>
            <a:ext cx="3409144" cy="22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FF452E-D67F-465D-9FA6-5D077BE2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9" y="4062144"/>
            <a:ext cx="5770678" cy="1578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C603C9-0206-4201-B551-7509B12EDC40}"/>
              </a:ext>
            </a:extLst>
          </p:cNvPr>
          <p:cNvPicPr/>
          <p:nvPr/>
        </p:nvPicPr>
        <p:blipFill rotWithShape="1">
          <a:blip r:embed="rId5"/>
          <a:srcRect r="46905" b="8547"/>
          <a:stretch/>
        </p:blipFill>
        <p:spPr bwMode="auto">
          <a:xfrm>
            <a:off x="5976874" y="3653589"/>
            <a:ext cx="2950210" cy="2858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457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1BAA66-440C-45E0-A8CF-F1C44AD7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1" y="741582"/>
            <a:ext cx="11641497" cy="53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6289B-8B1F-4823-A534-3D04323B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BE27E-B8B5-4A35-AD15-4C977A93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Медицинская лаборатория № 20 в Санкт-Петербурге нуждается в информационной системе (ИС) для улучшения своей работы и взаимодействия с пациентами. </a:t>
            </a:r>
          </a:p>
          <a:p>
            <a:pPr marL="0" indent="0">
              <a:buNone/>
            </a:pPr>
            <a:r>
              <a:rPr lang="ru-RU" b="1" dirty="0"/>
              <a:t>Пользователи:</a:t>
            </a:r>
            <a:endParaRPr lang="ru-RU" dirty="0"/>
          </a:p>
          <a:p>
            <a:pPr lvl="0"/>
            <a:r>
              <a:rPr lang="ru-RU" dirty="0"/>
              <a:t>лаборант;</a:t>
            </a:r>
          </a:p>
          <a:p>
            <a:pPr lvl="0"/>
            <a:r>
              <a:rPr lang="ru-RU" dirty="0"/>
              <a:t>лаборант-исследователь;</a:t>
            </a:r>
          </a:p>
          <a:p>
            <a:pPr lvl="0"/>
            <a:r>
              <a:rPr lang="ru-RU" dirty="0"/>
              <a:t>бухгалтер;</a:t>
            </a:r>
          </a:p>
          <a:p>
            <a:pPr lvl="0"/>
            <a:r>
              <a:rPr lang="ru-RU" dirty="0"/>
              <a:t>администратор;</a:t>
            </a:r>
          </a:p>
          <a:p>
            <a:pPr lvl="0"/>
            <a:r>
              <a:rPr lang="ru-RU" dirty="0"/>
              <a:t>пациент.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351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BBBD-A24A-4EBC-98EE-533D5E7B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F3647-5F95-4CCD-B2E6-479ED532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37F48-82DA-4C87-A505-9CA4D7CC0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6"/>
          <a:stretch/>
        </p:blipFill>
        <p:spPr bwMode="auto">
          <a:xfrm>
            <a:off x="2491201" y="1378637"/>
            <a:ext cx="7209597" cy="5026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4164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02E82-9A8B-43A6-9FCF-7501B5C9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1AE83-D974-4ECB-B67A-602E5E33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Во время учебной практики я продемонстрировала свои навыки и умения по построения различных диаграмм, по созданию приложений и их дальнейшей модификации. </a:t>
            </a:r>
          </a:p>
          <a:p>
            <a:pPr marL="0" indent="0" algn="just">
              <a:buNone/>
            </a:pPr>
            <a:r>
              <a:rPr lang="ru-RU" dirty="0"/>
              <a:t>	Полученные знания за время обучения в колледже и во время практики пригодятся мне в дальнейшем профессиональном росте и будут полезны во время прохождения производственной практики.</a:t>
            </a:r>
          </a:p>
        </p:txBody>
      </p:sp>
    </p:spTree>
    <p:extLst>
      <p:ext uri="{BB962C8B-B14F-4D97-AF65-F5344CB8AC3E}">
        <p14:creationId xmlns:p14="http://schemas.microsoft.com/office/powerpoint/2010/main" val="3026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53507-E04A-4EB7-8490-85AA16D7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2D563-391F-4108-AE56-4A8EC921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7977"/>
            <a:ext cx="8946541" cy="55604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ИС должна предоставлять следующие функции:</a:t>
            </a:r>
            <a:endParaRPr lang="ru-RU" dirty="0"/>
          </a:p>
          <a:p>
            <a:pPr algn="just"/>
            <a:r>
              <a:rPr lang="ru-RU" dirty="0"/>
              <a:t>Регистрация пациентов и ввод биоматериала</a:t>
            </a:r>
          </a:p>
          <a:p>
            <a:pPr algn="just"/>
            <a:r>
              <a:rPr lang="ru-RU" dirty="0"/>
              <a:t>Заказ и проведение исследований</a:t>
            </a:r>
          </a:p>
          <a:p>
            <a:pPr algn="just"/>
            <a:r>
              <a:rPr lang="ru-RU" dirty="0"/>
              <a:t>Внесение результатов исследований</a:t>
            </a:r>
          </a:p>
          <a:p>
            <a:pPr algn="just"/>
            <a:r>
              <a:rPr lang="ru-RU" dirty="0"/>
              <a:t>Составление отчетов о проведенных исследованиях</a:t>
            </a:r>
          </a:p>
          <a:p>
            <a:pPr algn="just"/>
            <a:r>
              <a:rPr lang="ru-RU" dirty="0"/>
              <a:t>Генерирование штрих-кодов для идентификации образцов</a:t>
            </a:r>
          </a:p>
          <a:p>
            <a:pPr marL="0" indent="0" algn="just">
              <a:buNone/>
            </a:pPr>
            <a:r>
              <a:rPr lang="ru-RU" b="1" dirty="0"/>
              <a:t>Ограничения</a:t>
            </a:r>
            <a:endParaRPr lang="ru-RU" dirty="0"/>
          </a:p>
          <a:p>
            <a:pPr algn="just"/>
            <a:r>
              <a:rPr lang="ru-RU" dirty="0"/>
              <a:t>Система должна быть разработана в соответствии с требованиями конфиденциальности медицинских данных.</a:t>
            </a:r>
          </a:p>
          <a:p>
            <a:pPr algn="just"/>
            <a:r>
              <a:rPr lang="ru-RU" dirty="0"/>
              <a:t>Система должна быть масштабируемой для удовлетворения растущих потребностей лаборатории.</a:t>
            </a:r>
          </a:p>
          <a:p>
            <a:pPr algn="just"/>
            <a:r>
              <a:rPr lang="ru-RU" dirty="0"/>
              <a:t>Система должна быть совместима с существующими системами лабораторного оборудования.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40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EE82-12B3-4010-B4A9-330DAA8C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42" y="1741586"/>
            <a:ext cx="4230689" cy="1400530"/>
          </a:xfrm>
        </p:spPr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Диаграмма вариантов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6F84FA-62DC-4B0F-9E76-FAFCA602B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" t="1946" r="2020" b="2099"/>
          <a:stretch/>
        </p:blipFill>
        <p:spPr>
          <a:xfrm>
            <a:off x="4664442" y="1172528"/>
            <a:ext cx="6633478" cy="552496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530601-2549-4C1B-A103-E9C820767306}"/>
              </a:ext>
            </a:extLst>
          </p:cNvPr>
          <p:cNvSpPr txBox="1">
            <a:spLocks/>
          </p:cNvSpPr>
          <p:nvPr/>
        </p:nvSpPr>
        <p:spPr>
          <a:xfrm>
            <a:off x="645130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15918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F146D-48B8-4A61-9247-F47152C5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740E-C3FC-4A73-94E1-5D3391760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378866"/>
            <a:ext cx="4667090" cy="53876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6B76FB-05FE-4253-8C53-6123CF7A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7744"/>
            <a:ext cx="4677007" cy="53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7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89BFC-60F2-4DC8-93E9-D282541D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BE05DB-E480-4476-A8FB-3DD36FCB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79" y="1208265"/>
            <a:ext cx="8331201" cy="54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136CF-483E-43E1-8F22-9A8C454A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81B505-CF94-4DAF-A6DD-13ADF85B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4" y="1443885"/>
            <a:ext cx="6790641" cy="2562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EC2282-CB20-4A20-B1D4-AE375FDF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6" y="3742236"/>
            <a:ext cx="7236537" cy="29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4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E29D6-2589-4E11-9FD0-23D3759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архитектуры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00875B-6004-4BDB-A42D-2FDD6FD5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19" y="1340187"/>
            <a:ext cx="8077201" cy="51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9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627</TotalTime>
  <Words>633</Words>
  <Application>Microsoft Office PowerPoint</Application>
  <PresentationFormat>Широкоэкранный</PresentationFormat>
  <Paragraphs>104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 3</vt:lpstr>
      <vt:lpstr>Ион</vt:lpstr>
      <vt:lpstr>ОТЧЕТ  по учебной практике  ПМ.02. Осуществление интеграции программных модулей  </vt:lpstr>
      <vt:lpstr>ВВЕДЕНИЕ</vt:lpstr>
      <vt:lpstr>АНАЛИЗ ПРЕДМЕТНОЙ ОБЛАСТИ</vt:lpstr>
      <vt:lpstr>Презентация PowerPoint</vt:lpstr>
      <vt:lpstr>Диаграмма вариантов использования</vt:lpstr>
      <vt:lpstr>Диаграмма деятельности</vt:lpstr>
      <vt:lpstr>Диаграмма последовательности</vt:lpstr>
      <vt:lpstr>Диаграмма классов</vt:lpstr>
      <vt:lpstr>Диаграмма архитектуры системы</vt:lpstr>
      <vt:lpstr>ER-диаграмма для аптеки</vt:lpstr>
      <vt:lpstr>Диаграмма БД</vt:lpstr>
      <vt:lpstr>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Телефонный справочник</vt:lpstr>
      <vt:lpstr>Презентация PowerPoint</vt:lpstr>
      <vt:lpstr>Программа для решение математических задач (симплекс-метод)</vt:lpstr>
      <vt:lpstr>Презентация PowerPoint</vt:lpstr>
      <vt:lpstr>Работа в системе контроля версий</vt:lpstr>
      <vt:lpstr>ОТЛАДКА</vt:lpstr>
      <vt:lpstr>Презентация PowerPoint</vt:lpstr>
      <vt:lpstr>Программа «Телефонный справочник»</vt:lpstr>
      <vt:lpstr>Презентация PowerPoint</vt:lpstr>
      <vt:lpstr>Unit test</vt:lpstr>
      <vt:lpstr>Программа «Медицинская лаборатория»</vt:lpstr>
      <vt:lpstr>Презентация PowerPoint</vt:lpstr>
      <vt:lpstr>Unit test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учебной практике   ПМ.02. Осуществление интеграции программных модулей  </dc:title>
  <dc:creator>Наташа Коротких</dc:creator>
  <cp:lastModifiedBy>Наташа Коротких</cp:lastModifiedBy>
  <cp:revision>19</cp:revision>
  <dcterms:created xsi:type="dcterms:W3CDTF">2024-05-16T17:18:20Z</dcterms:created>
  <dcterms:modified xsi:type="dcterms:W3CDTF">2024-05-17T12:24:39Z</dcterms:modified>
</cp:coreProperties>
</file>