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9"/>
  </p:notesMasterIdLst>
  <p:handoutMasterIdLst>
    <p:handoutMasterId r:id="rId20"/>
  </p:handoutMasterIdLst>
  <p:sldIdLst>
    <p:sldId id="306" r:id="rId2"/>
    <p:sldId id="267" r:id="rId3"/>
    <p:sldId id="307" r:id="rId4"/>
    <p:sldId id="310" r:id="rId5"/>
    <p:sldId id="286" r:id="rId6"/>
    <p:sldId id="291" r:id="rId7"/>
    <p:sldId id="292" r:id="rId8"/>
    <p:sldId id="258" r:id="rId9"/>
    <p:sldId id="259" r:id="rId10"/>
    <p:sldId id="279" r:id="rId11"/>
    <p:sldId id="320" r:id="rId12"/>
    <p:sldId id="287" r:id="rId13"/>
    <p:sldId id="257" r:id="rId14"/>
    <p:sldId id="293" r:id="rId15"/>
    <p:sldId id="296" r:id="rId16"/>
    <p:sldId id="311" r:id="rId17"/>
    <p:sldId id="31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1F4"/>
    <a:srgbClr val="FF21EF"/>
    <a:srgbClr val="FD79DA"/>
    <a:srgbClr val="9278FE"/>
    <a:srgbClr val="77F2FF"/>
    <a:srgbClr val="2DFF23"/>
    <a:srgbClr val="FCF338"/>
    <a:srgbClr val="FF9021"/>
    <a:srgbClr val="C20000"/>
    <a:srgbClr val="B5B1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333" autoAdjust="0"/>
  </p:normalViewPr>
  <p:slideViewPr>
    <p:cSldViewPr snapToGrid="0">
      <p:cViewPr varScale="1">
        <p:scale>
          <a:sx n="63" d="100"/>
          <a:sy n="63" d="100"/>
        </p:scale>
        <p:origin x="688" y="48"/>
      </p:cViewPr>
      <p:guideLst>
        <p:guide orient="horz" pos="2160"/>
        <p:guide pos="3840"/>
      </p:guideLst>
    </p:cSldViewPr>
  </p:slideViewPr>
  <p:notesTextViewPr>
    <p:cViewPr>
      <p:scale>
        <a:sx n="105" d="100"/>
        <a:sy n="105" d="100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2C6822-3956-4950-817F-466B9B1EC0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040E5-E1FA-4BF6-8FD4-EA893EDADA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CCDFB-02E6-47A7-ADB2-BEED16603665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83909-7BDE-4CA7-B143-A6F8E926E7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CFD60-59F3-49DB-9C24-0855D2A2E8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B48A7-3400-43D2-9695-BB6134480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2452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08928-C25E-42DD-AB3A-E7DCF68A3027}" type="datetimeFigureOut">
              <a:rPr lang="en-US" smtClean="0"/>
              <a:pPr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86862-FCC7-4B52-B786-8BC4FA6962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196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32E67-FE6E-494D-8EE9-D9FC87A9F3C8}" type="slidenum">
              <a:rPr lang="en-CA" smtClean="0"/>
              <a:pPr/>
              <a:t>2</a:t>
            </a:fld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FC3C6A9-3640-43B1-868F-7BB37066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2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86862-FCC7-4B52-B786-8BC4FA6962A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288599-AD4A-49FF-B121-434E3DC0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9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CC09-819D-4CE5-BBC3-648D0153083C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34D99D7-6A99-4A7B-885E-A4808245A5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0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2E4B-9ABD-4C72-A106-E3BB4D170027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4D99D7-6A99-4A7B-885E-A4808245A5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9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F7AF-FD16-4550-B724-F07F786BBBFA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4D99D7-6A99-4A7B-885E-A4808245A5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199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2B11-1B84-4CD7-B2E0-10313F33C59E}" type="datetime1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4D99D7-6A99-4A7B-885E-A4808245A5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33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5AE3-0D7E-4049-8E40-11F70779DB1A}" type="datetime1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4D99D7-6A99-4A7B-885E-A4808245A5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1324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4DEF-E420-4F2B-A0E7-B095373A8B17}" type="datetime1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4D99D7-6A99-4A7B-885E-A4808245A5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01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E3BF-2529-4B35-8250-AA59004EA425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99D7-6A99-4A7B-885E-A4808245A5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96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2D7E-E09E-45EA-A2C5-E2AF511D69C9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99D7-6A99-4A7B-885E-A4808245A5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6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13C0-9E6D-4581-9377-54E73D6BFF9D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99D7-6A99-4A7B-885E-A4808245A57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67174B-E94E-4047-B265-5C171BDE25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568" y="6139822"/>
            <a:ext cx="1444044" cy="36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8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DF57-AE52-45E3-B53E-B310DCDF7893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4D99D7-6A99-4A7B-885E-A4808245A5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9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1D02-F6FE-4180-B3B1-3B0135B36F11}" type="datetime1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4D99D7-6A99-4A7B-885E-A4808245A5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4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D01F-92F5-406D-879F-D57C5A8E0092}" type="datetime1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4D99D7-6A99-4A7B-885E-A4808245A5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0459-CD1B-4688-94B9-30BA0F7CD83A}" type="datetime1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99D7-6A99-4A7B-885E-A4808245A5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4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BB2A-C9B7-4B85-84B3-5AC0DB321DFA}" type="datetime1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99D7-6A99-4A7B-885E-A4808245A57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A0169F-C89D-4033-9BD6-53FB8C8157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307" y="6130843"/>
            <a:ext cx="1481588" cy="37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0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7106-2750-4819-856E-7444E5CD5E74}" type="datetime1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99D7-6A99-4A7B-885E-A4808245A5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1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D5EA-32DD-46F0-80F3-4870F1C040E2}" type="datetime1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4D99D7-6A99-4A7B-885E-A4808245A5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2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EF128-0445-422C-9CDB-2C30CA499F47}" type="datetime1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4D99D7-6A99-4A7B-885E-A4808245A5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8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579" y="955722"/>
            <a:ext cx="9806441" cy="1230813"/>
          </a:xfrm>
        </p:spPr>
        <p:txBody>
          <a:bodyPr>
            <a:normAutofit/>
          </a:bodyPr>
          <a:lstStyle/>
          <a:p>
            <a:pPr algn="ctr"/>
            <a:r>
              <a:rPr lang="en-CA" b="1" dirty="0">
                <a:latin typeface="Garamond" panose="02020404030301010803" pitchFamily="18" charset="0"/>
              </a:rPr>
              <a:t>Home Automation Using Raspberry Pi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99D7-6A99-4A7B-885E-A4808245A57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86200" y="4222033"/>
            <a:ext cx="3553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latin typeface="Garamond" panose="02020404030301010803" pitchFamily="18" charset="0"/>
              </a:rPr>
              <a:t>Manvir</a:t>
            </a:r>
            <a:r>
              <a:rPr lang="en-CA" b="1" dirty="0">
                <a:latin typeface="Garamond" panose="02020404030301010803" pitchFamily="18" charset="0"/>
              </a:rPr>
              <a:t> Singh (40040143)</a:t>
            </a:r>
          </a:p>
          <a:p>
            <a:r>
              <a:rPr lang="en-CA" b="1" dirty="0">
                <a:latin typeface="Garamond" panose="02020404030301010803" pitchFamily="18" charset="0"/>
              </a:rPr>
              <a:t>Mounika Kiran Eluri (40055028)</a:t>
            </a:r>
            <a:endParaRPr lang="en-US" b="1" dirty="0">
              <a:latin typeface="Garamond" panose="02020404030301010803" pitchFamily="18" charset="0"/>
            </a:endParaRPr>
          </a:p>
          <a:p>
            <a:r>
              <a:rPr lang="en-US" b="1" dirty="0">
                <a:latin typeface="Garamond" panose="02020404030301010803" pitchFamily="18" charset="0"/>
              </a:rPr>
              <a:t>Natasha </a:t>
            </a:r>
            <a:r>
              <a:rPr lang="en-US" b="1" dirty="0" err="1">
                <a:latin typeface="Garamond" panose="02020404030301010803" pitchFamily="18" charset="0"/>
              </a:rPr>
              <a:t>Basutkar</a:t>
            </a:r>
            <a:r>
              <a:rPr lang="en-US" b="1" dirty="0">
                <a:latin typeface="Garamond" panose="02020404030301010803" pitchFamily="18" charset="0"/>
              </a:rPr>
              <a:t> (40081017)</a:t>
            </a:r>
            <a:r>
              <a:rPr lang="en-CA" b="1" dirty="0">
                <a:latin typeface="Garamond" panose="02020404030301010803" pitchFamily="18" charset="0"/>
              </a:rPr>
              <a:t> </a:t>
            </a:r>
          </a:p>
          <a:p>
            <a:r>
              <a:rPr lang="en-CA" b="1" dirty="0">
                <a:latin typeface="Garamond" panose="02020404030301010803" pitchFamily="18" charset="0"/>
              </a:rPr>
              <a:t>Sushma Reddy </a:t>
            </a:r>
            <a:r>
              <a:rPr lang="en-CA" b="1" dirty="0" err="1">
                <a:latin typeface="Garamond" panose="02020404030301010803" pitchFamily="18" charset="0"/>
              </a:rPr>
              <a:t>Gurram</a:t>
            </a:r>
            <a:r>
              <a:rPr lang="en-CA" b="1" dirty="0">
                <a:latin typeface="Garamond" panose="02020404030301010803" pitchFamily="18" charset="0"/>
              </a:rPr>
              <a:t> (40086757)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6E68AD-B355-4C36-A108-CB9F4AEEDDDC}"/>
              </a:ext>
            </a:extLst>
          </p:cNvPr>
          <p:cNvSpPr txBox="1"/>
          <p:nvPr/>
        </p:nvSpPr>
        <p:spPr>
          <a:xfrm>
            <a:off x="7120264" y="3687810"/>
            <a:ext cx="355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Garamond" panose="02020404030301010803" pitchFamily="18" charset="0"/>
              </a:rPr>
              <a:t>Presented by: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0C1C1-D45F-4F7D-ADB6-A0D41F60E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488" y="2351426"/>
            <a:ext cx="4464934" cy="34114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7676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26272" y="676364"/>
            <a:ext cx="8911687" cy="567804"/>
          </a:xfrm>
        </p:spPr>
        <p:txBody>
          <a:bodyPr>
            <a:normAutofit fontScale="90000"/>
          </a:bodyPr>
          <a:lstStyle/>
          <a:p>
            <a:r>
              <a:rPr lang="en-CA" sz="3200" dirty="0">
                <a:latin typeface="Garamond" panose="02020404030301010803" pitchFamily="18" charset="0"/>
              </a:rPr>
              <a:t>Reliability Calculations</a:t>
            </a:r>
            <a:endParaRPr lang="en-US" sz="3200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99D7-6A99-4A7B-885E-A4808245A57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89E1AA-0A5C-4138-B090-126685824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63" y="1152907"/>
            <a:ext cx="7883603" cy="5622648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0FF7-2D9D-4AC6-B556-2D89777D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879" y="624110"/>
            <a:ext cx="9795733" cy="1280890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FMEA(Failure Mode &amp; Effect Analysis)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0E77BB-BC88-4691-8F93-A23F2019C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879" y="1905000"/>
            <a:ext cx="9213604" cy="33415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3E7EC-78F9-4AA5-8F5B-6E4A1A25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99D7-6A99-4A7B-885E-A4808245A5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01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332411" y="1240974"/>
            <a:ext cx="9806441" cy="5603966"/>
          </a:xfrm>
        </p:spPr>
        <p:txBody>
          <a:bodyPr>
            <a:normAutofit/>
          </a:bodyPr>
          <a:lstStyle/>
          <a:p>
            <a:pPr>
              <a:buNone/>
            </a:pPr>
            <a:endParaRPr lang="en-CA" dirty="0">
              <a:latin typeface="Garamond" panose="02020404030301010803" pitchFamily="18" charset="0"/>
            </a:endParaRPr>
          </a:p>
          <a:p>
            <a:pPr>
              <a:buNone/>
            </a:pPr>
            <a:endParaRPr lang="en-CA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99D7-6A99-4A7B-885E-A4808245A57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12027" y="665203"/>
            <a:ext cx="104725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Fault Trees : Facial Recognition 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2B09A1-5FE1-4F7B-888B-A301DA1B6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267" y="1596643"/>
            <a:ext cx="9753600" cy="4676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506591" y="1660526"/>
            <a:ext cx="184733" cy="1936504"/>
            <a:chOff x="4425111" y="1655430"/>
            <a:chExt cx="184733" cy="1936504"/>
          </a:xfrm>
        </p:grpSpPr>
        <p:sp>
          <p:nvSpPr>
            <p:cNvPr id="5" name="Rectangle 4"/>
            <p:cNvSpPr/>
            <p:nvPr/>
          </p:nvSpPr>
          <p:spPr>
            <a:xfrm>
              <a:off x="4425113" y="1655430"/>
              <a:ext cx="18473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25111" y="2668604"/>
              <a:ext cx="18473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74AA3FB-BF04-4DC7-A5E4-371969229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32" y="1660526"/>
            <a:ext cx="9623425" cy="4170647"/>
          </a:xfr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99D7-6A99-4A7B-885E-A4808245A57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627832" y="698364"/>
            <a:ext cx="9256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rPr>
              <a:t>Fault Trees: Raspberry Pi System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94160" y="1573967"/>
            <a:ext cx="10515602" cy="32455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dirty="0">
                <a:latin typeface="Garamond" panose="02020404030301010803" pitchFamily="18" charset="0"/>
              </a:rPr>
              <a:t>Corrective : Scheduled Booting</a:t>
            </a:r>
          </a:p>
          <a:p>
            <a:pPr>
              <a:buNone/>
            </a:pPr>
            <a:r>
              <a:rPr lang="en-CA" dirty="0">
                <a:latin typeface="Garamond" panose="02020404030301010803" pitchFamily="18" charset="0"/>
              </a:rPr>
              <a:t>Preventive &amp; Perfective : Unscheduled Booting, Software Upgrade</a:t>
            </a:r>
          </a:p>
          <a:p>
            <a:pPr>
              <a:buNone/>
            </a:pPr>
            <a:r>
              <a:rPr lang="en-CA" dirty="0">
                <a:latin typeface="Garamond" panose="02020404030301010803" pitchFamily="18" charset="0"/>
              </a:rPr>
              <a:t>Adaptive : HAAR Classifier &amp; Camera.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99D7-6A99-4A7B-885E-A4808245A57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312E81-7A0B-4256-BBF4-2070E748D782}"/>
              </a:ext>
            </a:extLst>
          </p:cNvPr>
          <p:cNvSpPr/>
          <p:nvPr/>
        </p:nvSpPr>
        <p:spPr>
          <a:xfrm>
            <a:off x="1694160" y="677956"/>
            <a:ext cx="2541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1975417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99D7-6A99-4A7B-885E-A4808245A57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33831" y="693760"/>
            <a:ext cx="9534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rPr>
              <a:t>Conclusions &amp; Future Enhancements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BCF4E-DCFE-4144-8BC5-E559A2B45EC1}"/>
              </a:ext>
            </a:extLst>
          </p:cNvPr>
          <p:cNvSpPr/>
          <p:nvPr/>
        </p:nvSpPr>
        <p:spPr>
          <a:xfrm>
            <a:off x="1633831" y="1626007"/>
            <a:ext cx="8598305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dirty="0">
                <a:latin typeface="Garamond" panose="02020404030301010803" pitchFamily="18" charset="0"/>
              </a:rPr>
              <a:t>System is Reliable &amp; Economical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dirty="0">
                <a:latin typeface="Garamond" panose="02020404030301010803" pitchFamily="18" charset="0"/>
              </a:rPr>
              <a:t>LCD Touch pad can be replaced with Sensors for Easy of use and better accessibility.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dirty="0">
                <a:latin typeface="Garamond" panose="02020404030301010803" pitchFamily="18" charset="0"/>
              </a:rPr>
              <a:t>Additional features inclusive of Emergency call and Courier Facility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>
              <a:latin typeface="Garamond" panose="020204040303010108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01F55F-8497-4F86-9760-1A7C9209B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930" y="3047140"/>
            <a:ext cx="6324679" cy="349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42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4261" y="3114038"/>
            <a:ext cx="2041196" cy="62992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8607" y="2518347"/>
            <a:ext cx="8915400" cy="4666223"/>
          </a:xfrm>
        </p:spPr>
        <p:txBody>
          <a:bodyPr>
            <a:noAutofit/>
          </a:bodyPr>
          <a:lstStyle/>
          <a:p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99D7-6A99-4A7B-885E-A4808245A5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2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590FCB-3DA0-4A04-86DA-AE4E4B65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99D7-6A99-4A7B-885E-A4808245A57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AEF2F7-B2CF-4A89-8240-97B02CF6879D}"/>
              </a:ext>
            </a:extLst>
          </p:cNvPr>
          <p:cNvSpPr/>
          <p:nvPr/>
        </p:nvSpPr>
        <p:spPr>
          <a:xfrm>
            <a:off x="3962009" y="2717951"/>
            <a:ext cx="476675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Thank you &amp; Good bye</a:t>
            </a:r>
          </a:p>
        </p:txBody>
      </p:sp>
    </p:spTree>
    <p:extLst>
      <p:ext uri="{BB962C8B-B14F-4D97-AF65-F5344CB8AC3E}">
        <p14:creationId xmlns:p14="http://schemas.microsoft.com/office/powerpoint/2010/main" val="366508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4A0C-8E84-4A84-959A-C30B0F51CC69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>
          <a:xfrm>
            <a:off x="1632746" y="1247523"/>
            <a:ext cx="10337345" cy="533082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CA" sz="2000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Face recognition based door locking and unlocking system.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Face detection based intrusion detection.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Face detection based package receiving functionality.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Mobile App with push notifications to authorize or enable security functions.</a:t>
            </a:r>
            <a:endParaRPr lang="en-CA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>
              <a:lnSpc>
                <a:spcPct val="110000"/>
              </a:lnSpc>
            </a:pPr>
            <a:endParaRPr lang="en-US" sz="2000" b="1" dirty="0">
              <a:latin typeface="Garamond" panose="02020404030301010803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32746" y="662748"/>
            <a:ext cx="388363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CA" sz="32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rPr>
              <a:t>Introduction &amp; Goal</a:t>
            </a:r>
            <a:endParaRPr lang="en-US" altLang="zh-CN" sz="3200" b="1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529E9D-FF99-4477-927B-54B92F772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05" y="3429000"/>
            <a:ext cx="4572000" cy="31493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E47885-41E4-487C-BCE3-50A6E9B7EC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705" y="3508405"/>
            <a:ext cx="2151222" cy="29905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07C127-1C60-4A63-8264-04270306B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927" y="3508405"/>
            <a:ext cx="2143125" cy="2547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645106"/>
            <a:ext cx="4489704" cy="1259894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System Block diagram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34D99D7-6A99-4A7B-885E-A4808245A577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/>
          </a:p>
        </p:txBody>
      </p:sp>
      <p:pic>
        <p:nvPicPr>
          <p:cNvPr id="35" name="Picture 3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512201-7F82-4C76-BBA4-89740FE7C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35" y="1269362"/>
            <a:ext cx="10984441" cy="542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9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6DBFB6F-508E-4C3E-8197-F344164B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305" y="677710"/>
            <a:ext cx="9361913" cy="57970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Process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99D7-6A99-4A7B-885E-A4808245A57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C1903D3-B26E-4F87-A944-E85F491FC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05" y="1499017"/>
            <a:ext cx="9630843" cy="442209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210" y="703991"/>
            <a:ext cx="8911687" cy="534624"/>
          </a:xfrm>
        </p:spPr>
        <p:txBody>
          <a:bodyPr>
            <a:noAutofit/>
          </a:bodyPr>
          <a:lstStyle/>
          <a:p>
            <a:r>
              <a:rPr lang="en-CA" sz="3200" dirty="0">
                <a:latin typeface="Garamond" panose="02020404030301010803" pitchFamily="18" charset="0"/>
              </a:rPr>
              <a:t>Quality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5674" y="1264959"/>
            <a:ext cx="10317257" cy="43280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000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  <a:ea typeface="+mj-ea"/>
              <a:cs typeface="+mj-c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latin typeface="Garamond" panose="02020404030301010803" pitchFamily="18" charset="0"/>
              </a:rPr>
              <a:t>Performance: Efficiency, Reliability, Survivability, Usability, Integrity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latin typeface="Garamond" panose="02020404030301010803" pitchFamily="18" charset="0"/>
              </a:rPr>
              <a:t>Design: Verifiability, Maintainability, Sustainability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latin typeface="Garamond" panose="02020404030301010803" pitchFamily="18" charset="0"/>
              </a:rPr>
              <a:t>Adaptation: Portability, Interoperability, Flexibility, Expandability, Reusability.</a:t>
            </a:r>
          </a:p>
          <a:p>
            <a:pPr lvl="1">
              <a:buFont typeface="Wingdings" pitchFamily="2" charset="2"/>
              <a:buChar char="Ø"/>
            </a:pPr>
            <a:endParaRPr lang="en-CA" sz="1800" dirty="0">
              <a:latin typeface="Garamond" panose="02020404030301010803" pitchFamily="18" charset="0"/>
            </a:endParaRPr>
          </a:p>
          <a:p>
            <a:pPr marL="457200" lvl="1" indent="0">
              <a:buNone/>
            </a:pPr>
            <a:endParaRPr lang="en-CA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99D7-6A99-4A7B-885E-A4808245A57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086" y="584921"/>
            <a:ext cx="8911687" cy="765303"/>
          </a:xfrm>
        </p:spPr>
        <p:txBody>
          <a:bodyPr/>
          <a:lstStyle/>
          <a:p>
            <a:r>
              <a:rPr lang="en-US" sz="3200">
                <a:latin typeface="Garamond" panose="02020404030301010803" pitchFamily="18" charset="0"/>
              </a:rPr>
              <a:t>Human Factors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086" y="1350224"/>
            <a:ext cx="8915400" cy="49995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CA">
                <a:latin typeface="Garamond" panose="02020404030301010803" pitchFamily="18" charset="0"/>
              </a:rPr>
              <a:t>Anthropometric Factors : Camera, Touch Pad, Push button</a:t>
            </a:r>
          </a:p>
          <a:p>
            <a:pPr>
              <a:buFont typeface="Wingdings" pitchFamily="2" charset="2"/>
              <a:buChar char="Ø"/>
            </a:pPr>
            <a:r>
              <a:rPr lang="en-CA">
                <a:latin typeface="Garamond" panose="02020404030301010803" pitchFamily="18" charset="0"/>
              </a:rPr>
              <a:t>Interface : User-friendly, ease of operation, Comfortability.</a:t>
            </a:r>
          </a:p>
          <a:p>
            <a:pPr>
              <a:buFont typeface="Wingdings" pitchFamily="2" charset="2"/>
              <a:buChar char="Ø"/>
            </a:pPr>
            <a:r>
              <a:rPr lang="en-CA">
                <a:latin typeface="Garamond" panose="02020404030301010803" pitchFamily="18" charset="0"/>
              </a:rPr>
              <a:t>Sensory Factors : Vision and Hearing.</a:t>
            </a:r>
          </a:p>
          <a:p>
            <a:pPr>
              <a:buFont typeface="Wingdings" pitchFamily="2" charset="2"/>
              <a:buChar char="Ø"/>
            </a:pPr>
            <a:r>
              <a:rPr lang="en-CA">
                <a:latin typeface="Garamond" panose="02020404030301010803" pitchFamily="18" charset="0"/>
              </a:rPr>
              <a:t>Reaction time : 2 minutes</a:t>
            </a:r>
          </a:p>
          <a:p>
            <a:pPr>
              <a:buNone/>
            </a:pPr>
            <a:endParaRPr lang="en-CA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4D99D7-6A99-4A7B-885E-A4808245A57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50F48A-D5AA-4D30-9F8F-1D9D77FDC2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483" y="3041929"/>
            <a:ext cx="4709585" cy="3546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738142-C8A7-4091-8E9F-E90208E31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220" y="3822491"/>
            <a:ext cx="2758190" cy="197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94" y="666206"/>
            <a:ext cx="8911687" cy="57595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Sustainability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394" y="1422038"/>
            <a:ext cx="8435839" cy="1680926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 Reuse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 Remanufacturing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 Recycling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 Wastage</a:t>
            </a:r>
          </a:p>
          <a:p>
            <a:pPr marL="0" indent="0">
              <a:buFont typeface="Wingdings" pitchFamily="2" charset="2"/>
              <a:buChar char="Ø"/>
            </a:pPr>
            <a:endParaRPr lang="en-US" i="1" dirty="0">
              <a:latin typeface="Garamond" panose="02020404030301010803" pitchFamily="18" charset="0"/>
              <a:ea typeface="Cambria Math" charset="0"/>
              <a:cs typeface="Cambria Math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99D7-6A99-4A7B-885E-A4808245A57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5110F3-734A-4E83-AFEA-643116C72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195" y="1152907"/>
            <a:ext cx="3887449" cy="34439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583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37063" y="687623"/>
            <a:ext cx="9117873" cy="628233"/>
          </a:xfrm>
        </p:spPr>
        <p:txBody>
          <a:bodyPr>
            <a:normAutofit fontScale="90000"/>
          </a:bodyPr>
          <a:lstStyle/>
          <a:p>
            <a:r>
              <a:rPr lang="en-CA" dirty="0">
                <a:latin typeface="Garamond" panose="02020404030301010803" pitchFamily="18" charset="0"/>
              </a:rPr>
              <a:t> Reliability : First &amp; Second levels of Decomposition</a:t>
            </a:r>
            <a:br>
              <a:rPr lang="en-CA" dirty="0">
                <a:latin typeface="Garamond" panose="02020404030301010803" pitchFamily="18" charset="0"/>
              </a:rPr>
            </a:br>
            <a:endParaRPr lang="en-CA" dirty="0">
              <a:latin typeface="Garamond" panose="02020404030301010803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332409" y="1240972"/>
            <a:ext cx="9845629" cy="48531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CA" dirty="0">
              <a:latin typeface="Garamond" panose="02020404030301010803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99D7-6A99-4A7B-885E-A4808245A57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DAE6B1-D079-4A20-AFC9-B2BBE8534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" y="1315856"/>
            <a:ext cx="9646919" cy="55421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32411" y="1515292"/>
            <a:ext cx="10028509" cy="5022948"/>
          </a:xfrm>
        </p:spPr>
        <p:txBody>
          <a:bodyPr/>
          <a:lstStyle/>
          <a:p>
            <a:pPr>
              <a:buNone/>
            </a:pPr>
            <a:endParaRPr lang="en-CA" dirty="0">
              <a:latin typeface="Garamond" panose="02020404030301010803" pitchFamily="18" charset="0"/>
            </a:endParaRPr>
          </a:p>
          <a:p>
            <a:pPr>
              <a:buFont typeface="Arial" pitchFamily="34" charset="0"/>
              <a:buChar char="•"/>
            </a:pPr>
            <a:endParaRPr lang="en-CA" b="1" dirty="0">
              <a:latin typeface="Garamond" panose="02020404030301010803" pitchFamily="18" charset="0"/>
            </a:endParaRPr>
          </a:p>
          <a:p>
            <a:pPr>
              <a:buFont typeface="Arial" pitchFamily="34" charset="0"/>
              <a:buChar char="•"/>
            </a:pPr>
            <a:endParaRPr lang="en-CA" b="1" dirty="0">
              <a:latin typeface="Garamond" panose="02020404030301010803" pitchFamily="18" charset="0"/>
            </a:endParaRPr>
          </a:p>
          <a:p>
            <a:pPr>
              <a:buFont typeface="Arial" pitchFamily="34" charset="0"/>
              <a:buChar char="•"/>
            </a:pPr>
            <a:endParaRPr lang="en-CA" b="1" dirty="0">
              <a:latin typeface="Garamond" panose="02020404030301010803" pitchFamily="1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99D7-6A99-4A7B-885E-A4808245A57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561608" y="684096"/>
            <a:ext cx="7567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Reliability : Third Level of Decomposition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</a:t>
            </a: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457200" y="7143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9D89CB-2B70-47A9-BE0E-2B417266E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99149"/>
            <a:ext cx="9582913" cy="55588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4992</TotalTime>
  <Words>265</Words>
  <Application>Microsoft Office PowerPoint</Application>
  <PresentationFormat>Widescreen</PresentationFormat>
  <Paragraphs>68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Garamond</vt:lpstr>
      <vt:lpstr>Times New Roman</vt:lpstr>
      <vt:lpstr>Wingdings</vt:lpstr>
      <vt:lpstr>Wingdings 3</vt:lpstr>
      <vt:lpstr>Wisp</vt:lpstr>
      <vt:lpstr>Home Automation Using Raspberry Pi</vt:lpstr>
      <vt:lpstr>PowerPoint Presentation</vt:lpstr>
      <vt:lpstr>System Block diagram</vt:lpstr>
      <vt:lpstr>Process</vt:lpstr>
      <vt:lpstr>Quality Factors</vt:lpstr>
      <vt:lpstr>Human Factors</vt:lpstr>
      <vt:lpstr>Sustainability</vt:lpstr>
      <vt:lpstr> Reliability : First &amp; Second levels of Decomposition </vt:lpstr>
      <vt:lpstr>PowerPoint Presentation</vt:lpstr>
      <vt:lpstr>Reliability Calculations</vt:lpstr>
      <vt:lpstr>FMEA(Failure Mode &amp; Effect Analysis)</vt:lpstr>
      <vt:lpstr>PowerPoint Presentation</vt:lpstr>
      <vt:lpstr>PowerPoint Presentation</vt:lpstr>
      <vt:lpstr>PowerPoint Presentation</vt:lpstr>
      <vt:lpstr>PowerPoint Presentation</vt:lpstr>
      <vt:lpstr>Questions?</vt:lpstr>
      <vt:lpstr>PowerPoint Presentation</vt:lpstr>
    </vt:vector>
  </TitlesOfParts>
  <Company>ENCS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Liu</dc:creator>
  <cp:lastModifiedBy>Natasha</cp:lastModifiedBy>
  <cp:revision>302</cp:revision>
  <dcterms:created xsi:type="dcterms:W3CDTF">2016-03-13T18:49:00Z</dcterms:created>
  <dcterms:modified xsi:type="dcterms:W3CDTF">2019-04-04T18:29:37Z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