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9" r:id="rId3"/>
    <p:sldId id="258" r:id="rId4"/>
    <p:sldId id="286" r:id="rId5"/>
    <p:sldId id="305" r:id="rId6"/>
    <p:sldId id="285" r:id="rId7"/>
    <p:sldId id="284" r:id="rId8"/>
    <p:sldId id="287" r:id="rId9"/>
    <p:sldId id="303" r:id="rId10"/>
    <p:sldId id="301" r:id="rId11"/>
    <p:sldId id="291" r:id="rId12"/>
    <p:sldId id="289" r:id="rId13"/>
    <p:sldId id="293" r:id="rId14"/>
    <p:sldId id="295" r:id="rId15"/>
    <p:sldId id="294" r:id="rId16"/>
    <p:sldId id="296" r:id="rId17"/>
    <p:sldId id="292" r:id="rId18"/>
    <p:sldId id="298" r:id="rId19"/>
    <p:sldId id="261" r:id="rId20"/>
    <p:sldId id="263" r:id="rId21"/>
    <p:sldId id="299" r:id="rId22"/>
    <p:sldId id="297" r:id="rId23"/>
    <p:sldId id="300" r:id="rId24"/>
    <p:sldId id="274" r:id="rId25"/>
    <p:sldId id="304" r:id="rId26"/>
    <p:sldId id="302" r:id="rId27"/>
    <p:sldId id="306" r:id="rId28"/>
    <p:sldId id="260" r:id="rId29"/>
    <p:sldId id="279" r:id="rId30"/>
    <p:sldId id="307" r:id="rId31"/>
  </p:sldIdLst>
  <p:sldSz cx="9144000" cy="5143500" type="screen16x9"/>
  <p:notesSz cx="6858000" cy="9144000"/>
  <p:embeddedFontLst>
    <p:embeddedFont>
      <p:font typeface="Arvo" panose="020B0604020202020204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Roboto Condensed" panose="02000000000000000000" pitchFamily="2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C7D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B6244-1EAA-4D25-8977-A8563D854CD0}">
  <a:tblStyle styleId="{9B5B6244-1EAA-4D25-8977-A8563D854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42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28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07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00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109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197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840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83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20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29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875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68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91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982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25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06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x_Sigm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oodle.concordia.ca/moodle/course/view.php?id=113312" TargetMode="External"/><Relationship Id="rId4" Type="http://schemas.openxmlformats.org/officeDocument/2006/relationships/hyperlink" Target="https://www.graphicproducts.com/articles/six-sigma-principl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CA" sz="3200" dirty="0"/>
              <a:t>Reducing Waste and Improving Productivity at a Manufacturing Organization – Six Sigma</a:t>
            </a:r>
            <a:endParaRPr sz="3200" dirty="0"/>
          </a:p>
        </p:txBody>
      </p:sp>
      <p:sp>
        <p:nvSpPr>
          <p:cNvPr id="3" name="Google Shape;213;p13"/>
          <p:cNvSpPr txBox="1">
            <a:spLocks/>
          </p:cNvSpPr>
          <p:nvPr/>
        </p:nvSpPr>
        <p:spPr>
          <a:xfrm>
            <a:off x="7230708" y="4262428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DMAIC</a:t>
            </a:r>
          </a:p>
        </p:txBody>
      </p:sp>
      <p:sp>
        <p:nvSpPr>
          <p:cNvPr id="4" name="Google Shape;184;p11"/>
          <p:cNvSpPr txBox="1">
            <a:spLocks/>
          </p:cNvSpPr>
          <p:nvPr/>
        </p:nvSpPr>
        <p:spPr>
          <a:xfrm>
            <a:off x="6053700" y="2001687"/>
            <a:ext cx="3647209" cy="29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</a:rPr>
              <a:t>	Presented By:</a:t>
            </a:r>
          </a:p>
          <a:p>
            <a:pPr lvl="3" algn="l"/>
            <a:r>
              <a:rPr lang="en-US" sz="1800" dirty="0">
                <a:solidFill>
                  <a:schemeClr val="accent6"/>
                </a:solidFill>
              </a:rPr>
              <a:t>	Antony Wilson</a:t>
            </a:r>
          </a:p>
          <a:p>
            <a:pPr lvl="3" algn="l"/>
            <a:r>
              <a:rPr lang="en-US" sz="1800" dirty="0">
                <a:solidFill>
                  <a:schemeClr val="accent6"/>
                </a:solidFill>
              </a:rPr>
              <a:t>	Natasha </a:t>
            </a:r>
            <a:r>
              <a:rPr lang="en-US" sz="1800" dirty="0" err="1">
                <a:solidFill>
                  <a:schemeClr val="accent6"/>
                </a:solidFill>
              </a:rPr>
              <a:t>Basutkar</a:t>
            </a:r>
            <a:endParaRPr lang="en-US" sz="1800" dirty="0">
              <a:solidFill>
                <a:schemeClr val="accent6"/>
              </a:solidFill>
            </a:endParaRPr>
          </a:p>
          <a:p>
            <a:pPr lvl="3" algn="l"/>
            <a:r>
              <a:rPr lang="en-US" sz="1800" dirty="0">
                <a:solidFill>
                  <a:schemeClr val="accent6"/>
                </a:solidFill>
              </a:rPr>
              <a:t>	</a:t>
            </a:r>
            <a:r>
              <a:rPr lang="en-US" sz="1800" dirty="0" err="1">
                <a:solidFill>
                  <a:schemeClr val="accent6"/>
                </a:solidFill>
              </a:rPr>
              <a:t>Shreyas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Dhuru</a:t>
            </a:r>
            <a:endParaRPr lang="en-US" sz="1800" dirty="0">
              <a:solidFill>
                <a:schemeClr val="accent6"/>
              </a:solidFill>
            </a:endParaRPr>
          </a:p>
          <a:p>
            <a:pPr lvl="3" algn="l"/>
            <a:r>
              <a:rPr lang="en-US" sz="1800" dirty="0">
                <a:solidFill>
                  <a:schemeClr val="accent6"/>
                </a:solidFill>
              </a:rPr>
              <a:t>	</a:t>
            </a:r>
            <a:r>
              <a:rPr lang="en-US" sz="1800" dirty="0" err="1">
                <a:solidFill>
                  <a:schemeClr val="accent6"/>
                </a:solidFill>
              </a:rPr>
              <a:t>Sushma</a:t>
            </a:r>
            <a:r>
              <a:rPr lang="en-US" sz="1800" dirty="0">
                <a:solidFill>
                  <a:schemeClr val="accent6"/>
                </a:solidFill>
              </a:rPr>
              <a:t> Reddy </a:t>
            </a:r>
            <a:r>
              <a:rPr lang="en-US" sz="1800" dirty="0" err="1">
                <a:solidFill>
                  <a:schemeClr val="accent6"/>
                </a:solidFill>
              </a:rPr>
              <a:t>Gurram</a:t>
            </a:r>
            <a:endParaRPr lang="en-US" sz="1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A9C2-BD0D-4AA7-921C-6AFBF262E3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Google Shape;213;p13">
            <a:extLst>
              <a:ext uri="{FF2B5EF4-FFF2-40B4-BE49-F238E27FC236}">
                <a16:creationId xmlns:a16="http://schemas.microsoft.com/office/drawing/2014/main" id="{3B52004C-549E-4EA4-A83D-E3894A9B2380}"/>
              </a:ext>
            </a:extLst>
          </p:cNvPr>
          <p:cNvSpPr txBox="1">
            <a:spLocks/>
          </p:cNvSpPr>
          <p:nvPr/>
        </p:nvSpPr>
        <p:spPr>
          <a:xfrm>
            <a:off x="-88624" y="140938"/>
            <a:ext cx="2205318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>
                <a:solidFill>
                  <a:srgbClr val="FF9800"/>
                </a:solidFill>
              </a:rPr>
              <a:t>DPMO Current 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D4130-4495-4C12-BCAB-C6E55ABB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013339"/>
              </p:ext>
            </p:extLst>
          </p:nvPr>
        </p:nvGraphicFramePr>
        <p:xfrm>
          <a:off x="1524000" y="526483"/>
          <a:ext cx="6096000" cy="4133288"/>
        </p:xfrm>
        <a:graphic>
          <a:graphicData uri="http://schemas.openxmlformats.org/drawingml/2006/table">
            <a:tbl>
              <a:tblPr firstRow="1" bandRow="1">
                <a:tableStyleId>{9B5B6244-1EAA-4D25-8977-A8563D854CD0}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2005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782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3447793"/>
                    </a:ext>
                  </a:extLst>
                </a:gridCol>
              </a:tblGrid>
              <a:tr h="291720">
                <a:tc>
                  <a:txBody>
                    <a:bodyPr/>
                    <a:lstStyle/>
                    <a:p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  <a:endParaRPr lang="en-CA" sz="1200" dirty="0">
                        <a:latin typeface="+mn-lt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Production</a:t>
                      </a:r>
                      <a:endParaRPr lang="en-CA" sz="1200" dirty="0">
                        <a:latin typeface="+mn-lt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Defects</a:t>
                      </a:r>
                      <a:endParaRPr lang="en-CA" sz="1200" dirty="0">
                        <a:latin typeface="+mn-lt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2782"/>
                  </a:ext>
                </a:extLst>
              </a:tr>
              <a:tr h="2992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January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5840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465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0871"/>
                  </a:ext>
                </a:extLst>
              </a:tr>
              <a:tr h="2992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February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3826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500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52566"/>
                  </a:ext>
                </a:extLst>
              </a:tr>
              <a:tr h="2992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March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</a:rPr>
                        <a:t>3458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474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84521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April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3566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391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165883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May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4714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495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7228513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June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4499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329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725518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July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6589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367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5539277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August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5721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323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852889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September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5451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418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5100591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October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7253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425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03125"/>
                  </a:ext>
                </a:extLst>
              </a:tr>
              <a:tr h="29062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November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4155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346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4654863"/>
                  </a:ext>
                </a:extLst>
              </a:tr>
              <a:tr h="24269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December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7841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300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8573952"/>
                  </a:ext>
                </a:extLst>
              </a:tr>
              <a:tr h="34444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Total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62913</a:t>
                      </a:r>
                    </a:p>
                  </a:txBody>
                  <a:tcPr marL="9525" marR="9525" marT="9525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4833</a:t>
                      </a:r>
                    </a:p>
                  </a:txBody>
                  <a:tcPr marL="9525" marR="9525" marT="9525" marB="108000" anchor="b"/>
                </a:tc>
                <a:extLst>
                  <a:ext uri="{0D108BD9-81ED-4DB2-BD59-A6C34878D82A}">
                    <a16:rowId xmlns:a16="http://schemas.microsoft.com/office/drawing/2014/main" val="6654438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0BAB25-1843-4475-87A6-2CC7ED741390}"/>
              </a:ext>
            </a:extLst>
          </p:cNvPr>
          <p:cNvSpPr txBox="1"/>
          <p:nvPr/>
        </p:nvSpPr>
        <p:spPr>
          <a:xfrm>
            <a:off x="1524000" y="4744053"/>
            <a:ext cx="2202756" cy="31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27ADE-320C-4C87-BD51-66FE22176FEE}"/>
              </a:ext>
            </a:extLst>
          </p:cNvPr>
          <p:cNvSpPr txBox="1"/>
          <p:nvPr/>
        </p:nvSpPr>
        <p:spPr>
          <a:xfrm>
            <a:off x="1923570" y="4701770"/>
            <a:ext cx="2202756" cy="315600"/>
          </a:xfrm>
          <a:prstGeom prst="rect">
            <a:avLst/>
          </a:prstGeom>
          <a:solidFill>
            <a:srgbClr val="C7D3E6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      DPMO : 76820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F29EE-B43B-4E20-BB2D-82D67EAA094B}"/>
              </a:ext>
            </a:extLst>
          </p:cNvPr>
          <p:cNvSpPr txBox="1"/>
          <p:nvPr/>
        </p:nvSpPr>
        <p:spPr>
          <a:xfrm>
            <a:off x="3781825" y="4699026"/>
            <a:ext cx="2202756" cy="315600"/>
          </a:xfrm>
          <a:prstGeom prst="rect">
            <a:avLst/>
          </a:prstGeom>
          <a:solidFill>
            <a:srgbClr val="C7D3E6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      Process Sigma : 2.9</a:t>
            </a:r>
            <a:endParaRPr lang="en-CA" dirty="0"/>
          </a:p>
        </p:txBody>
      </p:sp>
      <p:sp>
        <p:nvSpPr>
          <p:cNvPr id="12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rgbClr val="002060"/>
                </a:solidFill>
              </a:rPr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42915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Analyze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/>
              <a:t>Identify the Cause of the Problem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1103599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0" y="169001"/>
            <a:ext cx="1552574" cy="366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600" dirty="0">
                <a:solidFill>
                  <a:srgbClr val="FF9800"/>
                </a:solidFill>
              </a:rPr>
              <a:t>Cause and Effect</a:t>
            </a:r>
            <a:endParaRPr sz="16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1702B-352E-467F-9A12-06BD4987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45"/>
            <a:ext cx="9144000" cy="3781409"/>
          </a:xfrm>
          <a:prstGeom prst="rect">
            <a:avLst/>
          </a:prstGeom>
        </p:spPr>
      </p:pic>
      <p:sp>
        <p:nvSpPr>
          <p:cNvPr id="7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204818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0" y="169001"/>
            <a:ext cx="1552574" cy="366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600" dirty="0">
                <a:solidFill>
                  <a:srgbClr val="FF9800"/>
                </a:solidFill>
              </a:rPr>
              <a:t>Cause and Effect</a:t>
            </a:r>
            <a:endParaRPr sz="16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6940B8-3DE3-4EE9-8886-8D008B9C0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31" y="782832"/>
            <a:ext cx="8145076" cy="3581699"/>
          </a:xfrm>
          <a:prstGeom prst="rect">
            <a:avLst/>
          </a:prstGeom>
        </p:spPr>
      </p:pic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339872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-88624" y="140938"/>
            <a:ext cx="2205318" cy="366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F9800"/>
                </a:solidFill>
              </a:rPr>
              <a:t>5-Why Techniques for Rework</a:t>
            </a:r>
            <a:endParaRPr sz="12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B383F-F56B-4C80-B2A9-1C8A1D04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35" y="702877"/>
            <a:ext cx="6603965" cy="3915854"/>
          </a:xfrm>
          <a:prstGeom prst="rect">
            <a:avLst/>
          </a:prstGeom>
        </p:spPr>
      </p:pic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143949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0FF72-4B23-4CD3-8435-FFB2F92E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00" y="710048"/>
            <a:ext cx="6602400" cy="3926452"/>
          </a:xfrm>
          <a:prstGeom prst="rect">
            <a:avLst/>
          </a:prstGeom>
        </p:spPr>
      </p:pic>
      <p:sp>
        <p:nvSpPr>
          <p:cNvPr id="6" name="Google Shape;213;p13">
            <a:extLst>
              <a:ext uri="{FF2B5EF4-FFF2-40B4-BE49-F238E27FC236}">
                <a16:creationId xmlns:a16="http://schemas.microsoft.com/office/drawing/2014/main" id="{BEE221C7-9CF8-4D1F-9CDC-CB147C813259}"/>
              </a:ext>
            </a:extLst>
          </p:cNvPr>
          <p:cNvSpPr txBox="1">
            <a:spLocks/>
          </p:cNvSpPr>
          <p:nvPr/>
        </p:nvSpPr>
        <p:spPr>
          <a:xfrm>
            <a:off x="-88624" y="140938"/>
            <a:ext cx="2205318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200">
                <a:solidFill>
                  <a:srgbClr val="FF9800"/>
                </a:solidFill>
              </a:rPr>
              <a:t>5-Why Techniques for Rework</a:t>
            </a:r>
            <a:endParaRPr lang="en-US" sz="1200" dirty="0">
              <a:solidFill>
                <a:srgbClr val="FF9800"/>
              </a:solidFill>
            </a:endParaRPr>
          </a:p>
        </p:txBody>
      </p:sp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57282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617631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6F66E5-A726-453E-9512-2BFB8F4B5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00" y="666051"/>
            <a:ext cx="6602400" cy="3970449"/>
          </a:xfrm>
          <a:prstGeom prst="rect">
            <a:avLst/>
          </a:prstGeom>
        </p:spPr>
      </p:pic>
      <p:sp>
        <p:nvSpPr>
          <p:cNvPr id="6" name="Google Shape;213;p13">
            <a:extLst>
              <a:ext uri="{FF2B5EF4-FFF2-40B4-BE49-F238E27FC236}">
                <a16:creationId xmlns:a16="http://schemas.microsoft.com/office/drawing/2014/main" id="{26D7967A-0447-48A8-9874-4D95AC3F7C28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0" y="184417"/>
            <a:ext cx="1813432" cy="322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solidFill>
                  <a:srgbClr val="FF9800"/>
                </a:solidFill>
              </a:rPr>
              <a:t>5-Why Techniques for Customer Satisfaction</a:t>
            </a:r>
            <a:endParaRPr sz="1200" dirty="0">
              <a:solidFill>
                <a:srgbClr val="FF9800"/>
              </a:solidFill>
            </a:endParaRPr>
          </a:p>
        </p:txBody>
      </p:sp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242846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0" y="169001"/>
            <a:ext cx="1552574" cy="366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sz="1600" dirty="0">
                <a:solidFill>
                  <a:srgbClr val="FF9800"/>
                </a:solidFill>
              </a:rPr>
              <a:t>QFD</a:t>
            </a:r>
            <a:endParaRPr sz="16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9DC39-3ECB-4F13-A3BC-F8191CC57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70" y="84501"/>
            <a:ext cx="4802522" cy="49744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rgbClr val="002060"/>
                </a:solidFill>
              </a:rPr>
              <a:t>IC</a:t>
            </a:r>
          </a:p>
        </p:txBody>
      </p:sp>
    </p:spTree>
    <p:extLst>
      <p:ext uri="{BB962C8B-B14F-4D97-AF65-F5344CB8AC3E}">
        <p14:creationId xmlns:p14="http://schemas.microsoft.com/office/powerpoint/2010/main" val="364388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Improve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/>
              <a:t>Implement and Verify the Solution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6948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rgbClr val="FF9800"/>
                </a:solidFill>
              </a:rPr>
              <a:t>Brainstorming</a:t>
            </a:r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-696333" y="1962092"/>
            <a:ext cx="3626717" cy="26862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Lost parts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Missing items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Lack of organized spaces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Lack of coordination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Improper project planning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Existing improper manufacturing practices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D395296-6AC7-4780-9FC1-90DE952093F7}"/>
              </a:ext>
            </a:extLst>
          </p:cNvPr>
          <p:cNvSpPr txBox="1"/>
          <p:nvPr/>
        </p:nvSpPr>
        <p:spPr>
          <a:xfrm>
            <a:off x="282216" y="1499727"/>
            <a:ext cx="377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Overall Customer Satisfaction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13139-2210-4E98-A7BD-D8403BA2F684}"/>
              </a:ext>
            </a:extLst>
          </p:cNvPr>
          <p:cNvSpPr txBox="1"/>
          <p:nvPr/>
        </p:nvSpPr>
        <p:spPr>
          <a:xfrm>
            <a:off x="4166755" y="1499727"/>
            <a:ext cx="264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</a:t>
            </a:r>
            <a:r>
              <a:rPr lang="en-CA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e-work</a:t>
            </a:r>
          </a:p>
        </p:txBody>
      </p:sp>
      <p:sp>
        <p:nvSpPr>
          <p:cNvPr id="13" name="Google Shape;237;p16">
            <a:extLst>
              <a:ext uri="{FF2B5EF4-FFF2-40B4-BE49-F238E27FC236}">
                <a16:creationId xmlns:a16="http://schemas.microsoft.com/office/drawing/2014/main" id="{4C515DDB-B594-47AE-80B3-8CFB2FF28242}"/>
              </a:ext>
            </a:extLst>
          </p:cNvPr>
          <p:cNvSpPr txBox="1">
            <a:spLocks/>
          </p:cNvSpPr>
          <p:nvPr/>
        </p:nvSpPr>
        <p:spPr>
          <a:xfrm>
            <a:off x="2795155" y="1845735"/>
            <a:ext cx="3511520" cy="268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Delays in order delivery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Missing items reported by users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Unskilled customer support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Lack of ownership in the management teams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AF4D04-3B1E-4F8E-BBBA-EC6CD0E2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935" y="1288783"/>
            <a:ext cx="2172972" cy="1490436"/>
          </a:xfrm>
          <a:prstGeom prst="rect">
            <a:avLst/>
          </a:prstGeom>
        </p:spPr>
      </p:pic>
      <p:sp>
        <p:nvSpPr>
          <p:cNvPr id="14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DEFINE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Define the Problem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MAIC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35E8E9-B049-49D2-BFFA-E48F10DE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77439"/>
              </p:ext>
            </p:extLst>
          </p:nvPr>
        </p:nvGraphicFramePr>
        <p:xfrm>
          <a:off x="1313969" y="901153"/>
          <a:ext cx="6111930" cy="3341193"/>
        </p:xfrm>
        <a:graphic>
          <a:graphicData uri="http://schemas.openxmlformats.org/drawingml/2006/table">
            <a:tbl>
              <a:tblPr firstRow="1" bandRow="1">
                <a:tableStyleId>{9B5B6244-1EAA-4D25-8977-A8563D854CD0}</a:tableStyleId>
              </a:tblPr>
              <a:tblGrid>
                <a:gridCol w="3055965">
                  <a:extLst>
                    <a:ext uri="{9D8B030D-6E8A-4147-A177-3AD203B41FA5}">
                      <a16:colId xmlns:a16="http://schemas.microsoft.com/office/drawing/2014/main" val="556389410"/>
                    </a:ext>
                  </a:extLst>
                </a:gridCol>
                <a:gridCol w="3055965">
                  <a:extLst>
                    <a:ext uri="{9D8B030D-6E8A-4147-A177-3AD203B41FA5}">
                      <a16:colId xmlns:a16="http://schemas.microsoft.com/office/drawing/2014/main" val="1836474521"/>
                    </a:ext>
                  </a:extLst>
                </a:gridCol>
              </a:tblGrid>
              <a:tr h="308943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Problems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+mj-lt"/>
                        <a:ea typeface="Roboto Condensed Light" panose="02000000000000000000" pitchFamily="2" charset="0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latin typeface="+mj-lt"/>
                          <a:ea typeface="Roboto Condensed Light" panose="02000000000000000000" pitchFamily="2" charset="0"/>
                        </a:rPr>
                        <a:t>Measures Taken</a:t>
                      </a:r>
                    </a:p>
                  </a:txBody>
                  <a:tcPr>
                    <a:solidFill>
                      <a:srgbClr val="FF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44408"/>
                  </a:ext>
                </a:extLst>
              </a:tr>
              <a:tr h="32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Production Errors/Defect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Introduce quality checks at every stage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87726"/>
                  </a:ext>
                </a:extLst>
              </a:tr>
              <a:tr h="1013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Lack of proper manufacturing practices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Provide proper training to operators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Checking the progress regularly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Introduce trainings by experienced staff.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Assign a Buddy Manager to a group of freshers.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6300"/>
                  </a:ext>
                </a:extLst>
              </a:tr>
              <a:tr h="1196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Lack of coordination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Conduct regular meetings to track progress.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Engaging teams in the Group-related activities.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Efficient manager with effective communication and interpersonal skills.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02347"/>
                  </a:ext>
                </a:extLst>
              </a:tr>
              <a:tr h="493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Delay in Order delivery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Improve project planning.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Achieve preventive maintenance</a:t>
                      </a:r>
                      <a:endParaRPr lang="en-CA" sz="1200" b="0" dirty="0">
                        <a:latin typeface="+mn-lt"/>
                        <a:ea typeface="Roboto Condensed Light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38994"/>
                  </a:ext>
                </a:extLst>
              </a:tr>
            </a:tbl>
          </a:graphicData>
        </a:graphic>
      </p:graphicFrame>
      <p:sp>
        <p:nvSpPr>
          <p:cNvPr id="16" name="Google Shape;213;p13">
            <a:extLst>
              <a:ext uri="{FF2B5EF4-FFF2-40B4-BE49-F238E27FC236}">
                <a16:creationId xmlns:a16="http://schemas.microsoft.com/office/drawing/2014/main" id="{E7CFE1F2-ED77-42F2-8582-AEC59CDBB383}"/>
              </a:ext>
            </a:extLst>
          </p:cNvPr>
          <p:cNvSpPr txBox="1">
            <a:spLocks/>
          </p:cNvSpPr>
          <p:nvPr/>
        </p:nvSpPr>
        <p:spPr>
          <a:xfrm>
            <a:off x="-270165" y="172111"/>
            <a:ext cx="2168649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600" dirty="0">
                <a:solidFill>
                  <a:srgbClr val="FF9800"/>
                </a:solidFill>
              </a:rPr>
              <a:t>Kaizen Approach</a:t>
            </a:r>
          </a:p>
        </p:txBody>
      </p:sp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35E8E9-B049-49D2-BFFA-E48F10DE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65353"/>
              </p:ext>
            </p:extLst>
          </p:nvPr>
        </p:nvGraphicFramePr>
        <p:xfrm>
          <a:off x="1390810" y="837560"/>
          <a:ext cx="6111930" cy="2935301"/>
        </p:xfrm>
        <a:graphic>
          <a:graphicData uri="http://schemas.openxmlformats.org/drawingml/2006/table">
            <a:tbl>
              <a:tblPr firstRow="1" bandRow="1">
                <a:tableStyleId>{9B5B6244-1EAA-4D25-8977-A8563D854CD0}</a:tableStyleId>
              </a:tblPr>
              <a:tblGrid>
                <a:gridCol w="3055965">
                  <a:extLst>
                    <a:ext uri="{9D8B030D-6E8A-4147-A177-3AD203B41FA5}">
                      <a16:colId xmlns:a16="http://schemas.microsoft.com/office/drawing/2014/main" val="556389410"/>
                    </a:ext>
                  </a:extLst>
                </a:gridCol>
                <a:gridCol w="3055965">
                  <a:extLst>
                    <a:ext uri="{9D8B030D-6E8A-4147-A177-3AD203B41FA5}">
                      <a16:colId xmlns:a16="http://schemas.microsoft.com/office/drawing/2014/main" val="1836474521"/>
                    </a:ext>
                  </a:extLst>
                </a:gridCol>
              </a:tblGrid>
              <a:tr h="308943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cap="non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Roboto Condensed Light" panose="02000000000000000000" pitchFamily="2" charset="0"/>
                          <a:cs typeface="Arial"/>
                          <a:sym typeface="Arial"/>
                        </a:rPr>
                        <a:t>Problems</a:t>
                      </a:r>
                      <a:endParaRPr lang="en-CA" sz="1400" b="1" dirty="0">
                        <a:solidFill>
                          <a:schemeClr val="tx1"/>
                        </a:solidFill>
                        <a:latin typeface="+mj-lt"/>
                        <a:ea typeface="Roboto Condensed Light" panose="02000000000000000000" pitchFamily="2" charset="0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>
                          <a:latin typeface="+mj-lt"/>
                          <a:ea typeface="Roboto Condensed Light" panose="02000000000000000000" pitchFamily="2" charset="0"/>
                        </a:rPr>
                        <a:t>Measures Taken</a:t>
                      </a:r>
                    </a:p>
                  </a:txBody>
                  <a:tcPr>
                    <a:solidFill>
                      <a:srgbClr val="FF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244408"/>
                  </a:ext>
                </a:extLst>
              </a:tr>
              <a:tr h="491082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 Errors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checklist for all involved processes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87726"/>
                  </a:ext>
                </a:extLst>
              </a:tr>
              <a:tr h="129992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Avoid accidents on the floor and resolve safety issues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Machines should go into idle state if the operator is away from the machine.</a:t>
                      </a:r>
                      <a:endParaRPr lang="en-CA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Machines should be insulated and shock-proof.</a:t>
                      </a:r>
                      <a:endParaRPr lang="en-CA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should have warning signs to alert operators about safety issues</a:t>
                      </a:r>
                      <a:endParaRPr lang="en-CA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156300"/>
                  </a:ext>
                </a:extLst>
              </a:tr>
              <a:tr h="835353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Insufficient technical knowledge of the Engineering team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Retrain the employees.</a:t>
                      </a:r>
                      <a:endParaRPr lang="en-CA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Re-certify the skills of the employees.</a:t>
                      </a:r>
                      <a:endParaRPr lang="en-CA" sz="1200" b="0" i="0" u="none" strike="noStrike" kern="1200" cap="none" dirty="0">
                        <a:solidFill>
                          <a:schemeClr val="dk1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Document the processes by embedding the details in the process.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502347"/>
                  </a:ext>
                </a:extLst>
              </a:tr>
            </a:tbl>
          </a:graphicData>
        </a:graphic>
      </p:graphicFrame>
      <p:sp>
        <p:nvSpPr>
          <p:cNvPr id="16" name="Google Shape;213;p13">
            <a:extLst>
              <a:ext uri="{FF2B5EF4-FFF2-40B4-BE49-F238E27FC236}">
                <a16:creationId xmlns:a16="http://schemas.microsoft.com/office/drawing/2014/main" id="{E7CFE1F2-ED77-42F2-8582-AEC59CDBB383}"/>
              </a:ext>
            </a:extLst>
          </p:cNvPr>
          <p:cNvSpPr txBox="1">
            <a:spLocks/>
          </p:cNvSpPr>
          <p:nvPr/>
        </p:nvSpPr>
        <p:spPr>
          <a:xfrm>
            <a:off x="-88624" y="140938"/>
            <a:ext cx="2205318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 err="1">
                <a:solidFill>
                  <a:srgbClr val="FF9800"/>
                </a:solidFill>
              </a:rPr>
              <a:t>Poka</a:t>
            </a:r>
            <a:r>
              <a:rPr lang="en-US" sz="1400" dirty="0">
                <a:solidFill>
                  <a:srgbClr val="FF9800"/>
                </a:solidFill>
              </a:rPr>
              <a:t> Yoke Approach</a:t>
            </a:r>
          </a:p>
        </p:txBody>
      </p:sp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5522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Control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CA" dirty="0"/>
              <a:t>Maintain the Solution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0743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 Control Limit Values : UCL = 0.0862     Ū=0.0768      </a:t>
            </a:r>
            <a:r>
              <a:rPr lang="en-CA" b="1" dirty="0"/>
              <a:t>LCL=0.0674</a:t>
            </a:r>
            <a:endParaRPr lang="en-US" b="1"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2011956" y="-11312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rgbClr val="3F5378"/>
                </a:solidFill>
              </a:rPr>
              <a:t>U-Chart Before Six Sigma</a:t>
            </a:r>
            <a:endParaRPr u="sng" dirty="0">
              <a:solidFill>
                <a:srgbClr val="3F5378"/>
              </a:solidFill>
            </a:endParaRPr>
          </a:p>
        </p:txBody>
      </p:sp>
      <p:sp>
        <p:nvSpPr>
          <p:cNvPr id="6" name="Google Shape;213;p13">
            <a:extLst>
              <a:ext uri="{FF2B5EF4-FFF2-40B4-BE49-F238E27FC236}">
                <a16:creationId xmlns:a16="http://schemas.microsoft.com/office/drawing/2014/main" id="{9D7C6C56-784D-45A1-A46D-9FF96CAD9FEB}"/>
              </a:ext>
            </a:extLst>
          </p:cNvPr>
          <p:cNvSpPr txBox="1">
            <a:spLocks/>
          </p:cNvSpPr>
          <p:nvPr/>
        </p:nvSpPr>
        <p:spPr>
          <a:xfrm>
            <a:off x="-88624" y="140938"/>
            <a:ext cx="2205318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>
                <a:solidFill>
                  <a:srgbClr val="FF9800"/>
                </a:solidFill>
              </a:rPr>
              <a:t>U-Chart of Defects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CE79E-89FD-482A-9A5F-5950805D2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92" y="506999"/>
            <a:ext cx="6538278" cy="3860037"/>
          </a:xfrm>
          <a:prstGeom prst="rect">
            <a:avLst/>
          </a:prstGeom>
        </p:spPr>
      </p:pic>
      <p:sp>
        <p:nvSpPr>
          <p:cNvPr id="7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0019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 Control Limit Values : UCL = 0.01675     Ū=0.01306       </a:t>
            </a:r>
            <a:r>
              <a:rPr lang="en-CA" b="1" dirty="0"/>
              <a:t>LCL=0.00937</a:t>
            </a:r>
            <a:endParaRPr lang="en-US" b="1"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2011956" y="-11312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CA" u="sng" dirty="0">
                <a:solidFill>
                  <a:srgbClr val="3F5378"/>
                </a:solidFill>
              </a:rPr>
              <a:t>U-Chart After Six Sigma</a:t>
            </a:r>
            <a:endParaRPr u="sng" dirty="0">
              <a:solidFill>
                <a:srgbClr val="3F5378"/>
              </a:solidFill>
            </a:endParaRPr>
          </a:p>
        </p:txBody>
      </p:sp>
      <p:sp>
        <p:nvSpPr>
          <p:cNvPr id="6" name="Google Shape;213;p13">
            <a:extLst>
              <a:ext uri="{FF2B5EF4-FFF2-40B4-BE49-F238E27FC236}">
                <a16:creationId xmlns:a16="http://schemas.microsoft.com/office/drawing/2014/main" id="{9D7C6C56-784D-45A1-A46D-9FF96CAD9FEB}"/>
              </a:ext>
            </a:extLst>
          </p:cNvPr>
          <p:cNvSpPr txBox="1">
            <a:spLocks/>
          </p:cNvSpPr>
          <p:nvPr/>
        </p:nvSpPr>
        <p:spPr>
          <a:xfrm>
            <a:off x="-88624" y="140938"/>
            <a:ext cx="2205318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400" dirty="0">
                <a:solidFill>
                  <a:srgbClr val="FF9800"/>
                </a:solidFill>
              </a:rPr>
              <a:t>U-Chart of Defects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F2D327-6FA5-442D-9714-9C8DE11F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807" y="576098"/>
            <a:ext cx="6081193" cy="3812109"/>
          </a:xfrm>
          <a:prstGeom prst="rect">
            <a:avLst/>
          </a:prstGeom>
        </p:spPr>
      </p:pic>
      <p:sp>
        <p:nvSpPr>
          <p:cNvPr id="8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1F3394-7836-4823-B12A-5FF52B9A8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8C4F2-3BBC-45C1-A7C1-6A553BEEB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Google Shape;213;p13">
            <a:extLst>
              <a:ext uri="{FF2B5EF4-FFF2-40B4-BE49-F238E27FC236}">
                <a16:creationId xmlns:a16="http://schemas.microsoft.com/office/drawing/2014/main" id="{CFF76ECD-BE3C-4795-BE0F-6790A10355DA}"/>
              </a:ext>
            </a:extLst>
          </p:cNvPr>
          <p:cNvSpPr txBox="1">
            <a:spLocks/>
          </p:cNvSpPr>
          <p:nvPr/>
        </p:nvSpPr>
        <p:spPr>
          <a:xfrm>
            <a:off x="-27276" y="218022"/>
            <a:ext cx="2188585" cy="53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500" dirty="0">
                <a:solidFill>
                  <a:srgbClr val="FF9800"/>
                </a:solidFill>
              </a:rPr>
              <a:t>Process Capability After Six Sigma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EAB78B-5F15-4E5A-A4C8-4DF906F32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922957"/>
              </p:ext>
            </p:extLst>
          </p:nvPr>
        </p:nvGraphicFramePr>
        <p:xfrm>
          <a:off x="814388" y="967563"/>
          <a:ext cx="7564067" cy="3285459"/>
        </p:xfrm>
        <a:graphic>
          <a:graphicData uri="http://schemas.openxmlformats.org/drawingml/2006/table">
            <a:tbl>
              <a:tblPr/>
              <a:tblGrid>
                <a:gridCol w="1701065">
                  <a:extLst>
                    <a:ext uri="{9D8B030D-6E8A-4147-A177-3AD203B41FA5}">
                      <a16:colId xmlns:a16="http://schemas.microsoft.com/office/drawing/2014/main" val="3987874874"/>
                    </a:ext>
                  </a:extLst>
                </a:gridCol>
                <a:gridCol w="1576320">
                  <a:extLst>
                    <a:ext uri="{9D8B030D-6E8A-4147-A177-3AD203B41FA5}">
                      <a16:colId xmlns:a16="http://schemas.microsoft.com/office/drawing/2014/main" val="2292254806"/>
                    </a:ext>
                  </a:extLst>
                </a:gridCol>
                <a:gridCol w="1236107">
                  <a:extLst>
                    <a:ext uri="{9D8B030D-6E8A-4147-A177-3AD203B41FA5}">
                      <a16:colId xmlns:a16="http://schemas.microsoft.com/office/drawing/2014/main" val="1057632845"/>
                    </a:ext>
                  </a:extLst>
                </a:gridCol>
                <a:gridCol w="850532">
                  <a:extLst>
                    <a:ext uri="{9D8B030D-6E8A-4147-A177-3AD203B41FA5}">
                      <a16:colId xmlns:a16="http://schemas.microsoft.com/office/drawing/2014/main" val="2963081823"/>
                    </a:ext>
                  </a:extLst>
                </a:gridCol>
                <a:gridCol w="725787">
                  <a:extLst>
                    <a:ext uri="{9D8B030D-6E8A-4147-A177-3AD203B41FA5}">
                      <a16:colId xmlns:a16="http://schemas.microsoft.com/office/drawing/2014/main" val="2723552897"/>
                    </a:ext>
                  </a:extLst>
                </a:gridCol>
                <a:gridCol w="1474256">
                  <a:extLst>
                    <a:ext uri="{9D8B030D-6E8A-4147-A177-3AD203B41FA5}">
                      <a16:colId xmlns:a16="http://schemas.microsoft.com/office/drawing/2014/main" val="1184335854"/>
                    </a:ext>
                  </a:extLst>
                </a:gridCol>
              </a:tblGrid>
              <a:tr h="243797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CAPABILITY OF CURRENT STATE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67725"/>
                  </a:ext>
                </a:extLst>
              </a:tr>
              <a:tr h="2437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USL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Defects/Production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667538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LSL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January, 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6424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559438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February, 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698380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3804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250626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720095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1.195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540777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Cpl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4949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047669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1.265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83403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Cpk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min(1.126,1.265)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86185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1.126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667205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October,2018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7978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11948"/>
                  </a:ext>
                </a:extLst>
              </a:tr>
              <a:tr h="23218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November,2018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4198"/>
                  </a:ext>
                </a:extLst>
              </a:tr>
              <a:tr h="2437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December,2018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2630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241A9C-6ADA-4E97-B081-6B7F1E5AE398}"/>
              </a:ext>
            </a:extLst>
          </p:cNvPr>
          <p:cNvSpPr/>
          <p:nvPr/>
        </p:nvSpPr>
        <p:spPr>
          <a:xfrm>
            <a:off x="814388" y="3530008"/>
            <a:ext cx="3279147" cy="723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Process is Capable</a:t>
            </a:r>
          </a:p>
        </p:txBody>
      </p:sp>
      <p:sp>
        <p:nvSpPr>
          <p:cNvPr id="7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5500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A9C2-BD0D-4AA7-921C-6AFBF262E3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Google Shape;213;p13">
            <a:extLst>
              <a:ext uri="{FF2B5EF4-FFF2-40B4-BE49-F238E27FC236}">
                <a16:creationId xmlns:a16="http://schemas.microsoft.com/office/drawing/2014/main" id="{3B52004C-549E-4EA4-A83D-E3894A9B2380}"/>
              </a:ext>
            </a:extLst>
          </p:cNvPr>
          <p:cNvSpPr txBox="1">
            <a:spLocks/>
          </p:cNvSpPr>
          <p:nvPr/>
        </p:nvSpPr>
        <p:spPr>
          <a:xfrm>
            <a:off x="-88624" y="140938"/>
            <a:ext cx="2205318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600" dirty="0">
                <a:solidFill>
                  <a:srgbClr val="FF9800"/>
                </a:solidFill>
              </a:rPr>
              <a:t>DPMO Future 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D4130-4495-4C12-BCAB-C6E55ABBC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551549"/>
              </p:ext>
            </p:extLst>
          </p:nvPr>
        </p:nvGraphicFramePr>
        <p:xfrm>
          <a:off x="1524000" y="549283"/>
          <a:ext cx="6096000" cy="4147001"/>
        </p:xfrm>
        <a:graphic>
          <a:graphicData uri="http://schemas.openxmlformats.org/drawingml/2006/table">
            <a:tbl>
              <a:tblPr firstRow="1" bandRow="1">
                <a:tableStyleId>{9B5B6244-1EAA-4D25-8977-A8563D854CD0}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820054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17825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33447793"/>
                    </a:ext>
                  </a:extLst>
                </a:gridCol>
              </a:tblGrid>
              <a:tr h="278408">
                <a:tc>
                  <a:txBody>
                    <a:bodyPr/>
                    <a:lstStyle/>
                    <a:p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Month</a:t>
                      </a:r>
                      <a:endParaRPr lang="en-CA" sz="1200" dirty="0">
                        <a:latin typeface="+mn-lt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Production</a:t>
                      </a:r>
                      <a:endParaRPr lang="en-CA" sz="1200" dirty="0">
                        <a:latin typeface="+mn-lt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Defects</a:t>
                      </a:r>
                      <a:endParaRPr lang="en-CA" sz="1200" dirty="0">
                        <a:latin typeface="+mn-lt"/>
                      </a:endParaRPr>
                    </a:p>
                  </a:txBody>
                  <a:tcPr>
                    <a:solidFill>
                      <a:srgbClr val="FF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2782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January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6424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100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0871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February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4209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60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52566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March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3804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45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84521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April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3923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65883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May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5185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55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28513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June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4949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65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25518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July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7248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102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39277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August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6293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99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52889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September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5996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88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0591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October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7978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90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03125"/>
                  </a:ext>
                </a:extLst>
              </a:tr>
              <a:tr h="28934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November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4571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60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654863"/>
                  </a:ext>
                </a:extLst>
              </a:tr>
              <a:tr h="34292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December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8625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90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73952"/>
                  </a:ext>
                </a:extLst>
              </a:tr>
              <a:tr h="34292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Total</a:t>
                      </a:r>
                      <a:endParaRPr lang="en-CA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 69204</a:t>
                      </a:r>
                    </a:p>
                  </a:txBody>
                  <a:tcPr marL="9525" marR="9525" marT="9525" marB="10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904</a:t>
                      </a:r>
                    </a:p>
                  </a:txBody>
                  <a:tcPr marL="9525" marR="9525" marT="9525" marB="108000" anchor="b"/>
                </a:tc>
                <a:extLst>
                  <a:ext uri="{0D108BD9-81ED-4DB2-BD59-A6C34878D82A}">
                    <a16:rowId xmlns:a16="http://schemas.microsoft.com/office/drawing/2014/main" val="1927872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0BAB25-1843-4475-87A6-2CC7ED741390}"/>
              </a:ext>
            </a:extLst>
          </p:cNvPr>
          <p:cNvSpPr txBox="1"/>
          <p:nvPr/>
        </p:nvSpPr>
        <p:spPr>
          <a:xfrm>
            <a:off x="1524000" y="4744053"/>
            <a:ext cx="2202756" cy="31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27ADE-320C-4C87-BD51-66FE22176FEE}"/>
              </a:ext>
            </a:extLst>
          </p:cNvPr>
          <p:cNvSpPr txBox="1"/>
          <p:nvPr/>
        </p:nvSpPr>
        <p:spPr>
          <a:xfrm>
            <a:off x="1923570" y="4701770"/>
            <a:ext cx="2202756" cy="315600"/>
          </a:xfrm>
          <a:prstGeom prst="rect">
            <a:avLst/>
          </a:prstGeom>
          <a:solidFill>
            <a:srgbClr val="C7D3E6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      DPMO : 13063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F29EE-B43B-4E20-BB2D-82D67EAA094B}"/>
              </a:ext>
            </a:extLst>
          </p:cNvPr>
          <p:cNvSpPr txBox="1"/>
          <p:nvPr/>
        </p:nvSpPr>
        <p:spPr>
          <a:xfrm>
            <a:off x="3781825" y="4699026"/>
            <a:ext cx="2202756" cy="315600"/>
          </a:xfrm>
          <a:prstGeom prst="rect">
            <a:avLst/>
          </a:prstGeom>
          <a:solidFill>
            <a:srgbClr val="C7D3E6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      Process Sigma : 3.7</a:t>
            </a:r>
            <a:endParaRPr lang="en-CA" dirty="0"/>
          </a:p>
        </p:txBody>
      </p:sp>
      <p:sp>
        <p:nvSpPr>
          <p:cNvPr id="11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85519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210675" y="392575"/>
            <a:ext cx="182594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800"/>
                </a:solidFill>
              </a:rPr>
              <a:t>Conclusion</a:t>
            </a:r>
            <a:endParaRPr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696E8-E3D2-4660-AFF7-1F4BF6BD3E9C}"/>
              </a:ext>
            </a:extLst>
          </p:cNvPr>
          <p:cNvSpPr/>
          <p:nvPr/>
        </p:nvSpPr>
        <p:spPr>
          <a:xfrm>
            <a:off x="210675" y="1927134"/>
            <a:ext cx="7230909" cy="263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DPMO is reduced from 76820 to 13063.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Process sigma is reduced from 3.9 to 2.7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Process is under control and stable. This is clearly visible in the control charts.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Process is consistent and capable as we have a </a:t>
            </a:r>
            <a:r>
              <a:rPr lang="en-US" sz="1600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Cp</a:t>
            </a: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value of more than 1. This is clearly visible in the process capability calculations.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By implementing six sigma an amount of $ 419, 218 will be saved per year after the break even point(1.9 years).</a:t>
            </a:r>
          </a:p>
        </p:txBody>
      </p:sp>
      <p:sp>
        <p:nvSpPr>
          <p:cNvPr id="8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DMAIC</a:t>
            </a:r>
          </a:p>
        </p:txBody>
      </p:sp>
    </p:spTree>
    <p:extLst>
      <p:ext uri="{BB962C8B-B14F-4D97-AF65-F5344CB8AC3E}">
        <p14:creationId xmlns:p14="http://schemas.microsoft.com/office/powerpoint/2010/main" val="296967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4294967295"/>
          </p:nvPr>
        </p:nvSpPr>
        <p:spPr>
          <a:xfrm>
            <a:off x="301336" y="1201738"/>
            <a:ext cx="4832639" cy="24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“If</a:t>
            </a:r>
            <a:r>
              <a:rPr lang="en" dirty="0">
                <a:solidFill>
                  <a:schemeClr val="bg1"/>
                </a:solidFill>
              </a:rPr>
              <a:t> you always do what you always did, you’ll always get what you’ve always got”. – Henry Ford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4294967295"/>
          </p:nvPr>
        </p:nvSpPr>
        <p:spPr>
          <a:xfrm>
            <a:off x="7656513" y="4637088"/>
            <a:ext cx="1487487" cy="314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Google Shape;213;p13"/>
          <p:cNvSpPr txBox="1">
            <a:spLocks/>
          </p:cNvSpPr>
          <p:nvPr/>
        </p:nvSpPr>
        <p:spPr>
          <a:xfrm>
            <a:off x="7407353" y="4273768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9800"/>
                </a:solidFill>
              </a:rPr>
              <a:t>THANK YOU!</a:t>
            </a:r>
            <a:endParaRPr sz="6000" dirty="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0" y="184369"/>
            <a:ext cx="1552574" cy="366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9800"/>
                </a:solidFill>
              </a:rPr>
              <a:t>Project Charter</a:t>
            </a:r>
            <a:endParaRPr sz="16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EB4E83-E1D3-4903-9CD2-D5665B08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50" y="591995"/>
            <a:ext cx="6073788" cy="4373993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5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MAIC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210675" y="392575"/>
            <a:ext cx="182594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9800"/>
                </a:solidFill>
              </a:rPr>
              <a:t>References</a:t>
            </a:r>
            <a:endParaRPr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696E8-E3D2-4660-AFF7-1F4BF6BD3E9C}"/>
              </a:ext>
            </a:extLst>
          </p:cNvPr>
          <p:cNvSpPr/>
          <p:nvPr/>
        </p:nvSpPr>
        <p:spPr>
          <a:xfrm>
            <a:off x="137938" y="1586242"/>
            <a:ext cx="72309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hlinkClick r:id="rId3"/>
              </a:rPr>
              <a:t>https://en.wikipedia.org/wiki/Six_Sigma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hlinkClick r:id="rId4"/>
              </a:rPr>
              <a:t>https://www.graphicproducts.com/articles/six-sigma-principles/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hlinkClick r:id="rId5"/>
              </a:rPr>
              <a:t>https://moodle.concordia.ca/moodle/course/view.php?id=113312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Class Notes &amp; Text Book</a:t>
            </a:r>
          </a:p>
        </p:txBody>
      </p:sp>
      <p:sp>
        <p:nvSpPr>
          <p:cNvPr id="8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DMAIC</a:t>
            </a:r>
          </a:p>
        </p:txBody>
      </p:sp>
    </p:spTree>
    <p:extLst>
      <p:ext uri="{BB962C8B-B14F-4D97-AF65-F5344CB8AC3E}">
        <p14:creationId xmlns:p14="http://schemas.microsoft.com/office/powerpoint/2010/main" val="331947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210675" y="392575"/>
            <a:ext cx="1825943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9800"/>
                </a:solidFill>
              </a:rPr>
              <a:t>Business Case</a:t>
            </a:r>
            <a:endParaRPr sz="16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696E8-E3D2-4660-AFF7-1F4BF6BD3E9C}"/>
              </a:ext>
            </a:extLst>
          </p:cNvPr>
          <p:cNvSpPr/>
          <p:nvPr/>
        </p:nvSpPr>
        <p:spPr>
          <a:xfrm>
            <a:off x="99892" y="3038960"/>
            <a:ext cx="72309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Budget Required= $ 800,000 (To form a new Quality team, labor cost, training, equipment cost etc.)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Defects in 2018= 4833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Defects in 2019= 904</a:t>
            </a:r>
          </a:p>
          <a:p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Estimated Savings in 2019 = 515,674-((515,674/4833)*904)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                                                = $ 419,218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Break even Point                  = (1*800,000)/419218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                                               = 1.9 years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7E0116-C346-4812-8A8C-A33121586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30617"/>
              </p:ext>
            </p:extLst>
          </p:nvPr>
        </p:nvGraphicFramePr>
        <p:xfrm>
          <a:off x="210675" y="1423414"/>
          <a:ext cx="6096000" cy="1259840"/>
        </p:xfrm>
        <a:graphic>
          <a:graphicData uri="http://schemas.openxmlformats.org/drawingml/2006/table">
            <a:tbl>
              <a:tblPr firstRow="1" bandRow="1">
                <a:tableStyleId>{9B5B6244-1EAA-4D25-8977-A8563D854CD0}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27227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9879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2771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  <a:endParaRPr lang="en-CA" dirty="0"/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  to calculate</a:t>
                      </a:r>
                    </a:p>
                  </a:txBody>
                  <a:tcPr>
                    <a:solidFill>
                      <a:srgbClr val="FF9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>
                    <a:solidFill>
                      <a:srgbClr val="FF98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3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 of all the operations for Rework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     336,000.00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1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Back Charge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CSR cost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      179,674.00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133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9671D30-27B9-451D-B8A8-672E85734ECD}"/>
              </a:ext>
            </a:extLst>
          </p:cNvPr>
          <p:cNvSpPr/>
          <p:nvPr/>
        </p:nvSpPr>
        <p:spPr>
          <a:xfrm>
            <a:off x="2891839" y="2683254"/>
            <a:ext cx="27927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n-lt"/>
              </a:rPr>
              <a:t>Total Cost</a:t>
            </a:r>
            <a:r>
              <a:rPr lang="en-US" dirty="0">
                <a:latin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  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$       515,674.00 </a:t>
            </a:r>
            <a:endParaRPr lang="en-US" dirty="0"/>
          </a:p>
        </p:txBody>
      </p:sp>
      <p:sp>
        <p:nvSpPr>
          <p:cNvPr id="8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MAIC</a:t>
            </a:r>
          </a:p>
        </p:txBody>
      </p:sp>
    </p:spTree>
    <p:extLst>
      <p:ext uri="{BB962C8B-B14F-4D97-AF65-F5344CB8AC3E}">
        <p14:creationId xmlns:p14="http://schemas.microsoft.com/office/powerpoint/2010/main" val="168459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268F-FBCF-4976-AD53-2B05DE958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213;p13">
            <a:extLst>
              <a:ext uri="{FF2B5EF4-FFF2-40B4-BE49-F238E27FC236}">
                <a16:creationId xmlns:a16="http://schemas.microsoft.com/office/drawing/2014/main" id="{5A0EC88B-DB89-47D0-9022-7C1C2B49E5BC}"/>
              </a:ext>
            </a:extLst>
          </p:cNvPr>
          <p:cNvSpPr txBox="1">
            <a:spLocks/>
          </p:cNvSpPr>
          <p:nvPr/>
        </p:nvSpPr>
        <p:spPr>
          <a:xfrm>
            <a:off x="0" y="169001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600" dirty="0">
                <a:solidFill>
                  <a:srgbClr val="FF9800"/>
                </a:solidFill>
              </a:rPr>
              <a:t>G</a:t>
            </a:r>
            <a:r>
              <a:rPr lang="en-CA" sz="1600" dirty="0">
                <a:solidFill>
                  <a:srgbClr val="FF9800"/>
                </a:solidFill>
              </a:rPr>
              <a:t>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A6DC4-C864-4DC0-B870-0414C107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332"/>
            <a:ext cx="9144000" cy="3592836"/>
          </a:xfrm>
          <a:prstGeom prst="rect">
            <a:avLst/>
          </a:prstGeom>
        </p:spPr>
      </p:pic>
      <p:sp>
        <p:nvSpPr>
          <p:cNvPr id="8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MAIC</a:t>
            </a:r>
          </a:p>
        </p:txBody>
      </p:sp>
    </p:spTree>
    <p:extLst>
      <p:ext uri="{BB962C8B-B14F-4D97-AF65-F5344CB8AC3E}">
        <p14:creationId xmlns:p14="http://schemas.microsoft.com/office/powerpoint/2010/main" val="370880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0" y="169001"/>
            <a:ext cx="1552574" cy="366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9800"/>
                </a:solidFill>
              </a:rPr>
              <a:t>SIPOC</a:t>
            </a:r>
            <a:endParaRPr sz="16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5BEF9-28B4-4A1F-8CE4-F2FF85AE3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3492"/>
            <a:ext cx="9144000" cy="3564091"/>
          </a:xfrm>
          <a:prstGeom prst="rect">
            <a:avLst/>
          </a:prstGeom>
        </p:spPr>
      </p:pic>
      <p:sp>
        <p:nvSpPr>
          <p:cNvPr id="6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MAIC</a:t>
            </a:r>
          </a:p>
        </p:txBody>
      </p:sp>
    </p:spTree>
    <p:extLst>
      <p:ext uri="{BB962C8B-B14F-4D97-AF65-F5344CB8AC3E}">
        <p14:creationId xmlns:p14="http://schemas.microsoft.com/office/powerpoint/2010/main" val="288043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-1" y="184369"/>
            <a:ext cx="2005445" cy="3660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9800"/>
                </a:solidFill>
              </a:rPr>
              <a:t>Value Stream Mapping</a:t>
            </a:r>
            <a:endParaRPr sz="1600" dirty="0">
              <a:solidFill>
                <a:srgbClr val="FF9800"/>
              </a:solidFill>
            </a:endParaRPr>
          </a:p>
        </p:txBody>
      </p:sp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70CFE-217B-4C29-947B-D83DBC0F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7" y="550431"/>
            <a:ext cx="8473426" cy="4182995"/>
          </a:xfrm>
          <a:prstGeom prst="rect">
            <a:avLst/>
          </a:prstGeom>
        </p:spPr>
      </p:pic>
      <p:sp>
        <p:nvSpPr>
          <p:cNvPr id="6" name="Google Shape;213;p13"/>
          <p:cNvSpPr txBox="1">
            <a:spLocks/>
          </p:cNvSpPr>
          <p:nvPr/>
        </p:nvSpPr>
        <p:spPr>
          <a:xfrm>
            <a:off x="7552826" y="4688455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dirty="0">
                <a:solidFill>
                  <a:srgbClr val="002060"/>
                </a:solidFill>
              </a:rPr>
              <a:t>MAIC</a:t>
            </a:r>
          </a:p>
        </p:txBody>
      </p:sp>
    </p:spTree>
    <p:extLst>
      <p:ext uri="{BB962C8B-B14F-4D97-AF65-F5344CB8AC3E}">
        <p14:creationId xmlns:p14="http://schemas.microsoft.com/office/powerpoint/2010/main" val="31215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Measure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/>
              <a:t>I</a:t>
            </a:r>
            <a:r>
              <a:rPr lang="en-CA" dirty="0"/>
              <a:t>dentify the Cause to Improve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" name="Google Shape;213;p13"/>
          <p:cNvSpPr txBox="1">
            <a:spLocks/>
          </p:cNvSpPr>
          <p:nvPr/>
        </p:nvSpPr>
        <p:spPr>
          <a:xfrm>
            <a:off x="7552826" y="4636500"/>
            <a:ext cx="1552574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rgbClr val="002060"/>
                </a:solidFill>
              </a:rPr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331676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8C4F2-3BBC-45C1-A7C1-6A553BEEBD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Google Shape;213;p13">
            <a:extLst>
              <a:ext uri="{FF2B5EF4-FFF2-40B4-BE49-F238E27FC236}">
                <a16:creationId xmlns:a16="http://schemas.microsoft.com/office/drawing/2014/main" id="{CFF76ECD-BE3C-4795-BE0F-6790A10355DA}"/>
              </a:ext>
            </a:extLst>
          </p:cNvPr>
          <p:cNvSpPr txBox="1">
            <a:spLocks/>
          </p:cNvSpPr>
          <p:nvPr/>
        </p:nvSpPr>
        <p:spPr>
          <a:xfrm>
            <a:off x="-88624" y="140938"/>
            <a:ext cx="2205318" cy="36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600" dirty="0">
                <a:solidFill>
                  <a:srgbClr val="FF9800"/>
                </a:solidFill>
              </a:rPr>
              <a:t>Process Capability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40F550-50AC-48A3-BB54-49FC6B9B5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050594"/>
              </p:ext>
            </p:extLst>
          </p:nvPr>
        </p:nvGraphicFramePr>
        <p:xfrm>
          <a:off x="542259" y="829341"/>
          <a:ext cx="7485321" cy="3370519"/>
        </p:xfrm>
        <a:graphic>
          <a:graphicData uri="http://schemas.openxmlformats.org/drawingml/2006/table">
            <a:tbl>
              <a:tblPr/>
              <a:tblGrid>
                <a:gridCol w="1683356">
                  <a:extLst>
                    <a:ext uri="{9D8B030D-6E8A-4147-A177-3AD203B41FA5}">
                      <a16:colId xmlns:a16="http://schemas.microsoft.com/office/drawing/2014/main" val="3829274793"/>
                    </a:ext>
                  </a:extLst>
                </a:gridCol>
                <a:gridCol w="1559909">
                  <a:extLst>
                    <a:ext uri="{9D8B030D-6E8A-4147-A177-3AD203B41FA5}">
                      <a16:colId xmlns:a16="http://schemas.microsoft.com/office/drawing/2014/main" val="2065551728"/>
                    </a:ext>
                  </a:extLst>
                </a:gridCol>
                <a:gridCol w="1223239">
                  <a:extLst>
                    <a:ext uri="{9D8B030D-6E8A-4147-A177-3AD203B41FA5}">
                      <a16:colId xmlns:a16="http://schemas.microsoft.com/office/drawing/2014/main" val="1776120960"/>
                    </a:ext>
                  </a:extLst>
                </a:gridCol>
                <a:gridCol w="841678">
                  <a:extLst>
                    <a:ext uri="{9D8B030D-6E8A-4147-A177-3AD203B41FA5}">
                      <a16:colId xmlns:a16="http://schemas.microsoft.com/office/drawing/2014/main" val="1331107646"/>
                    </a:ext>
                  </a:extLst>
                </a:gridCol>
                <a:gridCol w="718232">
                  <a:extLst>
                    <a:ext uri="{9D8B030D-6E8A-4147-A177-3AD203B41FA5}">
                      <a16:colId xmlns:a16="http://schemas.microsoft.com/office/drawing/2014/main" val="2662423736"/>
                    </a:ext>
                  </a:extLst>
                </a:gridCol>
                <a:gridCol w="1458907">
                  <a:extLst>
                    <a:ext uri="{9D8B030D-6E8A-4147-A177-3AD203B41FA5}">
                      <a16:colId xmlns:a16="http://schemas.microsoft.com/office/drawing/2014/main" val="3319490061"/>
                    </a:ext>
                  </a:extLst>
                </a:gridCol>
              </a:tblGrid>
              <a:tr h="25011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CAPABILITY OF CURRENT STATE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837930"/>
                  </a:ext>
                </a:extLst>
              </a:tr>
              <a:tr h="25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USL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Defects/Production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04279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LSL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0.050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January, 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5840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495126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February, 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03023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979679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554440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4714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416653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Cpl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4499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159695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6589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7666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Cpk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min(0.362,0.175)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63705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September,2018</a:t>
                      </a:r>
                    </a:p>
                  </a:txBody>
                  <a:tcPr marL="9180" marR="9180" marT="91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128455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October,2018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0657"/>
                  </a:ext>
                </a:extLst>
              </a:tr>
              <a:tr h="23819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November,2018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4155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346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04071"/>
                  </a:ext>
                </a:extLst>
              </a:tr>
              <a:tr h="2501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180" marR="9180" marT="918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December,2018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7841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0.038</a:t>
                      </a:r>
                    </a:p>
                  </a:txBody>
                  <a:tcPr marL="9180" marR="9180" marT="918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94090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2A76BDD-518E-439E-BB25-1A0B20AA08CD}"/>
              </a:ext>
            </a:extLst>
          </p:cNvPr>
          <p:cNvSpPr/>
          <p:nvPr/>
        </p:nvSpPr>
        <p:spPr>
          <a:xfrm>
            <a:off x="542259" y="3466214"/>
            <a:ext cx="3232299" cy="7336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Process Not Capable</a:t>
            </a:r>
          </a:p>
        </p:txBody>
      </p:sp>
      <p:sp>
        <p:nvSpPr>
          <p:cNvPr id="9" name="Google Shape;213;p13"/>
          <p:cNvSpPr txBox="1">
            <a:spLocks noGrp="1"/>
          </p:cNvSpPr>
          <p:nvPr>
            <p:ph type="body" idx="1"/>
          </p:nvPr>
        </p:nvSpPr>
        <p:spPr>
          <a:xfrm>
            <a:off x="4042064" y="4636500"/>
            <a:ext cx="4644936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8" algn="just"/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</a:t>
            </a:r>
            <a:r>
              <a:rPr lang="en-US" dirty="0">
                <a:solidFill>
                  <a:srgbClr val="002060"/>
                </a:solidFill>
              </a:rPr>
              <a:t>AIC</a:t>
            </a:r>
          </a:p>
        </p:txBody>
      </p:sp>
    </p:spTree>
    <p:extLst>
      <p:ext uri="{BB962C8B-B14F-4D97-AF65-F5344CB8AC3E}">
        <p14:creationId xmlns:p14="http://schemas.microsoft.com/office/powerpoint/2010/main" val="11041919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971</Words>
  <Application>Microsoft Office PowerPoint</Application>
  <PresentationFormat>On-screen Show (16:9)</PresentationFormat>
  <Paragraphs>425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Roboto Condensed Light</vt:lpstr>
      <vt:lpstr>Arial</vt:lpstr>
      <vt:lpstr>Arvo</vt:lpstr>
      <vt:lpstr>Roboto Condensed</vt:lpstr>
      <vt:lpstr>Salerio template</vt:lpstr>
      <vt:lpstr>Reducing Waste and Improving Productivity at a Manufacturing Organization – Six Sigma</vt:lpstr>
      <vt:lpstr>DEFINE</vt:lpstr>
      <vt:lpstr>Project Charter</vt:lpstr>
      <vt:lpstr>Business Case</vt:lpstr>
      <vt:lpstr>PowerPoint Presentation</vt:lpstr>
      <vt:lpstr>SIPOC</vt:lpstr>
      <vt:lpstr>Value Stream Mapping</vt:lpstr>
      <vt:lpstr>Measure</vt:lpstr>
      <vt:lpstr>PowerPoint Presentation</vt:lpstr>
      <vt:lpstr>PowerPoint Presentation</vt:lpstr>
      <vt:lpstr>Analyze</vt:lpstr>
      <vt:lpstr>Cause and Effect</vt:lpstr>
      <vt:lpstr>Cause and Effect</vt:lpstr>
      <vt:lpstr>5-Why Techniques for Rework</vt:lpstr>
      <vt:lpstr>PowerPoint Presentation</vt:lpstr>
      <vt:lpstr>5-Why Techniques for Customer Satisfaction</vt:lpstr>
      <vt:lpstr>QFD</vt:lpstr>
      <vt:lpstr>Improve</vt:lpstr>
      <vt:lpstr>Brainstorming</vt:lpstr>
      <vt:lpstr>PowerPoint Presentation</vt:lpstr>
      <vt:lpstr>PowerPoint Presentation</vt:lpstr>
      <vt:lpstr>Control</vt:lpstr>
      <vt:lpstr>U-Chart Before Six Sigma</vt:lpstr>
      <vt:lpstr>U-Chart After Six Sigma</vt:lpstr>
      <vt:lpstr>PowerPoint Presentation</vt:lpstr>
      <vt:lpstr>PowerPoint Presentation</vt:lpstr>
      <vt:lpstr>Conclusion</vt:lpstr>
      <vt:lpstr>PowerPoint Presentation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Antony;Natasha;Shreyas;Sushma</dc:creator>
  <cp:lastModifiedBy>Natasha</cp:lastModifiedBy>
  <cp:revision>58</cp:revision>
  <dcterms:modified xsi:type="dcterms:W3CDTF">2019-03-30T19:39:00Z</dcterms:modified>
</cp:coreProperties>
</file>