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86" r:id="rId2"/>
    <p:sldId id="278" r:id="rId3"/>
    <p:sldId id="281" r:id="rId4"/>
    <p:sldId id="264" r:id="rId5"/>
    <p:sldId id="280" r:id="rId6"/>
    <p:sldId id="277" r:id="rId7"/>
    <p:sldId id="276" r:id="rId8"/>
    <p:sldId id="275" r:id="rId9"/>
    <p:sldId id="282" r:id="rId10"/>
    <p:sldId id="266" r:id="rId11"/>
    <p:sldId id="274" r:id="rId12"/>
    <p:sldId id="283" r:id="rId13"/>
    <p:sldId id="284" r:id="rId14"/>
    <p:sldId id="270" r:id="rId15"/>
    <p:sldId id="285" r:id="rId16"/>
    <p:sldId id="287"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0" d="100"/>
          <a:sy n="80" d="100"/>
        </p:scale>
        <p:origin x="10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6FE2AE-DAFF-4271-9767-160C59738ACE}" type="datetimeFigureOut">
              <a:rPr lang="en-CA" smtClean="0"/>
              <a:t>2019-07-31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484DA6-DE08-4BA7-B54D-2227C05E4059}" type="slidenum">
              <a:rPr lang="en-CA" smtClean="0"/>
              <a:t>‹#›</a:t>
            </a:fld>
            <a:endParaRPr lang="en-CA"/>
          </a:p>
        </p:txBody>
      </p:sp>
    </p:spTree>
    <p:extLst>
      <p:ext uri="{BB962C8B-B14F-4D97-AF65-F5344CB8AC3E}">
        <p14:creationId xmlns:p14="http://schemas.microsoft.com/office/powerpoint/2010/main" val="1357637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408A9-F50C-467A-9831-C0A9869431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7A15027B-6C95-4D03-B22C-BE0F7CA691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ED960078-CC08-4DD1-B119-C51E4FCEDC68}"/>
              </a:ext>
            </a:extLst>
          </p:cNvPr>
          <p:cNvSpPr>
            <a:spLocks noGrp="1"/>
          </p:cNvSpPr>
          <p:nvPr>
            <p:ph type="dt" sz="half" idx="10"/>
          </p:nvPr>
        </p:nvSpPr>
        <p:spPr/>
        <p:txBody>
          <a:bodyPr/>
          <a:lstStyle/>
          <a:p>
            <a:fld id="{FFCB5E51-086A-4B08-8D91-80E7C99C2E5A}" type="datetimeFigureOut">
              <a:rPr lang="en-CA" smtClean="0"/>
              <a:t>2019-07-31</a:t>
            </a:fld>
            <a:endParaRPr lang="en-CA"/>
          </a:p>
        </p:txBody>
      </p:sp>
      <p:sp>
        <p:nvSpPr>
          <p:cNvPr id="5" name="Footer Placeholder 4">
            <a:extLst>
              <a:ext uri="{FF2B5EF4-FFF2-40B4-BE49-F238E27FC236}">
                <a16:creationId xmlns:a16="http://schemas.microsoft.com/office/drawing/2014/main" id="{E0F40F53-B838-47A0-AB6D-FC75D96163C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99B2E37-FC2E-4DD3-BBF7-B41A5FE9B705}"/>
              </a:ext>
            </a:extLst>
          </p:cNvPr>
          <p:cNvSpPr>
            <a:spLocks noGrp="1"/>
          </p:cNvSpPr>
          <p:nvPr>
            <p:ph type="sldNum" sz="quarter" idx="12"/>
          </p:nvPr>
        </p:nvSpPr>
        <p:spPr/>
        <p:txBody>
          <a:bodyPr/>
          <a:lstStyle/>
          <a:p>
            <a:fld id="{8AC40D74-1B42-480A-916B-0484B6BD9649}" type="slidenum">
              <a:rPr lang="en-CA" smtClean="0"/>
              <a:t>‹#›</a:t>
            </a:fld>
            <a:endParaRPr lang="en-CA"/>
          </a:p>
        </p:txBody>
      </p:sp>
    </p:spTree>
    <p:extLst>
      <p:ext uri="{BB962C8B-B14F-4D97-AF65-F5344CB8AC3E}">
        <p14:creationId xmlns:p14="http://schemas.microsoft.com/office/powerpoint/2010/main" val="1297251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30533-CDE3-4E0C-8A27-A905E4DE0F0F}"/>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F6CF1AC-C277-4A2D-861A-DFB0EC6B52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19F852B-0B72-4212-ABB0-95FC153854FD}"/>
              </a:ext>
            </a:extLst>
          </p:cNvPr>
          <p:cNvSpPr>
            <a:spLocks noGrp="1"/>
          </p:cNvSpPr>
          <p:nvPr>
            <p:ph type="dt" sz="half" idx="10"/>
          </p:nvPr>
        </p:nvSpPr>
        <p:spPr/>
        <p:txBody>
          <a:bodyPr/>
          <a:lstStyle/>
          <a:p>
            <a:fld id="{FFCB5E51-086A-4B08-8D91-80E7C99C2E5A}" type="datetimeFigureOut">
              <a:rPr lang="en-CA" smtClean="0"/>
              <a:t>2019-07-31</a:t>
            </a:fld>
            <a:endParaRPr lang="en-CA"/>
          </a:p>
        </p:txBody>
      </p:sp>
      <p:sp>
        <p:nvSpPr>
          <p:cNvPr id="5" name="Footer Placeholder 4">
            <a:extLst>
              <a:ext uri="{FF2B5EF4-FFF2-40B4-BE49-F238E27FC236}">
                <a16:creationId xmlns:a16="http://schemas.microsoft.com/office/drawing/2014/main" id="{4DFEC6C7-8B91-46AF-A55D-C0117AD3C99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F3D8B1B-DD07-48F0-868A-DEA32FC90FC3}"/>
              </a:ext>
            </a:extLst>
          </p:cNvPr>
          <p:cNvSpPr>
            <a:spLocks noGrp="1"/>
          </p:cNvSpPr>
          <p:nvPr>
            <p:ph type="sldNum" sz="quarter" idx="12"/>
          </p:nvPr>
        </p:nvSpPr>
        <p:spPr/>
        <p:txBody>
          <a:bodyPr/>
          <a:lstStyle/>
          <a:p>
            <a:fld id="{8AC40D74-1B42-480A-916B-0484B6BD9649}" type="slidenum">
              <a:rPr lang="en-CA" smtClean="0"/>
              <a:t>‹#›</a:t>
            </a:fld>
            <a:endParaRPr lang="en-CA"/>
          </a:p>
        </p:txBody>
      </p:sp>
    </p:spTree>
    <p:extLst>
      <p:ext uri="{BB962C8B-B14F-4D97-AF65-F5344CB8AC3E}">
        <p14:creationId xmlns:p14="http://schemas.microsoft.com/office/powerpoint/2010/main" val="4227984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714804-665C-4F7A-94F2-0463FC51EC9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338472F-C91D-4008-BC25-300DF5D278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C6F3666-0FA5-42F1-9CFF-292150BE4B8C}"/>
              </a:ext>
            </a:extLst>
          </p:cNvPr>
          <p:cNvSpPr>
            <a:spLocks noGrp="1"/>
          </p:cNvSpPr>
          <p:nvPr>
            <p:ph type="dt" sz="half" idx="10"/>
          </p:nvPr>
        </p:nvSpPr>
        <p:spPr/>
        <p:txBody>
          <a:bodyPr/>
          <a:lstStyle/>
          <a:p>
            <a:fld id="{FFCB5E51-086A-4B08-8D91-80E7C99C2E5A}" type="datetimeFigureOut">
              <a:rPr lang="en-CA" smtClean="0"/>
              <a:t>2019-07-31</a:t>
            </a:fld>
            <a:endParaRPr lang="en-CA"/>
          </a:p>
        </p:txBody>
      </p:sp>
      <p:sp>
        <p:nvSpPr>
          <p:cNvPr id="5" name="Footer Placeholder 4">
            <a:extLst>
              <a:ext uri="{FF2B5EF4-FFF2-40B4-BE49-F238E27FC236}">
                <a16:creationId xmlns:a16="http://schemas.microsoft.com/office/drawing/2014/main" id="{BF276825-CE96-4891-ABB3-C9A267EAD98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1B37EAB-145A-49DC-AC80-B7B57520670B}"/>
              </a:ext>
            </a:extLst>
          </p:cNvPr>
          <p:cNvSpPr>
            <a:spLocks noGrp="1"/>
          </p:cNvSpPr>
          <p:nvPr>
            <p:ph type="sldNum" sz="quarter" idx="12"/>
          </p:nvPr>
        </p:nvSpPr>
        <p:spPr/>
        <p:txBody>
          <a:bodyPr/>
          <a:lstStyle/>
          <a:p>
            <a:fld id="{8AC40D74-1B42-480A-916B-0484B6BD9649}" type="slidenum">
              <a:rPr lang="en-CA" smtClean="0"/>
              <a:t>‹#›</a:t>
            </a:fld>
            <a:endParaRPr lang="en-CA"/>
          </a:p>
        </p:txBody>
      </p:sp>
    </p:spTree>
    <p:extLst>
      <p:ext uri="{BB962C8B-B14F-4D97-AF65-F5344CB8AC3E}">
        <p14:creationId xmlns:p14="http://schemas.microsoft.com/office/powerpoint/2010/main" val="36530455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2123200" y="-543800"/>
            <a:ext cx="7945600" cy="7945600"/>
          </a:xfrm>
          <a:prstGeom prst="ellipse">
            <a:avLst/>
          </a:prstGeom>
          <a:solidFill>
            <a:srgbClr val="000000">
              <a:alpha val="26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 name="Google Shape;11;p2"/>
          <p:cNvGrpSpPr/>
          <p:nvPr/>
        </p:nvGrpSpPr>
        <p:grpSpPr>
          <a:xfrm>
            <a:off x="668281" y="234498"/>
            <a:ext cx="3268468" cy="3268468"/>
            <a:chOff x="6680825" y="2549350"/>
            <a:chExt cx="1539600" cy="1539600"/>
          </a:xfrm>
        </p:grpSpPr>
        <p:sp>
          <p:nvSpPr>
            <p:cNvPr id="12" name="Google Shape;12;p2"/>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6680825" y="2549350"/>
              <a:ext cx="1539600" cy="1539600"/>
            </a:xfrm>
            <a:prstGeom prst="donut">
              <a:avLst>
                <a:gd name="adj" fmla="val 495"/>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 name="Google Shape;15;p2"/>
          <p:cNvGrpSpPr/>
          <p:nvPr/>
        </p:nvGrpSpPr>
        <p:grpSpPr>
          <a:xfrm>
            <a:off x="8570225" y="3336844"/>
            <a:ext cx="3099600" cy="3099600"/>
            <a:chOff x="-474900" y="321200"/>
            <a:chExt cx="2324700" cy="2324700"/>
          </a:xfrm>
        </p:grpSpPr>
        <p:sp>
          <p:nvSpPr>
            <p:cNvPr id="16" name="Google Shape;16;p2"/>
            <p:cNvSpPr/>
            <p:nvPr/>
          </p:nvSpPr>
          <p:spPr>
            <a:xfrm>
              <a:off x="-474900" y="321200"/>
              <a:ext cx="2324700" cy="23247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120725" y="916825"/>
              <a:ext cx="1133400" cy="11334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137125" y="658975"/>
              <a:ext cx="1649100" cy="16491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313650" y="1109750"/>
              <a:ext cx="747600" cy="7476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 name="Google Shape;20;p2"/>
          <p:cNvSpPr txBox="1">
            <a:spLocks noGrp="1"/>
          </p:cNvSpPr>
          <p:nvPr>
            <p:ph type="ctrTitle"/>
          </p:nvPr>
        </p:nvSpPr>
        <p:spPr>
          <a:xfrm>
            <a:off x="2948800" y="2655800"/>
            <a:ext cx="6294400" cy="1546400"/>
          </a:xfrm>
          <a:prstGeom prst="rect">
            <a:avLst/>
          </a:prstGeom>
          <a:effectLst>
            <a:outerShdw blurRad="85725" dist="19050" dir="5400000" algn="bl" rotWithShape="0">
              <a:srgbClr val="000000">
                <a:alpha val="10000"/>
              </a:srgbClr>
            </a:outerShdw>
          </a:effectLst>
        </p:spPr>
        <p:txBody>
          <a:bodyPr spcFirstLastPara="1" wrap="square" lIns="91425" tIns="91425" rIns="91425" bIns="91425" anchor="ctr" anchorCtr="0">
            <a:noAutofit/>
          </a:bodyPr>
          <a:lstStyle>
            <a:lvl1pPr lvl="0" algn="ctr">
              <a:spcBef>
                <a:spcPts val="0"/>
              </a:spcBef>
              <a:spcAft>
                <a:spcPts val="0"/>
              </a:spcAft>
              <a:buClr>
                <a:srgbClr val="FFFFFF"/>
              </a:buClr>
              <a:buSzPts val="5200"/>
              <a:buNone/>
              <a:defRPr sz="6933">
                <a:solidFill>
                  <a:srgbClr val="FFFFFF"/>
                </a:solidFill>
              </a:defRPr>
            </a:lvl1pPr>
            <a:lvl2pPr lvl="1" algn="ctr">
              <a:spcBef>
                <a:spcPts val="0"/>
              </a:spcBef>
              <a:spcAft>
                <a:spcPts val="0"/>
              </a:spcAft>
              <a:buClr>
                <a:srgbClr val="FFFFFF"/>
              </a:buClr>
              <a:buSzPts val="5200"/>
              <a:buNone/>
              <a:defRPr sz="6933">
                <a:solidFill>
                  <a:srgbClr val="FFFFFF"/>
                </a:solidFill>
              </a:defRPr>
            </a:lvl2pPr>
            <a:lvl3pPr lvl="2" algn="ctr">
              <a:spcBef>
                <a:spcPts val="0"/>
              </a:spcBef>
              <a:spcAft>
                <a:spcPts val="0"/>
              </a:spcAft>
              <a:buClr>
                <a:srgbClr val="FFFFFF"/>
              </a:buClr>
              <a:buSzPts val="5200"/>
              <a:buNone/>
              <a:defRPr sz="6933">
                <a:solidFill>
                  <a:srgbClr val="FFFFFF"/>
                </a:solidFill>
              </a:defRPr>
            </a:lvl3pPr>
            <a:lvl4pPr lvl="3" algn="ctr">
              <a:spcBef>
                <a:spcPts val="0"/>
              </a:spcBef>
              <a:spcAft>
                <a:spcPts val="0"/>
              </a:spcAft>
              <a:buClr>
                <a:srgbClr val="FFFFFF"/>
              </a:buClr>
              <a:buSzPts val="5200"/>
              <a:buNone/>
              <a:defRPr sz="6933">
                <a:solidFill>
                  <a:srgbClr val="FFFFFF"/>
                </a:solidFill>
              </a:defRPr>
            </a:lvl4pPr>
            <a:lvl5pPr lvl="4" algn="ctr">
              <a:spcBef>
                <a:spcPts val="0"/>
              </a:spcBef>
              <a:spcAft>
                <a:spcPts val="0"/>
              </a:spcAft>
              <a:buClr>
                <a:srgbClr val="FFFFFF"/>
              </a:buClr>
              <a:buSzPts val="5200"/>
              <a:buNone/>
              <a:defRPr sz="6933">
                <a:solidFill>
                  <a:srgbClr val="FFFFFF"/>
                </a:solidFill>
              </a:defRPr>
            </a:lvl5pPr>
            <a:lvl6pPr lvl="5" algn="ctr">
              <a:spcBef>
                <a:spcPts val="0"/>
              </a:spcBef>
              <a:spcAft>
                <a:spcPts val="0"/>
              </a:spcAft>
              <a:buClr>
                <a:srgbClr val="FFFFFF"/>
              </a:buClr>
              <a:buSzPts val="5200"/>
              <a:buNone/>
              <a:defRPr sz="6933">
                <a:solidFill>
                  <a:srgbClr val="FFFFFF"/>
                </a:solidFill>
              </a:defRPr>
            </a:lvl6pPr>
            <a:lvl7pPr lvl="6" algn="ctr">
              <a:spcBef>
                <a:spcPts val="0"/>
              </a:spcBef>
              <a:spcAft>
                <a:spcPts val="0"/>
              </a:spcAft>
              <a:buClr>
                <a:srgbClr val="FFFFFF"/>
              </a:buClr>
              <a:buSzPts val="5200"/>
              <a:buNone/>
              <a:defRPr sz="6933">
                <a:solidFill>
                  <a:srgbClr val="FFFFFF"/>
                </a:solidFill>
              </a:defRPr>
            </a:lvl7pPr>
            <a:lvl8pPr lvl="7" algn="ctr">
              <a:spcBef>
                <a:spcPts val="0"/>
              </a:spcBef>
              <a:spcAft>
                <a:spcPts val="0"/>
              </a:spcAft>
              <a:buClr>
                <a:srgbClr val="FFFFFF"/>
              </a:buClr>
              <a:buSzPts val="5200"/>
              <a:buNone/>
              <a:defRPr sz="6933">
                <a:solidFill>
                  <a:srgbClr val="FFFFFF"/>
                </a:solidFill>
              </a:defRPr>
            </a:lvl8pPr>
            <a:lvl9pPr lvl="8" algn="ctr">
              <a:spcBef>
                <a:spcPts val="0"/>
              </a:spcBef>
              <a:spcAft>
                <a:spcPts val="0"/>
              </a:spcAft>
              <a:buClr>
                <a:srgbClr val="FFFFFF"/>
              </a:buClr>
              <a:buSzPts val="5200"/>
              <a:buNone/>
              <a:defRPr sz="6933">
                <a:solidFill>
                  <a:srgbClr val="FFFFFF"/>
                </a:solidFill>
              </a:defRPr>
            </a:lvl9pPr>
          </a:lstStyle>
          <a:p>
            <a:endParaRPr/>
          </a:p>
        </p:txBody>
      </p:sp>
    </p:spTree>
    <p:extLst>
      <p:ext uri="{BB962C8B-B14F-4D97-AF65-F5344CB8AC3E}">
        <p14:creationId xmlns:p14="http://schemas.microsoft.com/office/powerpoint/2010/main" val="447143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6D0A5-3D0C-467D-A3A0-4BD22912F0B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6300A2F-401A-4B48-9235-1396E5AA91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78453EB-E525-44D9-9E02-95656CA4934B}"/>
              </a:ext>
            </a:extLst>
          </p:cNvPr>
          <p:cNvSpPr>
            <a:spLocks noGrp="1"/>
          </p:cNvSpPr>
          <p:nvPr>
            <p:ph type="dt" sz="half" idx="10"/>
          </p:nvPr>
        </p:nvSpPr>
        <p:spPr/>
        <p:txBody>
          <a:bodyPr/>
          <a:lstStyle/>
          <a:p>
            <a:fld id="{FFCB5E51-086A-4B08-8D91-80E7C99C2E5A}" type="datetimeFigureOut">
              <a:rPr lang="en-CA" smtClean="0"/>
              <a:t>2019-07-31</a:t>
            </a:fld>
            <a:endParaRPr lang="en-CA"/>
          </a:p>
        </p:txBody>
      </p:sp>
      <p:sp>
        <p:nvSpPr>
          <p:cNvPr id="5" name="Footer Placeholder 4">
            <a:extLst>
              <a:ext uri="{FF2B5EF4-FFF2-40B4-BE49-F238E27FC236}">
                <a16:creationId xmlns:a16="http://schemas.microsoft.com/office/drawing/2014/main" id="{09B04753-161C-4C9E-BADC-B5E1747EABF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3E31DC8-606B-4B75-83CC-4615239568B7}"/>
              </a:ext>
            </a:extLst>
          </p:cNvPr>
          <p:cNvSpPr>
            <a:spLocks noGrp="1"/>
          </p:cNvSpPr>
          <p:nvPr>
            <p:ph type="sldNum" sz="quarter" idx="12"/>
          </p:nvPr>
        </p:nvSpPr>
        <p:spPr/>
        <p:txBody>
          <a:bodyPr/>
          <a:lstStyle/>
          <a:p>
            <a:fld id="{8AC40D74-1B42-480A-916B-0484B6BD9649}" type="slidenum">
              <a:rPr lang="en-CA" smtClean="0"/>
              <a:t>‹#›</a:t>
            </a:fld>
            <a:endParaRPr lang="en-CA"/>
          </a:p>
        </p:txBody>
      </p:sp>
    </p:spTree>
    <p:extLst>
      <p:ext uri="{BB962C8B-B14F-4D97-AF65-F5344CB8AC3E}">
        <p14:creationId xmlns:p14="http://schemas.microsoft.com/office/powerpoint/2010/main" val="3135381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A1448-9072-41DD-B2E4-A37249FA4A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564B0DA-79E2-4317-95FA-AD75A26211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0BBBB7-7778-4C59-BBDE-0979562745DE}"/>
              </a:ext>
            </a:extLst>
          </p:cNvPr>
          <p:cNvSpPr>
            <a:spLocks noGrp="1"/>
          </p:cNvSpPr>
          <p:nvPr>
            <p:ph type="dt" sz="half" idx="10"/>
          </p:nvPr>
        </p:nvSpPr>
        <p:spPr/>
        <p:txBody>
          <a:bodyPr/>
          <a:lstStyle/>
          <a:p>
            <a:fld id="{FFCB5E51-086A-4B08-8D91-80E7C99C2E5A}" type="datetimeFigureOut">
              <a:rPr lang="en-CA" smtClean="0"/>
              <a:t>2019-07-31</a:t>
            </a:fld>
            <a:endParaRPr lang="en-CA"/>
          </a:p>
        </p:txBody>
      </p:sp>
      <p:sp>
        <p:nvSpPr>
          <p:cNvPr id="5" name="Footer Placeholder 4">
            <a:extLst>
              <a:ext uri="{FF2B5EF4-FFF2-40B4-BE49-F238E27FC236}">
                <a16:creationId xmlns:a16="http://schemas.microsoft.com/office/drawing/2014/main" id="{AE8EE79E-8CA5-4452-8002-D0D911318CC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5BB6A0B-32F4-4910-B02C-9A1F4FE0DDC2}"/>
              </a:ext>
            </a:extLst>
          </p:cNvPr>
          <p:cNvSpPr>
            <a:spLocks noGrp="1"/>
          </p:cNvSpPr>
          <p:nvPr>
            <p:ph type="sldNum" sz="quarter" idx="12"/>
          </p:nvPr>
        </p:nvSpPr>
        <p:spPr/>
        <p:txBody>
          <a:bodyPr/>
          <a:lstStyle/>
          <a:p>
            <a:fld id="{8AC40D74-1B42-480A-916B-0484B6BD9649}" type="slidenum">
              <a:rPr lang="en-CA" smtClean="0"/>
              <a:t>‹#›</a:t>
            </a:fld>
            <a:endParaRPr lang="en-CA"/>
          </a:p>
        </p:txBody>
      </p:sp>
    </p:spTree>
    <p:extLst>
      <p:ext uri="{BB962C8B-B14F-4D97-AF65-F5344CB8AC3E}">
        <p14:creationId xmlns:p14="http://schemas.microsoft.com/office/powerpoint/2010/main" val="32293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4A8A8-43A5-436A-8B51-0761EDAA829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43B59F-9453-415D-A1A3-9DE8E3CC45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8736B38B-B079-4059-BFF0-EF294B7E42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2D7A42A-5BF8-469D-927D-F91C8DD21C00}"/>
              </a:ext>
            </a:extLst>
          </p:cNvPr>
          <p:cNvSpPr>
            <a:spLocks noGrp="1"/>
          </p:cNvSpPr>
          <p:nvPr>
            <p:ph type="dt" sz="half" idx="10"/>
          </p:nvPr>
        </p:nvSpPr>
        <p:spPr/>
        <p:txBody>
          <a:bodyPr/>
          <a:lstStyle/>
          <a:p>
            <a:fld id="{FFCB5E51-086A-4B08-8D91-80E7C99C2E5A}" type="datetimeFigureOut">
              <a:rPr lang="en-CA" smtClean="0"/>
              <a:t>2019-07-31</a:t>
            </a:fld>
            <a:endParaRPr lang="en-CA"/>
          </a:p>
        </p:txBody>
      </p:sp>
      <p:sp>
        <p:nvSpPr>
          <p:cNvPr id="6" name="Footer Placeholder 5">
            <a:extLst>
              <a:ext uri="{FF2B5EF4-FFF2-40B4-BE49-F238E27FC236}">
                <a16:creationId xmlns:a16="http://schemas.microsoft.com/office/drawing/2014/main" id="{A457F16E-0B4B-43F5-99C3-63E4A9D9687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645DFE5-A5FA-4B6C-89C7-257A9DA9C31C}"/>
              </a:ext>
            </a:extLst>
          </p:cNvPr>
          <p:cNvSpPr>
            <a:spLocks noGrp="1"/>
          </p:cNvSpPr>
          <p:nvPr>
            <p:ph type="sldNum" sz="quarter" idx="12"/>
          </p:nvPr>
        </p:nvSpPr>
        <p:spPr/>
        <p:txBody>
          <a:bodyPr/>
          <a:lstStyle/>
          <a:p>
            <a:fld id="{8AC40D74-1B42-480A-916B-0484B6BD9649}" type="slidenum">
              <a:rPr lang="en-CA" smtClean="0"/>
              <a:t>‹#›</a:t>
            </a:fld>
            <a:endParaRPr lang="en-CA"/>
          </a:p>
        </p:txBody>
      </p:sp>
    </p:spTree>
    <p:extLst>
      <p:ext uri="{BB962C8B-B14F-4D97-AF65-F5344CB8AC3E}">
        <p14:creationId xmlns:p14="http://schemas.microsoft.com/office/powerpoint/2010/main" val="2752429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202BB-FCDA-45E7-BAC0-F7110B7175B7}"/>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03ABE1F-E095-4B99-832F-0B2E6F67A4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9D293E-0E3D-4103-90B3-1D919B5CCC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1D3CC3F2-D42E-4423-B4AA-49961258CC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B82779-D14A-4619-B76A-D38B4B4B9D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5C0B4C10-860F-4F67-989D-3C8D3B12986C}"/>
              </a:ext>
            </a:extLst>
          </p:cNvPr>
          <p:cNvSpPr>
            <a:spLocks noGrp="1"/>
          </p:cNvSpPr>
          <p:nvPr>
            <p:ph type="dt" sz="half" idx="10"/>
          </p:nvPr>
        </p:nvSpPr>
        <p:spPr/>
        <p:txBody>
          <a:bodyPr/>
          <a:lstStyle/>
          <a:p>
            <a:fld id="{FFCB5E51-086A-4B08-8D91-80E7C99C2E5A}" type="datetimeFigureOut">
              <a:rPr lang="en-CA" smtClean="0"/>
              <a:t>2019-07-31</a:t>
            </a:fld>
            <a:endParaRPr lang="en-CA"/>
          </a:p>
        </p:txBody>
      </p:sp>
      <p:sp>
        <p:nvSpPr>
          <p:cNvPr id="8" name="Footer Placeholder 7">
            <a:extLst>
              <a:ext uri="{FF2B5EF4-FFF2-40B4-BE49-F238E27FC236}">
                <a16:creationId xmlns:a16="http://schemas.microsoft.com/office/drawing/2014/main" id="{A87AD8A5-D37A-4A21-B926-73B9F440B26B}"/>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24C7B88D-3984-448C-90B2-41F3BC1F68AE}"/>
              </a:ext>
            </a:extLst>
          </p:cNvPr>
          <p:cNvSpPr>
            <a:spLocks noGrp="1"/>
          </p:cNvSpPr>
          <p:nvPr>
            <p:ph type="sldNum" sz="quarter" idx="12"/>
          </p:nvPr>
        </p:nvSpPr>
        <p:spPr/>
        <p:txBody>
          <a:bodyPr/>
          <a:lstStyle/>
          <a:p>
            <a:fld id="{8AC40D74-1B42-480A-916B-0484B6BD9649}" type="slidenum">
              <a:rPr lang="en-CA" smtClean="0"/>
              <a:t>‹#›</a:t>
            </a:fld>
            <a:endParaRPr lang="en-CA"/>
          </a:p>
        </p:txBody>
      </p:sp>
    </p:spTree>
    <p:extLst>
      <p:ext uri="{BB962C8B-B14F-4D97-AF65-F5344CB8AC3E}">
        <p14:creationId xmlns:p14="http://schemas.microsoft.com/office/powerpoint/2010/main" val="3141305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2D60A-8D76-437A-8618-3A78ABD7DB37}"/>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0F007BD2-98BF-4EEC-A0C3-C93EFE9B8AB5}"/>
              </a:ext>
            </a:extLst>
          </p:cNvPr>
          <p:cNvSpPr>
            <a:spLocks noGrp="1"/>
          </p:cNvSpPr>
          <p:nvPr>
            <p:ph type="dt" sz="half" idx="10"/>
          </p:nvPr>
        </p:nvSpPr>
        <p:spPr/>
        <p:txBody>
          <a:bodyPr/>
          <a:lstStyle/>
          <a:p>
            <a:fld id="{FFCB5E51-086A-4B08-8D91-80E7C99C2E5A}" type="datetimeFigureOut">
              <a:rPr lang="en-CA" smtClean="0"/>
              <a:t>2019-07-31</a:t>
            </a:fld>
            <a:endParaRPr lang="en-CA"/>
          </a:p>
        </p:txBody>
      </p:sp>
      <p:sp>
        <p:nvSpPr>
          <p:cNvPr id="4" name="Footer Placeholder 3">
            <a:extLst>
              <a:ext uri="{FF2B5EF4-FFF2-40B4-BE49-F238E27FC236}">
                <a16:creationId xmlns:a16="http://schemas.microsoft.com/office/drawing/2014/main" id="{58458653-474B-4808-9984-CE9371375B63}"/>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0903B271-F5FC-4203-BA21-181E37D5AE04}"/>
              </a:ext>
            </a:extLst>
          </p:cNvPr>
          <p:cNvSpPr>
            <a:spLocks noGrp="1"/>
          </p:cNvSpPr>
          <p:nvPr>
            <p:ph type="sldNum" sz="quarter" idx="12"/>
          </p:nvPr>
        </p:nvSpPr>
        <p:spPr/>
        <p:txBody>
          <a:bodyPr/>
          <a:lstStyle/>
          <a:p>
            <a:fld id="{8AC40D74-1B42-480A-916B-0484B6BD9649}" type="slidenum">
              <a:rPr lang="en-CA" smtClean="0"/>
              <a:t>‹#›</a:t>
            </a:fld>
            <a:endParaRPr lang="en-CA"/>
          </a:p>
        </p:txBody>
      </p:sp>
    </p:spTree>
    <p:extLst>
      <p:ext uri="{BB962C8B-B14F-4D97-AF65-F5344CB8AC3E}">
        <p14:creationId xmlns:p14="http://schemas.microsoft.com/office/powerpoint/2010/main" val="3547314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B76E63-0821-412D-BCA0-6BB85945B93C}"/>
              </a:ext>
            </a:extLst>
          </p:cNvPr>
          <p:cNvSpPr>
            <a:spLocks noGrp="1"/>
          </p:cNvSpPr>
          <p:nvPr>
            <p:ph type="dt" sz="half" idx="10"/>
          </p:nvPr>
        </p:nvSpPr>
        <p:spPr/>
        <p:txBody>
          <a:bodyPr/>
          <a:lstStyle/>
          <a:p>
            <a:fld id="{FFCB5E51-086A-4B08-8D91-80E7C99C2E5A}" type="datetimeFigureOut">
              <a:rPr lang="en-CA" smtClean="0"/>
              <a:t>2019-07-31</a:t>
            </a:fld>
            <a:endParaRPr lang="en-CA"/>
          </a:p>
        </p:txBody>
      </p:sp>
      <p:sp>
        <p:nvSpPr>
          <p:cNvPr id="3" name="Footer Placeholder 2">
            <a:extLst>
              <a:ext uri="{FF2B5EF4-FFF2-40B4-BE49-F238E27FC236}">
                <a16:creationId xmlns:a16="http://schemas.microsoft.com/office/drawing/2014/main" id="{00E885F2-1AFA-402A-A3CC-1DAAE7EACBD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8A6434BE-3C40-4B49-ACDF-051CFE47B836}"/>
              </a:ext>
            </a:extLst>
          </p:cNvPr>
          <p:cNvSpPr>
            <a:spLocks noGrp="1"/>
          </p:cNvSpPr>
          <p:nvPr>
            <p:ph type="sldNum" sz="quarter" idx="12"/>
          </p:nvPr>
        </p:nvSpPr>
        <p:spPr/>
        <p:txBody>
          <a:bodyPr/>
          <a:lstStyle/>
          <a:p>
            <a:fld id="{8AC40D74-1B42-480A-916B-0484B6BD9649}" type="slidenum">
              <a:rPr lang="en-CA" smtClean="0"/>
              <a:t>‹#›</a:t>
            </a:fld>
            <a:endParaRPr lang="en-CA"/>
          </a:p>
        </p:txBody>
      </p:sp>
    </p:spTree>
    <p:extLst>
      <p:ext uri="{BB962C8B-B14F-4D97-AF65-F5344CB8AC3E}">
        <p14:creationId xmlns:p14="http://schemas.microsoft.com/office/powerpoint/2010/main" val="2570355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F9D26-B28A-4C46-9DB0-1F55E2B6DE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61BD625A-FC60-40CD-8D4A-3FD8B97167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8658BB53-60FB-4A14-8279-FEC5343ECA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F07935-C8AE-4DD4-9D25-6732E93B00B2}"/>
              </a:ext>
            </a:extLst>
          </p:cNvPr>
          <p:cNvSpPr>
            <a:spLocks noGrp="1"/>
          </p:cNvSpPr>
          <p:nvPr>
            <p:ph type="dt" sz="half" idx="10"/>
          </p:nvPr>
        </p:nvSpPr>
        <p:spPr/>
        <p:txBody>
          <a:bodyPr/>
          <a:lstStyle/>
          <a:p>
            <a:fld id="{FFCB5E51-086A-4B08-8D91-80E7C99C2E5A}" type="datetimeFigureOut">
              <a:rPr lang="en-CA" smtClean="0"/>
              <a:t>2019-07-31</a:t>
            </a:fld>
            <a:endParaRPr lang="en-CA"/>
          </a:p>
        </p:txBody>
      </p:sp>
      <p:sp>
        <p:nvSpPr>
          <p:cNvPr id="6" name="Footer Placeholder 5">
            <a:extLst>
              <a:ext uri="{FF2B5EF4-FFF2-40B4-BE49-F238E27FC236}">
                <a16:creationId xmlns:a16="http://schemas.microsoft.com/office/drawing/2014/main" id="{190B2EA1-AC5F-46B9-A9F7-0A00F0E6838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F87FAC3-E206-4595-8785-9DD1D284DD72}"/>
              </a:ext>
            </a:extLst>
          </p:cNvPr>
          <p:cNvSpPr>
            <a:spLocks noGrp="1"/>
          </p:cNvSpPr>
          <p:nvPr>
            <p:ph type="sldNum" sz="quarter" idx="12"/>
          </p:nvPr>
        </p:nvSpPr>
        <p:spPr/>
        <p:txBody>
          <a:bodyPr/>
          <a:lstStyle/>
          <a:p>
            <a:fld id="{8AC40D74-1B42-480A-916B-0484B6BD9649}" type="slidenum">
              <a:rPr lang="en-CA" smtClean="0"/>
              <a:t>‹#›</a:t>
            </a:fld>
            <a:endParaRPr lang="en-CA"/>
          </a:p>
        </p:txBody>
      </p:sp>
    </p:spTree>
    <p:extLst>
      <p:ext uri="{BB962C8B-B14F-4D97-AF65-F5344CB8AC3E}">
        <p14:creationId xmlns:p14="http://schemas.microsoft.com/office/powerpoint/2010/main" val="1492749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3B0F8-83D5-47EB-A5A3-D482893D66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79E3A2B2-2A18-4694-B60C-BA9F303F08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B3582F1-D251-4EDE-8062-2BC1F2E9F6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8ED910-8045-490C-8CEF-F1DE56983EB0}"/>
              </a:ext>
            </a:extLst>
          </p:cNvPr>
          <p:cNvSpPr>
            <a:spLocks noGrp="1"/>
          </p:cNvSpPr>
          <p:nvPr>
            <p:ph type="dt" sz="half" idx="10"/>
          </p:nvPr>
        </p:nvSpPr>
        <p:spPr/>
        <p:txBody>
          <a:bodyPr/>
          <a:lstStyle/>
          <a:p>
            <a:fld id="{FFCB5E51-086A-4B08-8D91-80E7C99C2E5A}" type="datetimeFigureOut">
              <a:rPr lang="en-CA" smtClean="0"/>
              <a:t>2019-07-31</a:t>
            </a:fld>
            <a:endParaRPr lang="en-CA"/>
          </a:p>
        </p:txBody>
      </p:sp>
      <p:sp>
        <p:nvSpPr>
          <p:cNvPr id="6" name="Footer Placeholder 5">
            <a:extLst>
              <a:ext uri="{FF2B5EF4-FFF2-40B4-BE49-F238E27FC236}">
                <a16:creationId xmlns:a16="http://schemas.microsoft.com/office/drawing/2014/main" id="{2A1BDBFF-CAC9-438C-9AEA-2FA20E7AFF0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1E72EFA-B040-4490-BFE1-49AC521CC07B}"/>
              </a:ext>
            </a:extLst>
          </p:cNvPr>
          <p:cNvSpPr>
            <a:spLocks noGrp="1"/>
          </p:cNvSpPr>
          <p:nvPr>
            <p:ph type="sldNum" sz="quarter" idx="12"/>
          </p:nvPr>
        </p:nvSpPr>
        <p:spPr/>
        <p:txBody>
          <a:bodyPr/>
          <a:lstStyle/>
          <a:p>
            <a:fld id="{8AC40D74-1B42-480A-916B-0484B6BD9649}" type="slidenum">
              <a:rPr lang="en-CA" smtClean="0"/>
              <a:t>‹#›</a:t>
            </a:fld>
            <a:endParaRPr lang="en-CA"/>
          </a:p>
        </p:txBody>
      </p:sp>
    </p:spTree>
    <p:extLst>
      <p:ext uri="{BB962C8B-B14F-4D97-AF65-F5344CB8AC3E}">
        <p14:creationId xmlns:p14="http://schemas.microsoft.com/office/powerpoint/2010/main" val="3201641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66D29B-DD66-471C-AEC4-CF07DEBECC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08A9CC6-1E8C-4866-9742-0E78CACF42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9C2C92B-2AD2-4C23-8B45-66F4C2C090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CB5E51-086A-4B08-8D91-80E7C99C2E5A}" type="datetimeFigureOut">
              <a:rPr lang="en-CA" smtClean="0"/>
              <a:t>2019-07-31</a:t>
            </a:fld>
            <a:endParaRPr lang="en-CA"/>
          </a:p>
        </p:txBody>
      </p:sp>
      <p:sp>
        <p:nvSpPr>
          <p:cNvPr id="5" name="Footer Placeholder 4">
            <a:extLst>
              <a:ext uri="{FF2B5EF4-FFF2-40B4-BE49-F238E27FC236}">
                <a16:creationId xmlns:a16="http://schemas.microsoft.com/office/drawing/2014/main" id="{ED149938-748E-4171-9CAD-5F572DAA44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702F18F8-A3A2-418D-B889-50EB58ADC0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C40D74-1B42-480A-916B-0484B6BD9649}" type="slidenum">
              <a:rPr lang="en-CA" smtClean="0"/>
              <a:t>‹#›</a:t>
            </a:fld>
            <a:endParaRPr lang="en-CA"/>
          </a:p>
        </p:txBody>
      </p:sp>
    </p:spTree>
    <p:extLst>
      <p:ext uri="{BB962C8B-B14F-4D97-AF65-F5344CB8AC3E}">
        <p14:creationId xmlns:p14="http://schemas.microsoft.com/office/powerpoint/2010/main" val="2952807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grpSp>
        <p:nvGrpSpPr>
          <p:cNvPr id="142" name="Google Shape;142;p14"/>
          <p:cNvGrpSpPr/>
          <p:nvPr/>
        </p:nvGrpSpPr>
        <p:grpSpPr>
          <a:xfrm>
            <a:off x="1748105" y="1314034"/>
            <a:ext cx="1109475" cy="1109469"/>
            <a:chOff x="1923675" y="1633650"/>
            <a:chExt cx="436000" cy="435975"/>
          </a:xfrm>
        </p:grpSpPr>
        <p:sp>
          <p:nvSpPr>
            <p:cNvPr id="143" name="Google Shape;143;p14"/>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4" name="Google Shape;144;p14"/>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5" name="Google Shape;145;p14"/>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6" name="Google Shape;146;p14"/>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7" name="Google Shape;147;p14"/>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8" name="Google Shape;148;p14"/>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3" name="Title 2">
            <a:extLst>
              <a:ext uri="{FF2B5EF4-FFF2-40B4-BE49-F238E27FC236}">
                <a16:creationId xmlns:a16="http://schemas.microsoft.com/office/drawing/2014/main" id="{1B20B0BC-C38F-4481-A15B-EAC4E4FE5B50}"/>
              </a:ext>
            </a:extLst>
          </p:cNvPr>
          <p:cNvSpPr>
            <a:spLocks noGrp="1"/>
          </p:cNvSpPr>
          <p:nvPr>
            <p:ph type="ctrTitle"/>
          </p:nvPr>
        </p:nvSpPr>
        <p:spPr>
          <a:xfrm>
            <a:off x="2973788" y="2655800"/>
            <a:ext cx="6269412" cy="1478878"/>
          </a:xfrm>
        </p:spPr>
        <p:txBody>
          <a:bodyPr/>
          <a:lstStyle/>
          <a:p>
            <a:r>
              <a:rPr lang="en-US" dirty="0"/>
              <a:t>Test Oracles</a:t>
            </a:r>
            <a:br>
              <a:rPr lang="en-US" dirty="0"/>
            </a:br>
            <a:endParaRPr lang="en-CA" dirty="0"/>
          </a:p>
        </p:txBody>
      </p:sp>
      <p:sp>
        <p:nvSpPr>
          <p:cNvPr id="4" name="TextBox 3">
            <a:extLst>
              <a:ext uri="{FF2B5EF4-FFF2-40B4-BE49-F238E27FC236}">
                <a16:creationId xmlns:a16="http://schemas.microsoft.com/office/drawing/2014/main" id="{5B9D8A96-AD09-40A0-AFB8-F6362372E616}"/>
              </a:ext>
            </a:extLst>
          </p:cNvPr>
          <p:cNvSpPr txBox="1"/>
          <p:nvPr/>
        </p:nvSpPr>
        <p:spPr>
          <a:xfrm>
            <a:off x="4444779" y="3514477"/>
            <a:ext cx="3816626" cy="1200329"/>
          </a:xfrm>
          <a:prstGeom prst="rect">
            <a:avLst/>
          </a:prstGeom>
          <a:noFill/>
        </p:spPr>
        <p:txBody>
          <a:bodyPr wrap="square" rtlCol="0">
            <a:spAutoFit/>
          </a:bodyPr>
          <a:lstStyle/>
          <a:p>
            <a:r>
              <a:rPr lang="en-US" dirty="0"/>
              <a:t>By: Mounika Kiran </a:t>
            </a:r>
            <a:r>
              <a:rPr lang="en-US" dirty="0" err="1"/>
              <a:t>Eluri</a:t>
            </a:r>
            <a:r>
              <a:rPr lang="en-US" dirty="0"/>
              <a:t>      : 40055028</a:t>
            </a:r>
          </a:p>
          <a:p>
            <a:r>
              <a:rPr lang="en-US" dirty="0"/>
              <a:t>       Natasha Basutkar         : 40081017</a:t>
            </a:r>
          </a:p>
          <a:p>
            <a:r>
              <a:rPr lang="en-US" dirty="0"/>
              <a:t>       </a:t>
            </a:r>
            <a:r>
              <a:rPr lang="en-US" dirty="0" err="1"/>
              <a:t>Pushpinder</a:t>
            </a:r>
            <a:r>
              <a:rPr lang="en-US" dirty="0"/>
              <a:t> </a:t>
            </a:r>
            <a:r>
              <a:rPr lang="en-US" dirty="0" err="1"/>
              <a:t>Virdi</a:t>
            </a:r>
            <a:r>
              <a:rPr lang="en-US" dirty="0"/>
              <a:t>           : 40071240</a:t>
            </a:r>
          </a:p>
          <a:p>
            <a:r>
              <a:rPr lang="en-US" dirty="0"/>
              <a:t>       Uday </a:t>
            </a:r>
            <a:r>
              <a:rPr lang="en-US" dirty="0" err="1"/>
              <a:t>Amrinder</a:t>
            </a:r>
            <a:r>
              <a:rPr lang="en-US" dirty="0"/>
              <a:t> Singh   : 40071019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1">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4BEEB35-1BBD-4823-9B9A-61BBA43C10C8}"/>
              </a:ext>
            </a:extLst>
          </p:cNvPr>
          <p:cNvSpPr>
            <a:spLocks noGrp="1"/>
          </p:cNvSpPr>
          <p:nvPr>
            <p:ph type="ctrTitle"/>
          </p:nvPr>
        </p:nvSpPr>
        <p:spPr>
          <a:xfrm>
            <a:off x="804672" y="1412489"/>
            <a:ext cx="2871095" cy="2156621"/>
          </a:xfrm>
        </p:spPr>
        <p:txBody>
          <a:bodyPr vert="horz" lIns="91440" tIns="45720" rIns="91440" bIns="45720" rtlCol="0" anchor="t">
            <a:normAutofit/>
          </a:bodyPr>
          <a:lstStyle/>
          <a:p>
            <a:pPr algn="l"/>
            <a:r>
              <a:rPr lang="en-US" sz="3600" b="1" kern="1200">
                <a:solidFill>
                  <a:srgbClr val="FFFFFF"/>
                </a:solidFill>
                <a:latin typeface="+mj-lt"/>
                <a:ea typeface="+mj-ea"/>
                <a:cs typeface="+mj-cs"/>
              </a:rPr>
              <a:t>                 Derived test oracles</a:t>
            </a:r>
            <a:br>
              <a:rPr lang="en-US" sz="3600" b="1" kern="1200">
                <a:solidFill>
                  <a:srgbClr val="FFFFFF"/>
                </a:solidFill>
                <a:latin typeface="+mj-lt"/>
                <a:ea typeface="+mj-ea"/>
                <a:cs typeface="+mj-cs"/>
              </a:rPr>
            </a:br>
            <a:endParaRPr lang="en-US" sz="3600"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6C05E22A-7CC4-44C3-A3E9-6D8ECCC3FA89}"/>
              </a:ext>
            </a:extLst>
          </p:cNvPr>
          <p:cNvSpPr>
            <a:spLocks noGrp="1"/>
          </p:cNvSpPr>
          <p:nvPr>
            <p:ph type="subTitle" idx="1"/>
          </p:nvPr>
        </p:nvSpPr>
        <p:spPr>
          <a:xfrm>
            <a:off x="5198992" y="1412489"/>
            <a:ext cx="6004395" cy="5297148"/>
          </a:xfrm>
        </p:spPr>
        <p:txBody>
          <a:bodyPr vert="horz" lIns="91440" tIns="45720" rIns="91440" bIns="45720" rtlCol="0">
            <a:normAutofit/>
          </a:bodyPr>
          <a:lstStyle/>
          <a:p>
            <a:pPr algn="just"/>
            <a:r>
              <a:rPr lang="en-US" sz="1800" dirty="0"/>
              <a:t>Derived test oracle : A derived test oracle separates correct and incorrect behavior by using </a:t>
            </a:r>
            <a:r>
              <a:rPr lang="en-US" sz="1800" b="1" dirty="0"/>
              <a:t>information derived from artefacts of</a:t>
            </a:r>
            <a:r>
              <a:rPr lang="en-US" sz="1600" b="1" dirty="0"/>
              <a:t> the system</a:t>
            </a:r>
            <a:r>
              <a:rPr lang="en-US" sz="1600" dirty="0"/>
              <a:t>.</a:t>
            </a:r>
          </a:p>
          <a:p>
            <a:pPr indent="-228600" algn="l">
              <a:buFont typeface="Arial" panose="020B0604020202020204" pitchFamily="34" charset="0"/>
              <a:buChar char="•"/>
            </a:pPr>
            <a:endParaRPr lang="en-US" sz="1600" b="1" dirty="0"/>
          </a:p>
          <a:p>
            <a:pPr indent="-228600" algn="just">
              <a:buFont typeface="Arial" panose="020B0604020202020204" pitchFamily="34" charset="0"/>
              <a:buChar char="•"/>
            </a:pPr>
            <a:r>
              <a:rPr lang="en-US" sz="1600" b="1" dirty="0"/>
              <a:t>Pseudo-Oracles </a:t>
            </a:r>
            <a:r>
              <a:rPr lang="en-US" sz="1600" dirty="0"/>
              <a:t>:Also called N-Version programming, where multiple designs are implemented, or same design is implemented by independent teams </a:t>
            </a:r>
          </a:p>
          <a:p>
            <a:pPr indent="-228600" algn="just">
              <a:buFont typeface="Arial" panose="020B0604020202020204" pitchFamily="34" charset="0"/>
              <a:buChar char="•"/>
            </a:pPr>
            <a:r>
              <a:rPr lang="en-US" sz="1600" b="1" dirty="0"/>
              <a:t>Metamorphic Relations</a:t>
            </a:r>
            <a:r>
              <a:rPr lang="en-US" sz="1600" dirty="0"/>
              <a:t>:-Change in input also “changes” the output. To test programs without the involvement of an oracle; we employ properties of the target function known as metamorphic relations </a:t>
            </a:r>
          </a:p>
          <a:p>
            <a:pPr indent="-228600" algn="just">
              <a:buFont typeface="Arial" panose="020B0604020202020204" pitchFamily="34" charset="0"/>
              <a:buChar char="•"/>
            </a:pPr>
            <a:r>
              <a:rPr lang="en-US" sz="1600" b="1" dirty="0"/>
              <a:t>Regression Test Suites</a:t>
            </a:r>
            <a:r>
              <a:rPr lang="en-US" sz="1600" dirty="0"/>
              <a:t>:-A regression test suite is the set of test situations that are intended to guarantee that product is exact. Each level of testing ought to have its very own regression test suite. </a:t>
            </a:r>
          </a:p>
          <a:p>
            <a:pPr indent="-228600" algn="just">
              <a:buFont typeface="Arial" panose="020B0604020202020204" pitchFamily="34" charset="0"/>
              <a:buChar char="•"/>
            </a:pPr>
            <a:r>
              <a:rPr lang="en-US" sz="1600" b="1" dirty="0"/>
              <a:t>Textual Documentation</a:t>
            </a:r>
            <a:r>
              <a:rPr lang="en-US" sz="1600" dirty="0"/>
              <a:t>:-Documentation also serves as an oracle in a way that it describes the functionalities expected from SUT. These are actually informal. They are also partial, unambiguous in contrast to specification languages. </a:t>
            </a:r>
            <a:endParaRPr lang="en-US" sz="1600" b="1" dirty="0"/>
          </a:p>
        </p:txBody>
      </p:sp>
      <p:sp>
        <p:nvSpPr>
          <p:cNvPr id="5" name="Title 1">
            <a:extLst>
              <a:ext uri="{FF2B5EF4-FFF2-40B4-BE49-F238E27FC236}">
                <a16:creationId xmlns:a16="http://schemas.microsoft.com/office/drawing/2014/main" id="{D4AE62B4-B0FD-416F-8991-A839A39A6C8A}"/>
              </a:ext>
            </a:extLst>
          </p:cNvPr>
          <p:cNvSpPr txBox="1">
            <a:spLocks/>
          </p:cNvSpPr>
          <p:nvPr/>
        </p:nvSpPr>
        <p:spPr>
          <a:xfrm>
            <a:off x="8451604" y="1412489"/>
            <a:ext cx="2926080" cy="4363844"/>
          </a:xfrm>
          <a:prstGeom prst="rect">
            <a:avLst/>
          </a:prstGeom>
        </p:spPr>
        <p:txBody>
          <a:bodyPr vert="horz" lIns="91440" tIns="45720" rIns="91440" bIns="45720" rtlCol="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indent="-228600" algn="l">
              <a:spcAft>
                <a:spcPts val="600"/>
              </a:spcAft>
              <a:buFont typeface="Arial" panose="020B0604020202020204" pitchFamily="34" charset="0"/>
              <a:buChar char="•"/>
            </a:pPr>
            <a:endParaRPr lang="en-US" sz="2000" dirty="0">
              <a:latin typeface="+mn-lt"/>
              <a:ea typeface="+mn-ea"/>
              <a:cs typeface="+mn-cs"/>
            </a:endParaRPr>
          </a:p>
        </p:txBody>
      </p:sp>
    </p:spTree>
    <p:extLst>
      <p:ext uri="{BB962C8B-B14F-4D97-AF65-F5344CB8AC3E}">
        <p14:creationId xmlns:p14="http://schemas.microsoft.com/office/powerpoint/2010/main" val="1360517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4BEEB35-1BBD-4823-9B9A-61BBA43C10C8}"/>
              </a:ext>
            </a:extLst>
          </p:cNvPr>
          <p:cNvSpPr>
            <a:spLocks noGrp="1"/>
          </p:cNvSpPr>
          <p:nvPr>
            <p:ph type="ctrTitle"/>
          </p:nvPr>
        </p:nvSpPr>
        <p:spPr>
          <a:xfrm>
            <a:off x="1286932" y="1204109"/>
            <a:ext cx="10023398" cy="857894"/>
          </a:xfrm>
        </p:spPr>
        <p:txBody>
          <a:bodyPr vert="horz" lIns="91440" tIns="45720" rIns="91440" bIns="45720" rtlCol="0" anchor="ctr">
            <a:normAutofit/>
          </a:bodyPr>
          <a:lstStyle/>
          <a:p>
            <a:pPr algn="l"/>
            <a:r>
              <a:rPr lang="en-CA" sz="4000" b="1" dirty="0">
                <a:solidFill>
                  <a:schemeClr val="bg1"/>
                </a:solidFill>
              </a:rPr>
              <a:t>Implicit test oracles</a:t>
            </a:r>
            <a:endParaRPr lang="en-US" sz="4000" kern="1200" dirty="0">
              <a:solidFill>
                <a:schemeClr val="bg1"/>
              </a:solidFill>
            </a:endParaRPr>
          </a:p>
        </p:txBody>
      </p:sp>
      <p:sp>
        <p:nvSpPr>
          <p:cNvPr id="3" name="Subtitle 2">
            <a:extLst>
              <a:ext uri="{FF2B5EF4-FFF2-40B4-BE49-F238E27FC236}">
                <a16:creationId xmlns:a16="http://schemas.microsoft.com/office/drawing/2014/main" id="{6C05E22A-7CC4-44C3-A3E9-6D8ECCC3FA89}"/>
              </a:ext>
            </a:extLst>
          </p:cNvPr>
          <p:cNvSpPr>
            <a:spLocks noGrp="1"/>
          </p:cNvSpPr>
          <p:nvPr>
            <p:ph type="subTitle" idx="1"/>
          </p:nvPr>
        </p:nvSpPr>
        <p:spPr>
          <a:xfrm>
            <a:off x="1286932" y="2997641"/>
            <a:ext cx="8739663" cy="3482671"/>
          </a:xfrm>
        </p:spPr>
        <p:txBody>
          <a:bodyPr vert="horz" lIns="91440" tIns="45720" rIns="91440" bIns="45720" rtlCol="0">
            <a:normAutofit/>
          </a:bodyPr>
          <a:lstStyle/>
          <a:p>
            <a:pPr algn="l"/>
            <a:r>
              <a:rPr lang="en-CA" sz="1800" dirty="0"/>
              <a:t>Implicit oracle can be applied to check the specification that can be expected from any runnable program. </a:t>
            </a:r>
          </a:p>
          <a:p>
            <a:pPr algn="l"/>
            <a:r>
              <a:rPr lang="en-CA" sz="1800" dirty="0"/>
              <a:t>Implicit oracles can be built to detect Concurrency Issues - Deadlock, live lock, and violations related to non-functional attributes of the system like:</a:t>
            </a:r>
          </a:p>
          <a:p>
            <a:pPr marL="285750" lvl="0" indent="-285750" algn="l">
              <a:buFont typeface="Wingdings" panose="05000000000000000000" pitchFamily="2" charset="2"/>
              <a:buChar char="Ø"/>
            </a:pPr>
            <a:r>
              <a:rPr lang="en-CA" sz="1800" dirty="0"/>
              <a:t>Performance properties</a:t>
            </a:r>
          </a:p>
          <a:p>
            <a:pPr marL="285750" lvl="0" indent="-285750" algn="l">
              <a:buFont typeface="Wingdings" panose="05000000000000000000" pitchFamily="2" charset="2"/>
              <a:buChar char="Ø"/>
            </a:pPr>
            <a:r>
              <a:rPr lang="en-CA" sz="1800" dirty="0"/>
              <a:t>Robustness </a:t>
            </a:r>
          </a:p>
          <a:p>
            <a:pPr marL="285750" lvl="0" indent="-285750" algn="l">
              <a:buFont typeface="Wingdings" panose="05000000000000000000" pitchFamily="2" charset="2"/>
              <a:buChar char="Ø"/>
            </a:pPr>
            <a:r>
              <a:rPr lang="en-CA" sz="1800" dirty="0"/>
              <a:t>Memory access and leaks.</a:t>
            </a:r>
          </a:p>
          <a:p>
            <a:pPr lvl="0" algn="l"/>
            <a:r>
              <a:rPr lang="en-CA" sz="1800" dirty="0"/>
              <a:t>Fuzzing is an effective way to find  a crashes. Fuzzing is used to detect  buffer overflows, denial of service etc.</a:t>
            </a:r>
          </a:p>
          <a:p>
            <a:endParaRPr lang="en-CA" sz="1800" b="1" dirty="0"/>
          </a:p>
          <a:p>
            <a:pPr indent="-228600" algn="l">
              <a:buFont typeface="Arial" panose="020B0604020202020204" pitchFamily="34" charset="0"/>
              <a:buChar char="•"/>
            </a:pPr>
            <a:endParaRPr lang="en-US" sz="1300" dirty="0"/>
          </a:p>
        </p:txBody>
      </p:sp>
    </p:spTree>
    <p:extLst>
      <p:ext uri="{BB962C8B-B14F-4D97-AF65-F5344CB8AC3E}">
        <p14:creationId xmlns:p14="http://schemas.microsoft.com/office/powerpoint/2010/main" val="1410130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EEB35-1BBD-4823-9B9A-61BBA43C10C8}"/>
              </a:ext>
            </a:extLst>
          </p:cNvPr>
          <p:cNvSpPr>
            <a:spLocks noGrp="1"/>
          </p:cNvSpPr>
          <p:nvPr>
            <p:ph type="ctrTitle"/>
          </p:nvPr>
        </p:nvSpPr>
        <p:spPr>
          <a:xfrm>
            <a:off x="4965430" y="629268"/>
            <a:ext cx="6586491" cy="1286160"/>
          </a:xfrm>
        </p:spPr>
        <p:txBody>
          <a:bodyPr vert="horz" lIns="91440" tIns="45720" rIns="91440" bIns="45720" rtlCol="0" anchor="b">
            <a:normAutofit/>
          </a:bodyPr>
          <a:lstStyle/>
          <a:p>
            <a:pPr algn="l"/>
            <a:r>
              <a:rPr lang="en-US" sz="4400" b="1"/>
              <a:t>Human oracle problem</a:t>
            </a:r>
            <a:endParaRPr lang="en-US" sz="4400"/>
          </a:p>
        </p:txBody>
      </p:sp>
      <p:pic>
        <p:nvPicPr>
          <p:cNvPr id="4" name="Picture 3">
            <a:extLst>
              <a:ext uri="{FF2B5EF4-FFF2-40B4-BE49-F238E27FC236}">
                <a16:creationId xmlns:a16="http://schemas.microsoft.com/office/drawing/2014/main" id="{FAF06726-2756-4B51-82AC-369EF5867D6B}"/>
              </a:ext>
            </a:extLst>
          </p:cNvPr>
          <p:cNvPicPr>
            <a:picLocks noChangeAspect="1"/>
          </p:cNvPicPr>
          <p:nvPr/>
        </p:nvPicPr>
        <p:blipFill rotWithShape="1">
          <a:blip r:embed="rId2"/>
          <a:srcRect l="4675" r="11358"/>
          <a:stretch/>
        </p:blipFill>
        <p:spPr>
          <a:xfrm>
            <a:off x="20" y="10"/>
            <a:ext cx="4635571" cy="6857990"/>
          </a:xfrm>
          <a:prstGeom prst="rect">
            <a:avLst/>
          </a:prstGeom>
          <a:effectLst/>
        </p:spPr>
      </p:pic>
      <p:cxnSp>
        <p:nvCxnSpPr>
          <p:cNvPr id="15" name="Straight Connector 14">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4E87C6"/>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6C05E22A-7CC4-44C3-A3E9-6D8ECCC3FA89}"/>
              </a:ext>
            </a:extLst>
          </p:cNvPr>
          <p:cNvSpPr>
            <a:spLocks noGrp="1"/>
          </p:cNvSpPr>
          <p:nvPr>
            <p:ph type="subTitle" idx="1"/>
          </p:nvPr>
        </p:nvSpPr>
        <p:spPr>
          <a:xfrm>
            <a:off x="4965431" y="2438400"/>
            <a:ext cx="6586489" cy="3785419"/>
          </a:xfrm>
        </p:spPr>
        <p:txBody>
          <a:bodyPr vert="horz" lIns="91440" tIns="45720" rIns="91440" bIns="45720" rtlCol="0">
            <a:normAutofit/>
          </a:bodyPr>
          <a:lstStyle/>
          <a:p>
            <a:pPr indent="-228600" algn="l">
              <a:buFont typeface="Arial" panose="020B0604020202020204" pitchFamily="34" charset="0"/>
              <a:buChar char="•"/>
            </a:pPr>
            <a:r>
              <a:rPr lang="en-US" sz="2000"/>
              <a:t>Human oracle cost reduces human involvement in two dimensions such as </a:t>
            </a:r>
            <a:r>
              <a:rPr lang="en-US" sz="2000" b="1"/>
              <a:t>writing test oracles</a:t>
            </a:r>
            <a:r>
              <a:rPr lang="en-US" sz="2000"/>
              <a:t> and </a:t>
            </a:r>
            <a:r>
              <a:rPr lang="en-US" sz="2000" b="1"/>
              <a:t>evaluating test outcomes</a:t>
            </a:r>
            <a:r>
              <a:rPr lang="en-US" sz="2000"/>
              <a:t>.</a:t>
            </a:r>
          </a:p>
          <a:p>
            <a:pPr indent="-228600" algn="l">
              <a:buFont typeface="Arial" panose="020B0604020202020204" pitchFamily="34" charset="0"/>
              <a:buChar char="•"/>
            </a:pPr>
            <a:r>
              <a:rPr lang="en-US" sz="2000" b="1"/>
              <a:t>Quantitative reduction</a:t>
            </a:r>
            <a:r>
              <a:rPr lang="en-US" sz="2000"/>
              <a:t> in the amount of work the tester has to do for the same amount of fault-detection potential.</a:t>
            </a:r>
          </a:p>
          <a:p>
            <a:pPr indent="-228600" algn="l">
              <a:buFont typeface="Arial" panose="020B0604020202020204" pitchFamily="34" charset="0"/>
              <a:buChar char="•"/>
            </a:pPr>
            <a:r>
              <a:rPr lang="en-US" sz="2000" b="1"/>
              <a:t>Qualitative reduction</a:t>
            </a:r>
            <a:r>
              <a:rPr lang="en-US" sz="2000"/>
              <a:t> increase in the ease of evaluating and understanding test cases.</a:t>
            </a:r>
          </a:p>
          <a:p>
            <a:pPr indent="-228600" algn="l">
              <a:buFont typeface="Arial" panose="020B0604020202020204" pitchFamily="34" charset="0"/>
              <a:buChar char="•"/>
            </a:pPr>
            <a:r>
              <a:rPr lang="en-US" sz="2000" b="1"/>
              <a:t>Crowdsourcing the Test Oracle:</a:t>
            </a:r>
            <a:r>
              <a:rPr lang="en-US" sz="2000"/>
              <a:t> Crowdsourcing is performed by submitting tasks to generic platform such as Amazon Mechanical Turk and also crowd should be able to provide sufficient documentation and should determine the correct output from the incorrect ones.</a:t>
            </a:r>
          </a:p>
          <a:p>
            <a:pPr indent="-228600" algn="l">
              <a:buFont typeface="Arial" panose="020B0604020202020204" pitchFamily="34" charset="0"/>
              <a:buChar char="•"/>
            </a:pPr>
            <a:endParaRPr lang="en-US" sz="2000"/>
          </a:p>
        </p:txBody>
      </p:sp>
    </p:spTree>
    <p:extLst>
      <p:ext uri="{BB962C8B-B14F-4D97-AF65-F5344CB8AC3E}">
        <p14:creationId xmlns:p14="http://schemas.microsoft.com/office/powerpoint/2010/main" val="3965332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4BEEB35-1BBD-4823-9B9A-61BBA43C10C8}"/>
              </a:ext>
            </a:extLst>
          </p:cNvPr>
          <p:cNvSpPr>
            <a:spLocks noGrp="1"/>
          </p:cNvSpPr>
          <p:nvPr>
            <p:ph type="ctrTitle"/>
          </p:nvPr>
        </p:nvSpPr>
        <p:spPr>
          <a:xfrm>
            <a:off x="1286932" y="1204109"/>
            <a:ext cx="10023398" cy="857894"/>
          </a:xfrm>
        </p:spPr>
        <p:txBody>
          <a:bodyPr vert="horz" lIns="91440" tIns="45720" rIns="91440" bIns="45720" rtlCol="0" anchor="ctr">
            <a:normAutofit/>
          </a:bodyPr>
          <a:lstStyle/>
          <a:p>
            <a:pPr algn="l"/>
            <a:r>
              <a:rPr lang="en-CA" sz="4000" b="1">
                <a:solidFill>
                  <a:schemeClr val="bg1"/>
                </a:solidFill>
              </a:rPr>
              <a:t>Paper critiques</a:t>
            </a:r>
            <a:endParaRPr lang="en-US" sz="4000" kern="1200" dirty="0">
              <a:solidFill>
                <a:schemeClr val="bg1"/>
              </a:solidFill>
            </a:endParaRPr>
          </a:p>
        </p:txBody>
      </p:sp>
      <p:sp>
        <p:nvSpPr>
          <p:cNvPr id="3" name="Subtitle 2">
            <a:extLst>
              <a:ext uri="{FF2B5EF4-FFF2-40B4-BE49-F238E27FC236}">
                <a16:creationId xmlns:a16="http://schemas.microsoft.com/office/drawing/2014/main" id="{6C05E22A-7CC4-44C3-A3E9-6D8ECCC3FA89}"/>
              </a:ext>
            </a:extLst>
          </p:cNvPr>
          <p:cNvSpPr>
            <a:spLocks noGrp="1"/>
          </p:cNvSpPr>
          <p:nvPr>
            <p:ph type="subTitle" idx="1"/>
          </p:nvPr>
        </p:nvSpPr>
        <p:spPr>
          <a:xfrm>
            <a:off x="965199" y="2559090"/>
            <a:ext cx="8503921" cy="3346413"/>
          </a:xfrm>
        </p:spPr>
        <p:txBody>
          <a:bodyPr vert="horz" lIns="91440" tIns="45720" rIns="91440" bIns="45720" rtlCol="0">
            <a:normAutofit/>
          </a:bodyPr>
          <a:lstStyle/>
          <a:p>
            <a:pPr algn="l"/>
            <a:r>
              <a:rPr lang="en-CA" sz="1800" dirty="0"/>
              <a:t>Building test oracles based on older versions of the system and sharing of oracular data are two of the promising approaches for test oracle reuse.</a:t>
            </a:r>
            <a:endParaRPr lang="en-CA" sz="1800" b="1" dirty="0"/>
          </a:p>
          <a:p>
            <a:pPr algn="l"/>
            <a:r>
              <a:rPr lang="en-US" sz="1800" b="1" dirty="0"/>
              <a:t>Positives:</a:t>
            </a:r>
          </a:p>
          <a:p>
            <a:pPr marL="285750" indent="-285750" algn="l">
              <a:buFont typeface="Arial" panose="020B0604020202020204" pitchFamily="34" charset="0"/>
              <a:buChar char="•"/>
            </a:pPr>
            <a:r>
              <a:rPr lang="en-US" sz="1800" dirty="0"/>
              <a:t>The paper provides insight on how test oracles have evolved in the past (Software Evolution).</a:t>
            </a:r>
          </a:p>
          <a:p>
            <a:pPr marL="285750" indent="-285750" algn="l">
              <a:buFont typeface="Arial" panose="020B0604020202020204" pitchFamily="34" charset="0"/>
              <a:buChar char="•"/>
            </a:pPr>
            <a:r>
              <a:rPr lang="en-US" sz="1800" dirty="0"/>
              <a:t>The paper proposes different metrics to quantify test oracles (Software Metrics).</a:t>
            </a:r>
          </a:p>
          <a:p>
            <a:pPr algn="l"/>
            <a:r>
              <a:rPr lang="en-US" sz="1800" b="1" dirty="0"/>
              <a:t>Negatives:</a:t>
            </a:r>
          </a:p>
          <a:p>
            <a:pPr marL="285750" indent="-285750" algn="l">
              <a:buFont typeface="Arial" panose="020B0604020202020204" pitchFamily="34" charset="0"/>
              <a:buChar char="•"/>
            </a:pPr>
            <a:r>
              <a:rPr lang="en-US" sz="1800" dirty="0"/>
              <a:t>The paper does not provide a proposed theoretical solution to the oracle automation problem.</a:t>
            </a:r>
          </a:p>
          <a:p>
            <a:pPr marL="285750" indent="-285750" algn="l">
              <a:buFont typeface="Arial" panose="020B0604020202020204" pitchFamily="34" charset="0"/>
              <a:buChar char="•"/>
            </a:pPr>
            <a:r>
              <a:rPr lang="en-US" sz="1800" dirty="0"/>
              <a:t>The paper does not explore the power of AI to address test oracle automation</a:t>
            </a:r>
            <a:endParaRPr lang="en-CA" sz="1800" dirty="0"/>
          </a:p>
          <a:p>
            <a:pPr indent="-228600" algn="l">
              <a:buFont typeface="Arial" panose="020B0604020202020204" pitchFamily="34" charset="0"/>
              <a:buChar char="•"/>
            </a:pPr>
            <a:endParaRPr lang="en-US" sz="1300" dirty="0"/>
          </a:p>
        </p:txBody>
      </p:sp>
      <p:pic>
        <p:nvPicPr>
          <p:cNvPr id="4" name="Picture 3">
            <a:extLst>
              <a:ext uri="{FF2B5EF4-FFF2-40B4-BE49-F238E27FC236}">
                <a16:creationId xmlns:a16="http://schemas.microsoft.com/office/drawing/2014/main" id="{6D2F2EB1-CBB6-4DEF-979E-F51A46FFAA76}"/>
              </a:ext>
            </a:extLst>
          </p:cNvPr>
          <p:cNvPicPr>
            <a:picLocks noChangeAspect="1"/>
          </p:cNvPicPr>
          <p:nvPr/>
        </p:nvPicPr>
        <p:blipFill>
          <a:blip r:embed="rId2"/>
          <a:stretch>
            <a:fillRect/>
          </a:stretch>
        </p:blipFill>
        <p:spPr>
          <a:xfrm>
            <a:off x="9559601" y="2661920"/>
            <a:ext cx="2155767" cy="2225040"/>
          </a:xfrm>
          <a:prstGeom prst="rect">
            <a:avLst/>
          </a:prstGeom>
        </p:spPr>
      </p:pic>
    </p:spTree>
    <p:extLst>
      <p:ext uri="{BB962C8B-B14F-4D97-AF65-F5344CB8AC3E}">
        <p14:creationId xmlns:p14="http://schemas.microsoft.com/office/powerpoint/2010/main" val="1168136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EEB35-1BBD-4823-9B9A-61BBA43C10C8}"/>
              </a:ext>
            </a:extLst>
          </p:cNvPr>
          <p:cNvSpPr>
            <a:spLocks noGrp="1"/>
          </p:cNvSpPr>
          <p:nvPr>
            <p:ph type="ctrTitle"/>
          </p:nvPr>
        </p:nvSpPr>
        <p:spPr>
          <a:xfrm>
            <a:off x="6109498" y="908344"/>
            <a:ext cx="5244301" cy="1538130"/>
          </a:xfrm>
        </p:spPr>
        <p:txBody>
          <a:bodyPr vert="horz" lIns="91440" tIns="45720" rIns="91440" bIns="45720" rtlCol="0" anchor="ctr">
            <a:normAutofit/>
          </a:bodyPr>
          <a:lstStyle/>
          <a:p>
            <a:pPr algn="l"/>
            <a:r>
              <a:rPr lang="en-US" sz="4400" kern="1200">
                <a:solidFill>
                  <a:schemeClr val="tx1"/>
                </a:solidFill>
                <a:latin typeface="+mj-lt"/>
                <a:ea typeface="+mj-ea"/>
                <a:cs typeface="+mj-cs"/>
              </a:rPr>
              <a:t>Emerging Research Ideas</a:t>
            </a:r>
          </a:p>
        </p:txBody>
      </p:sp>
      <p:sp>
        <p:nvSpPr>
          <p:cNvPr id="12" name="Freeform 6">
            <a:extLst>
              <a:ext uri="{FF2B5EF4-FFF2-40B4-BE49-F238E27FC236}">
                <a16:creationId xmlns:a16="http://schemas.microsoft.com/office/drawing/2014/main" id="{B6C29DB0-17E9-42FF-986E-0B7F493F4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199584"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6">
            <a:extLst>
              <a:ext uri="{FF2B5EF4-FFF2-40B4-BE49-F238E27FC236}">
                <a16:creationId xmlns:a16="http://schemas.microsoft.com/office/drawing/2014/main" id="{115AD956-A5B6-4760-B8B2-11E2DF6B0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pic>
        <p:nvPicPr>
          <p:cNvPr id="4" name="Picture 3" descr="A screenshot of a cell phone&#10;&#10;Description automatically generated">
            <a:extLst>
              <a:ext uri="{FF2B5EF4-FFF2-40B4-BE49-F238E27FC236}">
                <a16:creationId xmlns:a16="http://schemas.microsoft.com/office/drawing/2014/main" id="{BACFAC79-9A3D-4280-B04D-2DC5157FFA80}"/>
              </a:ext>
            </a:extLst>
          </p:cNvPr>
          <p:cNvPicPr/>
          <p:nvPr/>
        </p:nvPicPr>
        <p:blipFill>
          <a:blip r:embed="rId2"/>
          <a:stretch>
            <a:fillRect/>
          </a:stretch>
        </p:blipFill>
        <p:spPr>
          <a:xfrm>
            <a:off x="1480173" y="1578409"/>
            <a:ext cx="3267942" cy="3692589"/>
          </a:xfrm>
          <a:prstGeom prst="rect">
            <a:avLst/>
          </a:prstGeom>
        </p:spPr>
      </p:pic>
      <p:sp>
        <p:nvSpPr>
          <p:cNvPr id="3" name="Subtitle 2">
            <a:extLst>
              <a:ext uri="{FF2B5EF4-FFF2-40B4-BE49-F238E27FC236}">
                <a16:creationId xmlns:a16="http://schemas.microsoft.com/office/drawing/2014/main" id="{6C05E22A-7CC4-44C3-A3E9-6D8ECCC3FA89}"/>
              </a:ext>
            </a:extLst>
          </p:cNvPr>
          <p:cNvSpPr>
            <a:spLocks noGrp="1"/>
          </p:cNvSpPr>
          <p:nvPr>
            <p:ph type="subTitle" idx="1"/>
          </p:nvPr>
        </p:nvSpPr>
        <p:spPr>
          <a:xfrm>
            <a:off x="5911158" y="2706865"/>
            <a:ext cx="5383652" cy="3470097"/>
          </a:xfrm>
        </p:spPr>
        <p:txBody>
          <a:bodyPr vert="horz" lIns="91440" tIns="45720" rIns="91440" bIns="45720" rtlCol="0">
            <a:normAutofit/>
          </a:bodyPr>
          <a:lstStyle/>
          <a:p>
            <a:pPr indent="-228600" algn="l">
              <a:buFont typeface="Arial" panose="020B0604020202020204" pitchFamily="34" charset="0"/>
              <a:buChar char="•"/>
            </a:pPr>
            <a:r>
              <a:rPr lang="en-US" sz="1500"/>
              <a:t>To develop an automated test oracle, we must make sure the expected output is generated and compared with actual output automatically.</a:t>
            </a:r>
          </a:p>
          <a:p>
            <a:pPr indent="-228600" algn="l">
              <a:buFont typeface="Arial" panose="020B0604020202020204" pitchFamily="34" charset="0"/>
              <a:buChar char="•"/>
            </a:pPr>
            <a:r>
              <a:rPr lang="en-US" sz="1500"/>
              <a:t>We can </a:t>
            </a:r>
            <a:r>
              <a:rPr lang="en-US" sz="1500" b="1"/>
              <a:t>store the results in a database and perform a simple lookup, create state transition system such as FSM or simply evaluate the results against Boolean expressions</a:t>
            </a:r>
            <a:r>
              <a:rPr lang="en-US" sz="1500"/>
              <a:t>.</a:t>
            </a:r>
          </a:p>
          <a:p>
            <a:pPr indent="-228600" algn="l">
              <a:buFont typeface="Arial" panose="020B0604020202020204" pitchFamily="34" charset="0"/>
              <a:buChar char="•"/>
            </a:pPr>
            <a:r>
              <a:rPr lang="en-US" sz="1500"/>
              <a:t>Research has shown that </a:t>
            </a:r>
            <a:r>
              <a:rPr lang="en-US" sz="1500" b="1"/>
              <a:t>neural networks can be used to test software and act test oracles with acceptable degree of accuracy</a:t>
            </a:r>
            <a:r>
              <a:rPr lang="en-US" sz="1500"/>
              <a:t>.</a:t>
            </a:r>
          </a:p>
          <a:p>
            <a:pPr indent="-228600" algn="l">
              <a:buFont typeface="Arial" panose="020B0604020202020204" pitchFamily="34" charset="0"/>
              <a:buChar char="•"/>
            </a:pPr>
            <a:r>
              <a:rPr lang="en-US" sz="1500"/>
              <a:t>The </a:t>
            </a:r>
            <a:r>
              <a:rPr lang="en-US" sz="1500" b="1"/>
              <a:t>significance of neural networks</a:t>
            </a:r>
            <a:r>
              <a:rPr lang="en-US" sz="1500"/>
              <a:t> lies in its approach to behave as a test oracle and predict the outputs of a system without having prior knowledge of the system. </a:t>
            </a:r>
            <a:endParaRPr lang="en-US" sz="1500" b="1"/>
          </a:p>
          <a:p>
            <a:pPr indent="-228600" algn="l">
              <a:buFont typeface="Arial" panose="020B0604020202020204" pitchFamily="34" charset="0"/>
              <a:buChar char="•"/>
            </a:pPr>
            <a:endParaRPr lang="en-US" sz="1500" b="1"/>
          </a:p>
        </p:txBody>
      </p:sp>
    </p:spTree>
    <p:extLst>
      <p:ext uri="{BB962C8B-B14F-4D97-AF65-F5344CB8AC3E}">
        <p14:creationId xmlns:p14="http://schemas.microsoft.com/office/powerpoint/2010/main" val="28284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4">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BA14BB1-FFF8-4291-BB79-A8D8EA231BD1}"/>
              </a:ext>
            </a:extLst>
          </p:cNvPr>
          <p:cNvPicPr>
            <a:picLocks noChangeAspect="1"/>
          </p:cNvPicPr>
          <p:nvPr/>
        </p:nvPicPr>
        <p:blipFill rotWithShape="1">
          <a:blip r:embed="rId2">
            <a:alphaModFix amt="35000"/>
          </a:blip>
          <a:srcRect l="27111"/>
          <a:stretch/>
        </p:blipFill>
        <p:spPr>
          <a:xfrm>
            <a:off x="20" y="1"/>
            <a:ext cx="12191980" cy="6857999"/>
          </a:xfrm>
          <a:prstGeom prst="rect">
            <a:avLst/>
          </a:prstGeom>
        </p:spPr>
      </p:pic>
      <p:sp>
        <p:nvSpPr>
          <p:cNvPr id="2" name="Title 1">
            <a:extLst>
              <a:ext uri="{FF2B5EF4-FFF2-40B4-BE49-F238E27FC236}">
                <a16:creationId xmlns:a16="http://schemas.microsoft.com/office/drawing/2014/main" id="{74BEEB35-1BBD-4823-9B9A-61BBA43C10C8}"/>
              </a:ext>
            </a:extLst>
          </p:cNvPr>
          <p:cNvSpPr>
            <a:spLocks noGrp="1"/>
          </p:cNvSpPr>
          <p:nvPr>
            <p:ph type="ctrTitle"/>
          </p:nvPr>
        </p:nvSpPr>
        <p:spPr>
          <a:xfrm>
            <a:off x="838201" y="1065862"/>
            <a:ext cx="3313164" cy="4726276"/>
          </a:xfrm>
        </p:spPr>
        <p:txBody>
          <a:bodyPr vert="horz" lIns="91440" tIns="45720" rIns="91440" bIns="45720" rtlCol="0" anchor="ctr">
            <a:normAutofit/>
          </a:bodyPr>
          <a:lstStyle/>
          <a:p>
            <a:pPr algn="r"/>
            <a:r>
              <a:rPr lang="en-US" sz="4000" b="1">
                <a:solidFill>
                  <a:srgbClr val="FFFFFF"/>
                </a:solidFill>
              </a:rPr>
              <a:t>Lessons learned &amp; Conclusion</a:t>
            </a:r>
            <a:endParaRPr lang="en-US" sz="4000">
              <a:solidFill>
                <a:srgbClr val="FFFFFF"/>
              </a:solidFill>
            </a:endParaRPr>
          </a:p>
        </p:txBody>
      </p:sp>
      <p:cxnSp>
        <p:nvCxnSpPr>
          <p:cNvPr id="20" name="Straight Connector 16">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6C05E22A-7CC4-44C3-A3E9-6D8ECCC3FA89}"/>
              </a:ext>
            </a:extLst>
          </p:cNvPr>
          <p:cNvSpPr>
            <a:spLocks noGrp="1"/>
          </p:cNvSpPr>
          <p:nvPr>
            <p:ph type="subTitle" idx="1"/>
          </p:nvPr>
        </p:nvSpPr>
        <p:spPr>
          <a:xfrm>
            <a:off x="5155379" y="1065862"/>
            <a:ext cx="5744685" cy="4726276"/>
          </a:xfrm>
        </p:spPr>
        <p:txBody>
          <a:bodyPr vert="horz" lIns="91440" tIns="45720" rIns="91440" bIns="45720" rtlCol="0" anchor="ctr">
            <a:normAutofit/>
          </a:bodyPr>
          <a:lstStyle/>
          <a:p>
            <a:pPr marL="285750" indent="-228600" algn="l">
              <a:buFont typeface="Arial" panose="020B0604020202020204" pitchFamily="34" charset="0"/>
              <a:buChar char="•"/>
            </a:pPr>
            <a:r>
              <a:rPr lang="en-US" sz="2000">
                <a:solidFill>
                  <a:srgbClr val="FFFFFF"/>
                </a:solidFill>
              </a:rPr>
              <a:t>We have learned what is automation of test oracle, the working of test oracles and how the research is progressed.</a:t>
            </a:r>
          </a:p>
          <a:p>
            <a:pPr marL="285750" indent="-228600" algn="l">
              <a:buFont typeface="Arial" panose="020B0604020202020204" pitchFamily="34" charset="0"/>
              <a:buChar char="•"/>
            </a:pPr>
            <a:r>
              <a:rPr lang="en-US" sz="2000">
                <a:solidFill>
                  <a:srgbClr val="FFFFFF"/>
                </a:solidFill>
              </a:rPr>
              <a:t>How different languages have been implemented using test oracles.</a:t>
            </a:r>
          </a:p>
          <a:p>
            <a:pPr marL="285750" indent="-228600" algn="l">
              <a:buFont typeface="Arial" panose="020B0604020202020204" pitchFamily="34" charset="0"/>
              <a:buChar char="•"/>
            </a:pPr>
            <a:r>
              <a:rPr lang="en-US" sz="2000">
                <a:solidFill>
                  <a:srgbClr val="FFFFFF"/>
                </a:solidFill>
              </a:rPr>
              <a:t>What are the partial test oracles, test oracles re-use and test oracle metrics solutions that have been proposed for the test oracle automation problem but not a complete solution.</a:t>
            </a:r>
          </a:p>
          <a:p>
            <a:pPr marL="285750" indent="-228600" algn="l">
              <a:buFont typeface="Arial" panose="020B0604020202020204" pitchFamily="34" charset="0"/>
              <a:buChar char="•"/>
            </a:pPr>
            <a:r>
              <a:rPr lang="en-US" sz="2000">
                <a:solidFill>
                  <a:srgbClr val="FFFFFF"/>
                </a:solidFill>
              </a:rPr>
              <a:t>Emerging research directions such as neural networks that compares the generated approximate output with the observed output.</a:t>
            </a:r>
          </a:p>
        </p:txBody>
      </p:sp>
    </p:spTree>
    <p:extLst>
      <p:ext uri="{BB962C8B-B14F-4D97-AF65-F5344CB8AC3E}">
        <p14:creationId xmlns:p14="http://schemas.microsoft.com/office/powerpoint/2010/main" val="3165561752"/>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7CB5B-530E-43C6-9AAE-44EEC45E9437}"/>
              </a:ext>
            </a:extLst>
          </p:cNvPr>
          <p:cNvSpPr>
            <a:spLocks noGrp="1"/>
          </p:cNvSpPr>
          <p:nvPr>
            <p:ph type="title"/>
          </p:nvPr>
        </p:nvSpPr>
        <p:spPr/>
        <p:txBody>
          <a:bodyPr/>
          <a:lstStyle/>
          <a:p>
            <a:endParaRPr lang="en-CA" dirty="0"/>
          </a:p>
        </p:txBody>
      </p:sp>
      <p:sp>
        <p:nvSpPr>
          <p:cNvPr id="3" name="Content Placeholder 2">
            <a:extLst>
              <a:ext uri="{FF2B5EF4-FFF2-40B4-BE49-F238E27FC236}">
                <a16:creationId xmlns:a16="http://schemas.microsoft.com/office/drawing/2014/main" id="{DD0C792F-B714-4364-A5E5-60B7FFED6C10}"/>
              </a:ext>
            </a:extLst>
          </p:cNvPr>
          <p:cNvSpPr>
            <a:spLocks noGrp="1"/>
          </p:cNvSpPr>
          <p:nvPr>
            <p:ph idx="1"/>
          </p:nvPr>
        </p:nvSpPr>
        <p:spPr/>
        <p:txBody>
          <a:bodyPr/>
          <a:lstStyle/>
          <a:p>
            <a:endParaRPr lang="en-CA" dirty="0"/>
          </a:p>
        </p:txBody>
      </p:sp>
      <p:pic>
        <p:nvPicPr>
          <p:cNvPr id="7170" name="Picture 2" descr="https://img.presentationload.com/D2578/Summary-Slides_D2578_015_16x9_xl.png">
            <a:extLst>
              <a:ext uri="{FF2B5EF4-FFF2-40B4-BE49-F238E27FC236}">
                <a16:creationId xmlns:a16="http://schemas.microsoft.com/office/drawing/2014/main" id="{E5A92701-63CD-4795-AE3D-FF87728EF5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 y="0"/>
            <a:ext cx="121901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6832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96FA30-2283-4909-81F5-1A49C67E1BCC}"/>
              </a:ext>
            </a:extLst>
          </p:cNvPr>
          <p:cNvSpPr>
            <a:spLocks noGrp="1"/>
          </p:cNvSpPr>
          <p:nvPr>
            <p:ph type="ctrTitle"/>
          </p:nvPr>
        </p:nvSpPr>
        <p:spPr>
          <a:xfrm>
            <a:off x="1524000" y="1122363"/>
            <a:ext cx="9144000" cy="1255078"/>
          </a:xfrm>
        </p:spPr>
        <p:txBody>
          <a:bodyPr>
            <a:normAutofit/>
          </a:bodyPr>
          <a:lstStyle/>
          <a:p>
            <a:r>
              <a:rPr lang="en-US" sz="5800" dirty="0"/>
              <a:t>References</a:t>
            </a:r>
            <a:endParaRPr lang="en-CA" sz="5800" dirty="0"/>
          </a:p>
        </p:txBody>
      </p:sp>
      <p:sp>
        <p:nvSpPr>
          <p:cNvPr id="3" name="Subtitle 2">
            <a:extLst>
              <a:ext uri="{FF2B5EF4-FFF2-40B4-BE49-F238E27FC236}">
                <a16:creationId xmlns:a16="http://schemas.microsoft.com/office/drawing/2014/main" id="{9A8A9633-576B-461E-8824-7293DF99A33A}"/>
              </a:ext>
            </a:extLst>
          </p:cNvPr>
          <p:cNvSpPr>
            <a:spLocks noGrp="1"/>
          </p:cNvSpPr>
          <p:nvPr>
            <p:ph type="subTitle" idx="1"/>
          </p:nvPr>
        </p:nvSpPr>
        <p:spPr>
          <a:xfrm>
            <a:off x="707666" y="2377441"/>
            <a:ext cx="10519576" cy="3479813"/>
          </a:xfrm>
        </p:spPr>
        <p:txBody>
          <a:bodyPr>
            <a:normAutofit/>
          </a:bodyPr>
          <a:lstStyle/>
          <a:p>
            <a:r>
              <a:rPr lang="en-US" sz="2000" dirty="0"/>
              <a:t>1) The Oracle Problem in Software Testing: A Survey. (2015). [online] Available at: https://ieeexplore.ieee.org/document/6963470 [Accessed 30 Jul. 2019].</a:t>
            </a:r>
          </a:p>
          <a:p>
            <a:r>
              <a:rPr lang="en-US" sz="2000" dirty="0"/>
              <a:t>2) Automated Test Oracle Based on Neural Networks. (2006). [online] Available at: https://ieeexplore.ieee.org/document/4216456 [Accessed 30 Jul. 2019].</a:t>
            </a:r>
          </a:p>
          <a:p>
            <a:r>
              <a:rPr lang="en-US" sz="2000" dirty="0"/>
              <a:t>3) Topic 4-6260 2019 (1 slide)</a:t>
            </a:r>
          </a:p>
          <a:p>
            <a:endParaRPr lang="en-CA" sz="2000" dirty="0"/>
          </a:p>
        </p:txBody>
      </p:sp>
      <p:cxnSp>
        <p:nvCxnSpPr>
          <p:cNvPr id="12" name="Straight Connector 1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868443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150743-D512-48B1-9ED4-09C2137BA06B}"/>
              </a:ext>
            </a:extLst>
          </p:cNvPr>
          <p:cNvSpPr>
            <a:spLocks noGrp="1"/>
          </p:cNvSpPr>
          <p:nvPr>
            <p:ph type="ctrTitle"/>
          </p:nvPr>
        </p:nvSpPr>
        <p:spPr>
          <a:xfrm>
            <a:off x="643467" y="643467"/>
            <a:ext cx="3363974" cy="1597315"/>
          </a:xfrm>
          <a:prstGeom prst="ellipse">
            <a:avLst/>
          </a:prstGeom>
          <a:noFill/>
          <a:ln w="19050">
            <a:solidFill>
              <a:schemeClr val="bg1"/>
            </a:solidFill>
          </a:ln>
        </p:spPr>
        <p:txBody>
          <a:bodyPr vert="horz" wrap="square" lIns="91440" tIns="45720" rIns="91440" bIns="45720" rtlCol="0" anchor="ctr">
            <a:normAutofit/>
          </a:bodyPr>
          <a:lstStyle/>
          <a:p>
            <a:r>
              <a:rPr lang="en-US" sz="3200">
                <a:solidFill>
                  <a:schemeClr val="bg1"/>
                </a:solidFill>
              </a:rPr>
              <a:t>Introduction</a:t>
            </a:r>
            <a:endParaRPr lang="en-US" sz="3200" kern="1200" dirty="0">
              <a:solidFill>
                <a:schemeClr val="bg1"/>
              </a:solidFill>
              <a:latin typeface="+mj-lt"/>
              <a:ea typeface="+mj-ea"/>
              <a:cs typeface="+mj-cs"/>
            </a:endParaRPr>
          </a:p>
        </p:txBody>
      </p:sp>
      <p:sp>
        <p:nvSpPr>
          <p:cNvPr id="3" name="Subtitle 2">
            <a:extLst>
              <a:ext uri="{FF2B5EF4-FFF2-40B4-BE49-F238E27FC236}">
                <a16:creationId xmlns:a16="http://schemas.microsoft.com/office/drawing/2014/main" id="{09DA1C00-A115-4D28-AEC8-C3E61FB37854}"/>
              </a:ext>
            </a:extLst>
          </p:cNvPr>
          <p:cNvSpPr>
            <a:spLocks noGrp="1"/>
          </p:cNvSpPr>
          <p:nvPr>
            <p:ph type="subTitle" idx="1"/>
          </p:nvPr>
        </p:nvSpPr>
        <p:spPr>
          <a:xfrm>
            <a:off x="643468" y="2638044"/>
            <a:ext cx="3363974" cy="3415622"/>
          </a:xfrm>
        </p:spPr>
        <p:txBody>
          <a:bodyPr vert="horz" lIns="91440" tIns="45720" rIns="91440" bIns="45720" rtlCol="0">
            <a:normAutofit/>
          </a:bodyPr>
          <a:lstStyle/>
          <a:p>
            <a:pPr marL="285750" indent="-285750" algn="just">
              <a:buFont typeface="Arial" panose="020B0604020202020204" pitchFamily="34" charset="0"/>
              <a:buChar char="•"/>
            </a:pPr>
            <a:r>
              <a:rPr lang="en-US" sz="1800" b="1" dirty="0">
                <a:solidFill>
                  <a:schemeClr val="bg1"/>
                </a:solidFill>
              </a:rPr>
              <a:t>Test oracle </a:t>
            </a:r>
            <a:r>
              <a:rPr lang="en-US" sz="1800" dirty="0">
                <a:solidFill>
                  <a:schemeClr val="bg1"/>
                </a:solidFill>
              </a:rPr>
              <a:t>: A</a:t>
            </a:r>
            <a:r>
              <a:rPr lang="en-CA" sz="1800" dirty="0">
                <a:solidFill>
                  <a:schemeClr val="bg1"/>
                </a:solidFill>
              </a:rPr>
              <a:t> test oracle distinguishes whether a test case behaviour is correct or incorrect.</a:t>
            </a:r>
          </a:p>
          <a:p>
            <a:pPr marL="285750" indent="-285750" algn="just">
              <a:buFont typeface="Arial" panose="020B0604020202020204" pitchFamily="34" charset="0"/>
              <a:buChar char="•"/>
            </a:pPr>
            <a:r>
              <a:rPr lang="en-CA" sz="1800" dirty="0">
                <a:solidFill>
                  <a:schemeClr val="bg1"/>
                </a:solidFill>
              </a:rPr>
              <a:t>This paper focuses on how test oracles can be automated along with the understanding of different types of oracles, their evolutions over time and further progress on how we can automate test oracles.</a:t>
            </a:r>
          </a:p>
          <a:p>
            <a:pPr indent="-228600" algn="l">
              <a:buFont typeface="Arial" panose="020B0604020202020204" pitchFamily="34" charset="0"/>
              <a:buChar char="•"/>
            </a:pPr>
            <a:endParaRPr lang="en-US" sz="1700" dirty="0">
              <a:solidFill>
                <a:schemeClr val="bg1"/>
              </a:solidFill>
            </a:endParaRPr>
          </a:p>
        </p:txBody>
      </p:sp>
      <p:pic>
        <p:nvPicPr>
          <p:cNvPr id="8" name="Picture 7">
            <a:extLst>
              <a:ext uri="{FF2B5EF4-FFF2-40B4-BE49-F238E27FC236}">
                <a16:creationId xmlns:a16="http://schemas.microsoft.com/office/drawing/2014/main" id="{2612BA1C-398F-40C6-8A81-4ABD407F4D8F}"/>
              </a:ext>
            </a:extLst>
          </p:cNvPr>
          <p:cNvPicPr>
            <a:picLocks noChangeAspect="1"/>
          </p:cNvPicPr>
          <p:nvPr/>
        </p:nvPicPr>
        <p:blipFill>
          <a:blip r:embed="rId2"/>
          <a:stretch>
            <a:fillRect/>
          </a:stretch>
        </p:blipFill>
        <p:spPr>
          <a:xfrm>
            <a:off x="5165580" y="2115047"/>
            <a:ext cx="6462465" cy="2957596"/>
          </a:xfrm>
          <a:prstGeom prst="rect">
            <a:avLst/>
          </a:prstGeom>
        </p:spPr>
      </p:pic>
    </p:spTree>
    <p:extLst>
      <p:ext uri="{BB962C8B-B14F-4D97-AF65-F5344CB8AC3E}">
        <p14:creationId xmlns:p14="http://schemas.microsoft.com/office/powerpoint/2010/main" val="2754158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150743-D512-48B1-9ED4-09C2137BA06B}"/>
              </a:ext>
            </a:extLst>
          </p:cNvPr>
          <p:cNvSpPr>
            <a:spLocks noGrp="1"/>
          </p:cNvSpPr>
          <p:nvPr>
            <p:ph type="ctrTitle"/>
          </p:nvPr>
        </p:nvSpPr>
        <p:spPr>
          <a:xfrm>
            <a:off x="643467" y="643467"/>
            <a:ext cx="3363974" cy="1597315"/>
          </a:xfrm>
          <a:prstGeom prst="ellipse">
            <a:avLst/>
          </a:prstGeom>
          <a:noFill/>
          <a:ln w="19050">
            <a:solidFill>
              <a:schemeClr val="bg1"/>
            </a:solidFill>
          </a:ln>
        </p:spPr>
        <p:txBody>
          <a:bodyPr vert="horz" wrap="square" lIns="91440" tIns="45720" rIns="91440" bIns="45720" rtlCol="0" anchor="ctr">
            <a:normAutofit/>
          </a:bodyPr>
          <a:lstStyle/>
          <a:p>
            <a:r>
              <a:rPr lang="en-US" sz="2400" kern="1200">
                <a:solidFill>
                  <a:schemeClr val="bg1"/>
                </a:solidFill>
                <a:latin typeface="+mj-lt"/>
                <a:ea typeface="+mj-ea"/>
                <a:cs typeface="+mj-cs"/>
              </a:rPr>
              <a:t>Problem statement &amp; Motivation</a:t>
            </a:r>
          </a:p>
        </p:txBody>
      </p:sp>
      <p:sp>
        <p:nvSpPr>
          <p:cNvPr id="3" name="Subtitle 2">
            <a:extLst>
              <a:ext uri="{FF2B5EF4-FFF2-40B4-BE49-F238E27FC236}">
                <a16:creationId xmlns:a16="http://schemas.microsoft.com/office/drawing/2014/main" id="{09DA1C00-A115-4D28-AEC8-C3E61FB37854}"/>
              </a:ext>
            </a:extLst>
          </p:cNvPr>
          <p:cNvSpPr>
            <a:spLocks noGrp="1"/>
          </p:cNvSpPr>
          <p:nvPr>
            <p:ph type="subTitle" idx="1"/>
          </p:nvPr>
        </p:nvSpPr>
        <p:spPr>
          <a:xfrm>
            <a:off x="643468" y="2638044"/>
            <a:ext cx="3363974" cy="3415622"/>
          </a:xfrm>
        </p:spPr>
        <p:txBody>
          <a:bodyPr vert="horz" lIns="91440" tIns="45720" rIns="91440" bIns="45720" rtlCol="0">
            <a:normAutofit/>
          </a:bodyPr>
          <a:lstStyle/>
          <a:p>
            <a:pPr indent="-228600" algn="l">
              <a:buFont typeface="Arial" panose="020B0604020202020204" pitchFamily="34" charset="0"/>
              <a:buChar char="•"/>
            </a:pPr>
            <a:r>
              <a:rPr lang="en-US" sz="1700">
                <a:solidFill>
                  <a:schemeClr val="bg1"/>
                </a:solidFill>
              </a:rPr>
              <a:t>As of today, there is no automated solution to the test oracle problem.</a:t>
            </a:r>
          </a:p>
          <a:p>
            <a:pPr indent="-228600" algn="l">
              <a:buFont typeface="Arial" panose="020B0604020202020204" pitchFamily="34" charset="0"/>
              <a:buChar char="•"/>
            </a:pPr>
            <a:r>
              <a:rPr lang="en-US" sz="1700">
                <a:solidFill>
                  <a:schemeClr val="bg1"/>
                </a:solidFill>
              </a:rPr>
              <a:t>The work on test oracle problem in Binder’s Textbook in 2000 and work on automated test oracles for functional properties by Pezze and Zhang in 2014 has provided motivation to this paper.</a:t>
            </a:r>
          </a:p>
          <a:p>
            <a:pPr indent="-228600" algn="l">
              <a:buFont typeface="Arial" panose="020B0604020202020204" pitchFamily="34" charset="0"/>
              <a:buChar char="•"/>
            </a:pPr>
            <a:r>
              <a:rPr lang="en-US" sz="1700">
                <a:solidFill>
                  <a:schemeClr val="bg1"/>
                </a:solidFill>
              </a:rPr>
              <a:t>Hence, we need a formalized procedure to differentiate the actual output from the observed output for System Under Test (SUT).</a:t>
            </a:r>
          </a:p>
          <a:p>
            <a:pPr indent="-228600" algn="l">
              <a:buFont typeface="Arial" panose="020B0604020202020204" pitchFamily="34" charset="0"/>
              <a:buChar char="•"/>
            </a:pPr>
            <a:endParaRPr lang="en-US" sz="1700">
              <a:solidFill>
                <a:schemeClr val="bg1"/>
              </a:solidFill>
            </a:endParaRPr>
          </a:p>
        </p:txBody>
      </p:sp>
      <p:pic>
        <p:nvPicPr>
          <p:cNvPr id="6" name="Picture 5">
            <a:extLst>
              <a:ext uri="{FF2B5EF4-FFF2-40B4-BE49-F238E27FC236}">
                <a16:creationId xmlns:a16="http://schemas.microsoft.com/office/drawing/2014/main" id="{A94498D7-D6FC-4DCF-BE3E-E05D5EC84E28}"/>
              </a:ext>
            </a:extLst>
          </p:cNvPr>
          <p:cNvPicPr>
            <a:picLocks noChangeAspect="1"/>
          </p:cNvPicPr>
          <p:nvPr/>
        </p:nvPicPr>
        <p:blipFill>
          <a:blip r:embed="rId2"/>
          <a:stretch>
            <a:fillRect/>
          </a:stretch>
        </p:blipFill>
        <p:spPr>
          <a:xfrm>
            <a:off x="5860533" y="1381760"/>
            <a:ext cx="5687999" cy="4365538"/>
          </a:xfrm>
          <a:prstGeom prst="rect">
            <a:avLst/>
          </a:prstGeom>
        </p:spPr>
      </p:pic>
    </p:spTree>
    <p:extLst>
      <p:ext uri="{BB962C8B-B14F-4D97-AF65-F5344CB8AC3E}">
        <p14:creationId xmlns:p14="http://schemas.microsoft.com/office/powerpoint/2010/main" val="3272962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4BEEB35-1BBD-4823-9B9A-61BBA43C10C8}"/>
              </a:ext>
            </a:extLst>
          </p:cNvPr>
          <p:cNvSpPr>
            <a:spLocks noGrp="1"/>
          </p:cNvSpPr>
          <p:nvPr>
            <p:ph type="ctrTitle"/>
          </p:nvPr>
        </p:nvSpPr>
        <p:spPr>
          <a:xfrm>
            <a:off x="1286932" y="1204109"/>
            <a:ext cx="10023398" cy="857894"/>
          </a:xfrm>
        </p:spPr>
        <p:txBody>
          <a:bodyPr vert="horz" lIns="91440" tIns="45720" rIns="91440" bIns="45720" rtlCol="0" anchor="ctr">
            <a:normAutofit/>
          </a:bodyPr>
          <a:lstStyle/>
          <a:p>
            <a:pPr algn="l"/>
            <a:r>
              <a:rPr lang="en-US" sz="4000" dirty="0">
                <a:solidFill>
                  <a:schemeClr val="bg1"/>
                </a:solidFill>
              </a:rPr>
              <a:t>Terminology related to test oracles</a:t>
            </a:r>
            <a:endParaRPr lang="en-US" sz="4000" kern="1200" dirty="0">
              <a:solidFill>
                <a:schemeClr val="bg1"/>
              </a:solidFill>
            </a:endParaRPr>
          </a:p>
        </p:txBody>
      </p:sp>
      <p:sp>
        <p:nvSpPr>
          <p:cNvPr id="3" name="Subtitle 2">
            <a:extLst>
              <a:ext uri="{FF2B5EF4-FFF2-40B4-BE49-F238E27FC236}">
                <a16:creationId xmlns:a16="http://schemas.microsoft.com/office/drawing/2014/main" id="{6C05E22A-7CC4-44C3-A3E9-6D8ECCC3FA89}"/>
              </a:ext>
            </a:extLst>
          </p:cNvPr>
          <p:cNvSpPr>
            <a:spLocks noGrp="1"/>
          </p:cNvSpPr>
          <p:nvPr>
            <p:ph type="subTitle" idx="1"/>
          </p:nvPr>
        </p:nvSpPr>
        <p:spPr>
          <a:xfrm rot="10800000" flipV="1">
            <a:off x="965198" y="2559090"/>
            <a:ext cx="10345131" cy="3666781"/>
          </a:xfrm>
        </p:spPr>
        <p:txBody>
          <a:bodyPr vert="horz" lIns="91440" tIns="45720" rIns="91440" bIns="45720" rtlCol="0">
            <a:normAutofit fontScale="92500" lnSpcReduction="10000"/>
          </a:bodyPr>
          <a:lstStyle/>
          <a:p>
            <a:pPr algn="l">
              <a:lnSpc>
                <a:spcPct val="100000"/>
              </a:lnSpc>
            </a:pPr>
            <a:endParaRPr lang="en-US" sz="1400" dirty="0">
              <a:solidFill>
                <a:srgbClr val="000000"/>
              </a:solidFill>
            </a:endParaRPr>
          </a:p>
          <a:p>
            <a:pPr algn="l"/>
            <a:r>
              <a:rPr lang="en-US" sz="1600" b="1" dirty="0"/>
              <a:t>Test activities:</a:t>
            </a:r>
            <a:r>
              <a:rPr lang="en-US" sz="1600" dirty="0"/>
              <a:t> </a:t>
            </a:r>
            <a:r>
              <a:rPr lang="en-CA" sz="1600" dirty="0"/>
              <a:t>For the SUT p, S is the set of stimuli that trigger or constrain p’s computation and R is the set of observable responses to a stimulus of p. S and R are disjoint. Test activities form the set A = S U R.</a:t>
            </a:r>
          </a:p>
          <a:p>
            <a:pPr algn="l"/>
            <a:endParaRPr lang="en-CA" sz="1600" dirty="0"/>
          </a:p>
          <a:p>
            <a:pPr algn="l"/>
            <a:endParaRPr lang="en-US" sz="1600" dirty="0"/>
          </a:p>
          <a:p>
            <a:pPr algn="l"/>
            <a:endParaRPr lang="en-US" sz="1600" dirty="0"/>
          </a:p>
          <a:p>
            <a:pPr algn="l"/>
            <a:endParaRPr lang="en-US" sz="1600" dirty="0"/>
          </a:p>
          <a:p>
            <a:pPr algn="l"/>
            <a:endParaRPr lang="en-US" sz="1600" b="1" dirty="0"/>
          </a:p>
          <a:p>
            <a:pPr algn="l"/>
            <a:r>
              <a:rPr lang="en-US" sz="1600" b="1" dirty="0"/>
              <a:t>Test activity sequence:</a:t>
            </a:r>
            <a:r>
              <a:rPr lang="en-US" sz="1600" dirty="0"/>
              <a:t> </a:t>
            </a:r>
            <a:r>
              <a:rPr lang="en-CA" sz="1600" dirty="0"/>
              <a:t>It determines following the constraints such that it can be utilised in the system. The sequence also simplifies the test case execution by directing the testers to satisfy the required constraints. </a:t>
            </a:r>
            <a:endParaRPr lang="en-US" sz="1600" dirty="0"/>
          </a:p>
          <a:p>
            <a:pPr algn="l"/>
            <a:r>
              <a:rPr lang="en-US" sz="1600" b="1" dirty="0"/>
              <a:t>Partial test oracle : </a:t>
            </a:r>
            <a:r>
              <a:rPr lang="en-US" sz="1600" dirty="0"/>
              <a:t>These can be constructed when there are no full specification of properties using metamorphic testing.</a:t>
            </a:r>
          </a:p>
          <a:p>
            <a:pPr algn="l"/>
            <a:r>
              <a:rPr lang="en-US" sz="1600" b="1" dirty="0"/>
              <a:t>Probabilistic test oracles:</a:t>
            </a:r>
            <a:r>
              <a:rPr lang="en-US" sz="1600" dirty="0"/>
              <a:t> </a:t>
            </a:r>
            <a:r>
              <a:rPr lang="en-CA" sz="1600" dirty="0"/>
              <a:t>A probabilistic test oracle Ď : T</a:t>
            </a:r>
            <a:r>
              <a:rPr lang="en-CA" sz="1600" baseline="-25000" dirty="0"/>
              <a:t>A</a:t>
            </a:r>
            <a:r>
              <a:rPr lang="en-CA" sz="1600" dirty="0"/>
              <a:t> →[0,1]maps a test activity sequence into the interval [0,1] ϵ R. This helps in modeling the case where the test case only offers an acceptable test case probability.</a:t>
            </a:r>
            <a:endParaRPr lang="en-US" sz="1600" dirty="0"/>
          </a:p>
          <a:p>
            <a:pPr indent="-228600" algn="l">
              <a:buFont typeface="Arial" panose="020B0604020202020204" pitchFamily="34" charset="0"/>
              <a:buChar char="•"/>
            </a:pPr>
            <a:endParaRPr lang="en-US" sz="1400" dirty="0">
              <a:solidFill>
                <a:srgbClr val="000000"/>
              </a:solidFill>
            </a:endParaRPr>
          </a:p>
        </p:txBody>
      </p:sp>
      <p:graphicFrame>
        <p:nvGraphicFramePr>
          <p:cNvPr id="15" name="Object 14">
            <a:extLst>
              <a:ext uri="{FF2B5EF4-FFF2-40B4-BE49-F238E27FC236}">
                <a16:creationId xmlns:a16="http://schemas.microsoft.com/office/drawing/2014/main" id="{B5D8FA53-F832-41F7-A520-DEBDF7393092}"/>
              </a:ext>
            </a:extLst>
          </p:cNvPr>
          <p:cNvGraphicFramePr>
            <a:graphicFrameLocks/>
          </p:cNvGraphicFramePr>
          <p:nvPr>
            <p:extLst>
              <p:ext uri="{D42A27DB-BD31-4B8C-83A1-F6EECF244321}">
                <p14:modId xmlns:p14="http://schemas.microsoft.com/office/powerpoint/2010/main" val="2035285282"/>
              </p:ext>
            </p:extLst>
          </p:nvPr>
        </p:nvGraphicFramePr>
        <p:xfrm>
          <a:off x="4615954" y="3357437"/>
          <a:ext cx="2508416" cy="1302026"/>
        </p:xfrm>
        <a:graphic>
          <a:graphicData uri="http://schemas.openxmlformats.org/presentationml/2006/ole">
            <mc:AlternateContent xmlns:mc="http://schemas.openxmlformats.org/markup-compatibility/2006">
              <mc:Choice xmlns:v="urn:schemas-microsoft-com:vml" Requires="v">
                <p:oleObj spid="_x0000_s3125" name="Picture" r:id="rId3" imgW="3000397" imgH="1871676" progId="StaticDib">
                  <p:embed/>
                </p:oleObj>
              </mc:Choice>
              <mc:Fallback>
                <p:oleObj name="Picture" r:id="rId3" imgW="3000397" imgH="1871676" progId="StaticDib">
                  <p:embed/>
                  <p:pic>
                    <p:nvPicPr>
                      <p:cNvPr id="5" name="Object 4">
                        <a:extLst>
                          <a:ext uri="{FF2B5EF4-FFF2-40B4-BE49-F238E27FC236}">
                            <a16:creationId xmlns:a16="http://schemas.microsoft.com/office/drawing/2014/main" id="{DFD38227-8275-493D-8DEF-F3A6E3944FC8}"/>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5954" y="3357437"/>
                        <a:ext cx="2508416" cy="1302026"/>
                      </a:xfrm>
                      <a:prstGeom prst="rect">
                        <a:avLst/>
                      </a:prstGeom>
                      <a:solidFill>
                        <a:srgbClr val="FFFFFF"/>
                      </a:solidFill>
                      <a:ln>
                        <a:noFill/>
                      </a:ln>
                    </p:spPr>
                  </p:pic>
                </p:oleObj>
              </mc:Fallback>
            </mc:AlternateContent>
          </a:graphicData>
        </a:graphic>
      </p:graphicFrame>
    </p:spTree>
    <p:extLst>
      <p:ext uri="{BB962C8B-B14F-4D97-AF65-F5344CB8AC3E}">
        <p14:creationId xmlns:p14="http://schemas.microsoft.com/office/powerpoint/2010/main" val="1405339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150743-D512-48B1-9ED4-09C2137BA06B}"/>
              </a:ext>
            </a:extLst>
          </p:cNvPr>
          <p:cNvSpPr>
            <a:spLocks noGrp="1"/>
          </p:cNvSpPr>
          <p:nvPr>
            <p:ph type="ctrTitle"/>
          </p:nvPr>
        </p:nvSpPr>
        <p:spPr>
          <a:xfrm>
            <a:off x="643467" y="643467"/>
            <a:ext cx="3363974" cy="1597315"/>
          </a:xfrm>
          <a:prstGeom prst="ellipse">
            <a:avLst/>
          </a:prstGeom>
          <a:noFill/>
          <a:ln w="19050">
            <a:solidFill>
              <a:schemeClr val="bg1"/>
            </a:solidFill>
          </a:ln>
        </p:spPr>
        <p:txBody>
          <a:bodyPr vert="horz" wrap="square" lIns="91440" tIns="45720" rIns="91440" bIns="45720" rtlCol="0" anchor="ctr">
            <a:normAutofit/>
          </a:bodyPr>
          <a:lstStyle/>
          <a:p>
            <a:r>
              <a:rPr lang="en-US" sz="2800" kern="1200">
                <a:solidFill>
                  <a:schemeClr val="bg1"/>
                </a:solidFill>
                <a:latin typeface="+mj-lt"/>
                <a:ea typeface="+mj-ea"/>
                <a:cs typeface="+mj-cs"/>
              </a:rPr>
              <a:t>Types of test oracles</a:t>
            </a:r>
          </a:p>
        </p:txBody>
      </p:sp>
      <p:sp>
        <p:nvSpPr>
          <p:cNvPr id="3" name="Subtitle 2">
            <a:extLst>
              <a:ext uri="{FF2B5EF4-FFF2-40B4-BE49-F238E27FC236}">
                <a16:creationId xmlns:a16="http://schemas.microsoft.com/office/drawing/2014/main" id="{09DA1C00-A115-4D28-AEC8-C3E61FB37854}"/>
              </a:ext>
            </a:extLst>
          </p:cNvPr>
          <p:cNvSpPr>
            <a:spLocks noGrp="1"/>
          </p:cNvSpPr>
          <p:nvPr>
            <p:ph type="subTitle" idx="1"/>
          </p:nvPr>
        </p:nvSpPr>
        <p:spPr>
          <a:xfrm>
            <a:off x="643468" y="2638044"/>
            <a:ext cx="3809262" cy="3415622"/>
          </a:xfrm>
        </p:spPr>
        <p:txBody>
          <a:bodyPr vert="horz" lIns="91440" tIns="45720" rIns="91440" bIns="45720" rtlCol="0">
            <a:normAutofit/>
          </a:bodyPr>
          <a:lstStyle/>
          <a:p>
            <a:pPr marL="342900" indent="-228600" algn="just">
              <a:buFont typeface="Arial" panose="020B0604020202020204" pitchFamily="34" charset="0"/>
              <a:buChar char="•"/>
            </a:pPr>
            <a:r>
              <a:rPr lang="en-US" sz="1400" b="1" dirty="0">
                <a:solidFill>
                  <a:schemeClr val="bg1"/>
                </a:solidFill>
              </a:rPr>
              <a:t>Specified test oracles</a:t>
            </a:r>
            <a:r>
              <a:rPr lang="en-US" sz="1400" dirty="0">
                <a:solidFill>
                  <a:schemeClr val="bg1"/>
                </a:solidFill>
              </a:rPr>
              <a:t>: Test the behavioral characteristics for a given set of detailed specifications in a system.</a:t>
            </a:r>
          </a:p>
          <a:p>
            <a:pPr marL="342900" indent="-228600" algn="just">
              <a:buFont typeface="Arial" panose="020B0604020202020204" pitchFamily="34" charset="0"/>
              <a:buChar char="•"/>
            </a:pPr>
            <a:r>
              <a:rPr lang="en-US" sz="1400" b="1" dirty="0">
                <a:solidFill>
                  <a:schemeClr val="bg1"/>
                </a:solidFill>
              </a:rPr>
              <a:t>Derived test oracles:</a:t>
            </a:r>
            <a:r>
              <a:rPr lang="en-US" sz="1400" dirty="0">
                <a:solidFill>
                  <a:schemeClr val="bg1"/>
                </a:solidFill>
              </a:rPr>
              <a:t> They consider components from which a test oracle can be extracted such as preceding version of the </a:t>
            </a:r>
            <a:r>
              <a:rPr lang="en-US" sz="1400" dirty="0" err="1">
                <a:solidFill>
                  <a:schemeClr val="bg1"/>
                </a:solidFill>
              </a:rPr>
              <a:t>testsystem</a:t>
            </a:r>
            <a:r>
              <a:rPr lang="en-US" sz="1400" dirty="0">
                <a:solidFill>
                  <a:schemeClr val="bg1"/>
                </a:solidFill>
              </a:rPr>
              <a:t>. </a:t>
            </a:r>
            <a:r>
              <a:rPr lang="en-CA" sz="1400" b="1" dirty="0">
                <a:solidFill>
                  <a:schemeClr val="bg1"/>
                </a:solidFill>
              </a:rPr>
              <a:t>An oracle is derived from  development artifacts or   system execution.</a:t>
            </a:r>
            <a:endParaRPr lang="en-US" sz="1400" dirty="0">
              <a:solidFill>
                <a:schemeClr val="bg1"/>
              </a:solidFill>
            </a:endParaRPr>
          </a:p>
          <a:p>
            <a:pPr marL="342900" indent="-228600" algn="l">
              <a:buFont typeface="Arial" panose="020B0604020202020204" pitchFamily="34" charset="0"/>
              <a:buChar char="•"/>
            </a:pPr>
            <a:r>
              <a:rPr lang="en-US" sz="1400" b="1" dirty="0">
                <a:solidFill>
                  <a:schemeClr val="bg1"/>
                </a:solidFill>
              </a:rPr>
              <a:t>Implicit test oracles:</a:t>
            </a:r>
            <a:r>
              <a:rPr lang="en-US" sz="1400" dirty="0">
                <a:solidFill>
                  <a:schemeClr val="bg1"/>
                </a:solidFill>
              </a:rPr>
              <a:t> This type of oracles are very straightforward as they look for evident faults in the test system.</a:t>
            </a:r>
            <a:r>
              <a:rPr lang="en-CA" sz="1400" b="1" dirty="0">
                <a:solidFill>
                  <a:schemeClr val="bg1"/>
                </a:solidFill>
              </a:rPr>
              <a:t>An oracle judges behaviour  using properties expected of many programs.</a:t>
            </a:r>
          </a:p>
          <a:p>
            <a:pPr marL="285750" indent="-285750" algn="just">
              <a:buFont typeface="Arial" panose="020B0604020202020204" pitchFamily="34" charset="0"/>
              <a:buChar char="•"/>
            </a:pPr>
            <a:r>
              <a:rPr lang="en-CA" sz="1400" b="1" dirty="0">
                <a:solidFill>
                  <a:schemeClr val="bg1"/>
                </a:solidFill>
              </a:rPr>
              <a:t>Human Oracles: </a:t>
            </a:r>
            <a:r>
              <a:rPr lang="en-CA" sz="1400" dirty="0">
                <a:solidFill>
                  <a:schemeClr val="bg1"/>
                </a:solidFill>
              </a:rPr>
              <a:t>Human Test oracle deals with the lack of a test oracle.</a:t>
            </a:r>
            <a:r>
              <a:rPr lang="en-CA" sz="1400" b="1" dirty="0">
                <a:solidFill>
                  <a:schemeClr val="bg1"/>
                </a:solidFill>
              </a:rPr>
              <a:t>                               </a:t>
            </a:r>
          </a:p>
          <a:p>
            <a:pPr indent="-228600" algn="l">
              <a:buFont typeface="Arial" panose="020B0604020202020204" pitchFamily="34" charset="0"/>
              <a:buChar char="•"/>
            </a:pPr>
            <a:endParaRPr lang="en-US" sz="1400" dirty="0">
              <a:solidFill>
                <a:schemeClr val="bg1"/>
              </a:solidFill>
            </a:endParaRPr>
          </a:p>
        </p:txBody>
      </p:sp>
      <p:pic>
        <p:nvPicPr>
          <p:cNvPr id="4" name="Picture 3">
            <a:extLst>
              <a:ext uri="{FF2B5EF4-FFF2-40B4-BE49-F238E27FC236}">
                <a16:creationId xmlns:a16="http://schemas.microsoft.com/office/drawing/2014/main" id="{6364E36D-9322-44B6-8954-40EF3D328E40}"/>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297763" y="1504590"/>
            <a:ext cx="6250769" cy="3687953"/>
          </a:xfrm>
          <a:prstGeom prst="rect">
            <a:avLst/>
          </a:prstGeom>
        </p:spPr>
      </p:pic>
    </p:spTree>
    <p:extLst>
      <p:ext uri="{BB962C8B-B14F-4D97-AF65-F5344CB8AC3E}">
        <p14:creationId xmlns:p14="http://schemas.microsoft.com/office/powerpoint/2010/main" val="2617391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50743-D512-48B1-9ED4-09C2137BA06B}"/>
              </a:ext>
            </a:extLst>
          </p:cNvPr>
          <p:cNvSpPr>
            <a:spLocks noGrp="1"/>
          </p:cNvSpPr>
          <p:nvPr>
            <p:ph type="ctrTitle"/>
          </p:nvPr>
        </p:nvSpPr>
        <p:spPr>
          <a:xfrm>
            <a:off x="832236" y="365759"/>
            <a:ext cx="10395005" cy="814471"/>
          </a:xfrm>
        </p:spPr>
        <p:txBody>
          <a:bodyPr>
            <a:normAutofit fontScale="90000"/>
          </a:bodyPr>
          <a:lstStyle/>
          <a:p>
            <a:r>
              <a:rPr lang="en-US" dirty="0"/>
              <a:t>Evolution of test oracle techniques</a:t>
            </a:r>
            <a:endParaRPr lang="en-CA" dirty="0"/>
          </a:p>
        </p:txBody>
      </p:sp>
      <p:sp>
        <p:nvSpPr>
          <p:cNvPr id="4" name="Rectangle 2">
            <a:extLst>
              <a:ext uri="{FF2B5EF4-FFF2-40B4-BE49-F238E27FC236}">
                <a16:creationId xmlns:a16="http://schemas.microsoft.com/office/drawing/2014/main" id="{615E47DD-C8CF-4259-BDE7-795464A8FAF6}"/>
              </a:ext>
            </a:extLst>
          </p:cNvPr>
          <p:cNvSpPr>
            <a:spLocks noChangeArrowheads="1"/>
          </p:cNvSpPr>
          <p:nvPr/>
        </p:nvSpPr>
        <p:spPr bwMode="auto">
          <a:xfrm>
            <a:off x="1391477" y="1390650"/>
            <a:ext cx="1992760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CA"/>
          </a:p>
        </p:txBody>
      </p:sp>
      <p:graphicFrame>
        <p:nvGraphicFramePr>
          <p:cNvPr id="5" name="Object 4">
            <a:extLst>
              <a:ext uri="{FF2B5EF4-FFF2-40B4-BE49-F238E27FC236}">
                <a16:creationId xmlns:a16="http://schemas.microsoft.com/office/drawing/2014/main" id="{02DC300B-FC9E-463F-BD23-9802A0CF55F6}"/>
              </a:ext>
            </a:extLst>
          </p:cNvPr>
          <p:cNvGraphicFramePr>
            <a:graphicFrameLocks/>
          </p:cNvGraphicFramePr>
          <p:nvPr/>
        </p:nvGraphicFramePr>
        <p:xfrm>
          <a:off x="1391477" y="1390649"/>
          <a:ext cx="10046835" cy="5209655"/>
        </p:xfrm>
        <a:graphic>
          <a:graphicData uri="http://schemas.openxmlformats.org/presentationml/2006/ole">
            <mc:AlternateContent xmlns:mc="http://schemas.openxmlformats.org/markup-compatibility/2006">
              <mc:Choice xmlns:v="urn:schemas-microsoft-com:vml" Requires="v">
                <p:oleObj spid="_x0000_s4148" name="Picture" r:id="rId3" imgW="6696124" imgH="4981611" progId="StaticDib">
                  <p:embed/>
                </p:oleObj>
              </mc:Choice>
              <mc:Fallback>
                <p:oleObj name="Picture" r:id="rId3" imgW="6696124" imgH="4981611" progId="StaticDib">
                  <p:embed/>
                  <p:pic>
                    <p:nvPicPr>
                      <p:cNvPr id="5" name="Object 4">
                        <a:extLst>
                          <a:ext uri="{FF2B5EF4-FFF2-40B4-BE49-F238E27FC236}">
                            <a16:creationId xmlns:a16="http://schemas.microsoft.com/office/drawing/2014/main" id="{02DC300B-FC9E-463F-BD23-9802A0CF55F6}"/>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1477" y="1390649"/>
                        <a:ext cx="10046835" cy="5209655"/>
                      </a:xfrm>
                      <a:prstGeom prst="rect">
                        <a:avLst/>
                      </a:prstGeom>
                      <a:noFill/>
                      <a:ln>
                        <a:solidFill>
                          <a:schemeClr val="tx1"/>
                        </a:solidFill>
                      </a:ln>
                    </p:spPr>
                  </p:pic>
                </p:oleObj>
              </mc:Fallback>
            </mc:AlternateContent>
          </a:graphicData>
        </a:graphic>
      </p:graphicFrame>
    </p:spTree>
    <p:extLst>
      <p:ext uri="{BB962C8B-B14F-4D97-AF65-F5344CB8AC3E}">
        <p14:creationId xmlns:p14="http://schemas.microsoft.com/office/powerpoint/2010/main" val="3905575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4BEEB35-1BBD-4823-9B9A-61BBA43C10C8}"/>
              </a:ext>
            </a:extLst>
          </p:cNvPr>
          <p:cNvSpPr>
            <a:spLocks noGrp="1"/>
          </p:cNvSpPr>
          <p:nvPr>
            <p:ph type="ctrTitle"/>
          </p:nvPr>
        </p:nvSpPr>
        <p:spPr>
          <a:xfrm>
            <a:off x="1286932" y="1204109"/>
            <a:ext cx="10023398" cy="857894"/>
          </a:xfrm>
        </p:spPr>
        <p:txBody>
          <a:bodyPr vert="horz" lIns="91440" tIns="45720" rIns="91440" bIns="45720" rtlCol="0" anchor="ctr">
            <a:normAutofit/>
          </a:bodyPr>
          <a:lstStyle/>
          <a:p>
            <a:pPr algn="l"/>
            <a:r>
              <a:rPr lang="en-US" sz="4000" dirty="0">
                <a:solidFill>
                  <a:srgbClr val="FFFFFF"/>
                </a:solidFill>
              </a:rPr>
              <a:t>Evolution of test oracle techniques explained…</a:t>
            </a:r>
            <a:endParaRPr lang="en-US" sz="4000"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6C05E22A-7CC4-44C3-A3E9-6D8ECCC3FA89}"/>
              </a:ext>
            </a:extLst>
          </p:cNvPr>
          <p:cNvSpPr>
            <a:spLocks noGrp="1"/>
          </p:cNvSpPr>
          <p:nvPr>
            <p:ph type="subTitle" idx="1"/>
          </p:nvPr>
        </p:nvSpPr>
        <p:spPr>
          <a:xfrm rot="10800000" flipV="1">
            <a:off x="965199" y="2559090"/>
            <a:ext cx="10082254" cy="3347498"/>
          </a:xfrm>
        </p:spPr>
        <p:txBody>
          <a:bodyPr vert="horz" lIns="91440" tIns="45720" rIns="91440" bIns="45720" rtlCol="0">
            <a:normAutofit/>
          </a:bodyPr>
          <a:lstStyle/>
          <a:p>
            <a:pPr algn="l">
              <a:lnSpc>
                <a:spcPct val="100000"/>
              </a:lnSpc>
            </a:pPr>
            <a:endParaRPr lang="en-US" sz="1400" dirty="0">
              <a:solidFill>
                <a:srgbClr val="000000"/>
              </a:solidFill>
            </a:endParaRPr>
          </a:p>
          <a:p>
            <a:pPr marL="285750" indent="-285750" algn="l">
              <a:lnSpc>
                <a:spcPct val="100000"/>
              </a:lnSpc>
              <a:buFont typeface="Arial" panose="020B0604020202020204" pitchFamily="34" charset="0"/>
              <a:buChar char="•"/>
            </a:pPr>
            <a:r>
              <a:rPr lang="en-CA" sz="1600" dirty="0"/>
              <a:t>Every vertical bar represents the test oracle technique along with the concept used labelled against the year it was published. </a:t>
            </a:r>
            <a:endParaRPr lang="en-US" sz="1600" dirty="0">
              <a:solidFill>
                <a:srgbClr val="000000"/>
              </a:solidFill>
            </a:endParaRPr>
          </a:p>
          <a:p>
            <a:pPr marL="285750" indent="-285750" algn="l">
              <a:lnSpc>
                <a:spcPct val="100000"/>
              </a:lnSpc>
              <a:buFont typeface="Arial" panose="020B0604020202020204" pitchFamily="34" charset="0"/>
              <a:buChar char="•"/>
            </a:pPr>
            <a:r>
              <a:rPr lang="en-US" sz="1600" dirty="0">
                <a:solidFill>
                  <a:srgbClr val="000000"/>
                </a:solidFill>
              </a:rPr>
              <a:t>For instance, the study on Finite State Machines was carried out as early as in 1950s however the actual use of FSM was made in the papers written by ‘</a:t>
            </a:r>
            <a:r>
              <a:rPr lang="en-US" sz="1600" dirty="0" err="1">
                <a:solidFill>
                  <a:srgbClr val="000000"/>
                </a:solidFill>
              </a:rPr>
              <a:t>Jard</a:t>
            </a:r>
            <a:r>
              <a:rPr lang="en-US" sz="1600" dirty="0">
                <a:solidFill>
                  <a:srgbClr val="000000"/>
                </a:solidFill>
              </a:rPr>
              <a:t> and </a:t>
            </a:r>
            <a:r>
              <a:rPr lang="en-US" sz="1600" dirty="0" err="1">
                <a:solidFill>
                  <a:srgbClr val="000000"/>
                </a:solidFill>
              </a:rPr>
              <a:t>Bochmann</a:t>
            </a:r>
            <a:r>
              <a:rPr lang="en-US" sz="1600" dirty="0">
                <a:solidFill>
                  <a:srgbClr val="000000"/>
                </a:solidFill>
              </a:rPr>
              <a:t>’ and ‘</a:t>
            </a:r>
            <a:r>
              <a:rPr lang="en-US" sz="1600" dirty="0" err="1">
                <a:solidFill>
                  <a:srgbClr val="000000"/>
                </a:solidFill>
              </a:rPr>
              <a:t>Howden</a:t>
            </a:r>
            <a:r>
              <a:rPr lang="en-US" sz="1600" dirty="0">
                <a:solidFill>
                  <a:srgbClr val="000000"/>
                </a:solidFill>
              </a:rPr>
              <a:t>’. </a:t>
            </a:r>
          </a:p>
          <a:p>
            <a:pPr marL="285750" indent="-285750" algn="l">
              <a:lnSpc>
                <a:spcPct val="100000"/>
              </a:lnSpc>
              <a:buFont typeface="Arial" panose="020B0604020202020204" pitchFamily="34" charset="0"/>
              <a:buChar char="•"/>
            </a:pPr>
            <a:r>
              <a:rPr lang="en-US" sz="1600" dirty="0">
                <a:solidFill>
                  <a:srgbClr val="000000"/>
                </a:solidFill>
              </a:rPr>
              <a:t>Pre-1978: </a:t>
            </a:r>
            <a:r>
              <a:rPr lang="en-US" sz="1600" b="1" dirty="0">
                <a:solidFill>
                  <a:srgbClr val="000000"/>
                </a:solidFill>
              </a:rPr>
              <a:t>concepts and technical developments that lead to the creation on test oracles such as detecting deadlocks, live locks</a:t>
            </a:r>
            <a:r>
              <a:rPr lang="en-US" sz="1600" dirty="0">
                <a:solidFill>
                  <a:srgbClr val="000000"/>
                </a:solidFill>
              </a:rPr>
              <a:t> as part of ‘Concurrency detection’ and conducting performance type of testing such as Regression/Load testing.</a:t>
            </a:r>
          </a:p>
          <a:p>
            <a:pPr indent="-2286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300347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EEB35-1BBD-4823-9B9A-61BBA43C10C8}"/>
              </a:ext>
            </a:extLst>
          </p:cNvPr>
          <p:cNvSpPr>
            <a:spLocks noGrp="1"/>
          </p:cNvSpPr>
          <p:nvPr>
            <p:ph type="ctrTitle"/>
          </p:nvPr>
        </p:nvSpPr>
        <p:spPr>
          <a:xfrm>
            <a:off x="6653600" y="1396289"/>
            <a:ext cx="5006336" cy="1325563"/>
          </a:xfrm>
        </p:spPr>
        <p:txBody>
          <a:bodyPr vert="horz" lIns="91440" tIns="45720" rIns="91440" bIns="45720" rtlCol="0" anchor="ctr">
            <a:normAutofit/>
          </a:bodyPr>
          <a:lstStyle/>
          <a:p>
            <a:pPr algn="l"/>
            <a:r>
              <a:rPr lang="en-US" sz="4400" kern="1200">
                <a:solidFill>
                  <a:schemeClr val="tx1"/>
                </a:solidFill>
                <a:latin typeface="+mj-lt"/>
                <a:ea typeface="+mj-ea"/>
                <a:cs typeface="+mj-cs"/>
              </a:rPr>
              <a:t>Specified test oracles </a:t>
            </a:r>
          </a:p>
        </p:txBody>
      </p:sp>
      <p:sp>
        <p:nvSpPr>
          <p:cNvPr id="19" name="Freeform: Shape 14">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6">
            <a:extLst>
              <a:ext uri="{FF2B5EF4-FFF2-40B4-BE49-F238E27FC236}">
                <a16:creationId xmlns:a16="http://schemas.microsoft.com/office/drawing/2014/main" id="{58D44E42-C462-4105-BC86-FE75B4E3C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024154" cy="685800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FCBE98D-580C-49A2-9FE7-C1D9FDA14EBC}"/>
              </a:ext>
            </a:extLst>
          </p:cNvPr>
          <p:cNvPicPr>
            <a:picLocks noChangeAspect="1"/>
          </p:cNvPicPr>
          <p:nvPr/>
        </p:nvPicPr>
        <p:blipFill>
          <a:blip r:embed="rId2"/>
          <a:stretch>
            <a:fillRect/>
          </a:stretch>
        </p:blipFill>
        <p:spPr>
          <a:xfrm>
            <a:off x="364241" y="2027583"/>
            <a:ext cx="4105275" cy="1263785"/>
          </a:xfrm>
          <a:prstGeom prst="rect">
            <a:avLst/>
          </a:prstGeom>
        </p:spPr>
      </p:pic>
      <p:sp>
        <p:nvSpPr>
          <p:cNvPr id="3" name="Subtitle 2">
            <a:extLst>
              <a:ext uri="{FF2B5EF4-FFF2-40B4-BE49-F238E27FC236}">
                <a16:creationId xmlns:a16="http://schemas.microsoft.com/office/drawing/2014/main" id="{6C05E22A-7CC4-44C3-A3E9-6D8ECCC3FA89}"/>
              </a:ext>
            </a:extLst>
          </p:cNvPr>
          <p:cNvSpPr>
            <a:spLocks noGrp="1"/>
          </p:cNvSpPr>
          <p:nvPr>
            <p:ph type="subTitle" idx="1"/>
          </p:nvPr>
        </p:nvSpPr>
        <p:spPr>
          <a:xfrm>
            <a:off x="6658044" y="2871982"/>
            <a:ext cx="5006336" cy="3181684"/>
          </a:xfrm>
        </p:spPr>
        <p:txBody>
          <a:bodyPr vert="horz" lIns="91440" tIns="45720" rIns="91440" bIns="45720" rtlCol="0" anchor="t">
            <a:normAutofit/>
          </a:bodyPr>
          <a:lstStyle/>
          <a:p>
            <a:pPr indent="-228600" algn="l">
              <a:buFont typeface="Arial" panose="020B0604020202020204" pitchFamily="34" charset="0"/>
              <a:buChar char="•"/>
            </a:pPr>
            <a:r>
              <a:rPr lang="en-US" sz="1700"/>
              <a:t>These oracles are associated with formalised approaches to software modelling.</a:t>
            </a:r>
          </a:p>
          <a:p>
            <a:pPr indent="-228600" algn="l">
              <a:buFont typeface="Arial" panose="020B0604020202020204" pitchFamily="34" charset="0"/>
              <a:buChar char="•"/>
            </a:pPr>
            <a:r>
              <a:rPr lang="en-US" sz="1700"/>
              <a:t> They are connected to formal specification model-based design which may be used to generate test oracles.</a:t>
            </a:r>
          </a:p>
          <a:p>
            <a:pPr marL="342900" indent="-228600" algn="l">
              <a:buFont typeface="Arial" panose="020B0604020202020204" pitchFamily="34" charset="0"/>
              <a:buChar char="•"/>
            </a:pPr>
            <a:r>
              <a:rPr lang="en-US" sz="1700"/>
              <a:t>Textual Specifications</a:t>
            </a:r>
          </a:p>
          <a:p>
            <a:pPr marL="342900" indent="-228600" algn="l">
              <a:buFont typeface="Arial" panose="020B0604020202020204" pitchFamily="34" charset="0"/>
              <a:buChar char="•"/>
            </a:pPr>
            <a:r>
              <a:rPr lang="en-US" sz="1700"/>
              <a:t>Model</a:t>
            </a:r>
          </a:p>
          <a:p>
            <a:pPr indent="-228600" algn="l">
              <a:buFont typeface="Arial" panose="020B0604020202020204" pitchFamily="34" charset="0"/>
              <a:buChar char="•"/>
            </a:pPr>
            <a:r>
              <a:rPr lang="en-US" sz="1700"/>
              <a:t>Specified Test Oracles have a number of drawbacks. Formal specification relies on abstraction, as we know  all models cannot capture all behavior.</a:t>
            </a:r>
          </a:p>
          <a:p>
            <a:pPr indent="-228600" algn="l">
              <a:buFont typeface="Arial" panose="020B0604020202020204" pitchFamily="34" charset="0"/>
              <a:buChar char="•"/>
            </a:pPr>
            <a:endParaRPr lang="en-US" sz="1700"/>
          </a:p>
        </p:txBody>
      </p:sp>
    </p:spTree>
    <p:extLst>
      <p:ext uri="{BB962C8B-B14F-4D97-AF65-F5344CB8AC3E}">
        <p14:creationId xmlns:p14="http://schemas.microsoft.com/office/powerpoint/2010/main" val="327488700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EEB35-1BBD-4823-9B9A-61BBA43C10C8}"/>
              </a:ext>
            </a:extLst>
          </p:cNvPr>
          <p:cNvSpPr>
            <a:spLocks noGrp="1"/>
          </p:cNvSpPr>
          <p:nvPr>
            <p:ph type="ctrTitle"/>
          </p:nvPr>
        </p:nvSpPr>
        <p:spPr>
          <a:xfrm>
            <a:off x="159027" y="965198"/>
            <a:ext cx="5104736" cy="4927601"/>
          </a:xfrm>
        </p:spPr>
        <p:txBody>
          <a:bodyPr vert="horz" lIns="91440" tIns="45720" rIns="91440" bIns="45720" rtlCol="0" anchor="ctr">
            <a:normAutofit/>
          </a:bodyPr>
          <a:lstStyle/>
          <a:p>
            <a:pPr algn="r"/>
            <a:r>
              <a:rPr lang="en-CA" sz="4000" b="1" dirty="0"/>
              <a:t>Specified Test Oracle Challenges</a:t>
            </a:r>
            <a:br>
              <a:rPr lang="en-CA" dirty="0"/>
            </a:br>
            <a:endParaRPr lang="en-US" kern="1200" dirty="0">
              <a:latin typeface="+mj-lt"/>
              <a:ea typeface="+mj-ea"/>
              <a:cs typeface="+mj-cs"/>
            </a:endParaRPr>
          </a:p>
        </p:txBody>
      </p:sp>
      <p:sp>
        <p:nvSpPr>
          <p:cNvPr id="15" name="Rectangle 14">
            <a:extLst>
              <a:ext uri="{FF2B5EF4-FFF2-40B4-BE49-F238E27FC236}">
                <a16:creationId xmlns:a16="http://schemas.microsoft.com/office/drawing/2014/main" id="{793EF0C2-EE57-40DD-B754-BF1477FAB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0"/>
            <a:ext cx="4072130"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6C05E22A-7CC4-44C3-A3E9-6D8ECCC3FA89}"/>
              </a:ext>
            </a:extLst>
          </p:cNvPr>
          <p:cNvSpPr>
            <a:spLocks noGrp="1"/>
          </p:cNvSpPr>
          <p:nvPr>
            <p:ph type="subTitle" idx="1"/>
          </p:nvPr>
        </p:nvSpPr>
        <p:spPr>
          <a:xfrm>
            <a:off x="6178163" y="0"/>
            <a:ext cx="6013837" cy="6857999"/>
          </a:xfrm>
          <a:solidFill>
            <a:schemeClr val="tx1"/>
          </a:solidFill>
        </p:spPr>
        <p:txBody>
          <a:bodyPr vert="horz" lIns="91440" tIns="45720" rIns="91440" bIns="45720" rtlCol="0" anchor="ctr">
            <a:normAutofit/>
          </a:bodyPr>
          <a:lstStyle/>
          <a:p>
            <a:pPr marL="285750" lvl="0" indent="-285750" algn="l">
              <a:buFont typeface="Wingdings" panose="05000000000000000000" pitchFamily="2" charset="2"/>
              <a:buChar char="Ø"/>
            </a:pPr>
            <a:r>
              <a:rPr lang="en-CA" sz="2000" b="1" dirty="0">
                <a:solidFill>
                  <a:schemeClr val="bg1"/>
                </a:solidFill>
              </a:rPr>
              <a:t>Absence of formal specifications</a:t>
            </a:r>
            <a:r>
              <a:rPr lang="en-CA" sz="2000" dirty="0">
                <a:solidFill>
                  <a:schemeClr val="bg1"/>
                </a:solidFill>
              </a:rPr>
              <a:t> that affects test oracle generations for a few cases but not all. </a:t>
            </a:r>
          </a:p>
          <a:p>
            <a:pPr marL="285750" lvl="0" indent="-285750" algn="l">
              <a:buFont typeface="Wingdings" panose="05000000000000000000" pitchFamily="2" charset="2"/>
              <a:buChar char="Ø"/>
            </a:pPr>
            <a:r>
              <a:rPr lang="en-CA" sz="2000" b="1" dirty="0">
                <a:solidFill>
                  <a:schemeClr val="bg1"/>
                </a:solidFill>
              </a:rPr>
              <a:t>Imprecision</a:t>
            </a:r>
            <a:r>
              <a:rPr lang="en-CA" sz="2000" dirty="0">
                <a:solidFill>
                  <a:schemeClr val="bg1"/>
                </a:solidFill>
              </a:rPr>
              <a:t> in capturing the required behaviour while checking for a specification.</a:t>
            </a:r>
          </a:p>
          <a:p>
            <a:pPr marL="285750" lvl="0" indent="-285750" algn="l">
              <a:buFont typeface="Wingdings" panose="05000000000000000000" pitchFamily="2" charset="2"/>
              <a:buChar char="Ø"/>
            </a:pPr>
            <a:r>
              <a:rPr lang="en-CA" sz="2000" dirty="0">
                <a:solidFill>
                  <a:schemeClr val="bg1"/>
                </a:solidFill>
              </a:rPr>
              <a:t>Difficulties in </a:t>
            </a:r>
            <a:r>
              <a:rPr lang="en-CA" sz="2000" b="1" dirty="0">
                <a:solidFill>
                  <a:schemeClr val="bg1"/>
                </a:solidFill>
              </a:rPr>
              <a:t>interpreting model output as concrete program output</a:t>
            </a:r>
            <a:r>
              <a:rPr lang="en-CA" sz="2000" dirty="0">
                <a:solidFill>
                  <a:schemeClr val="bg1"/>
                </a:solidFill>
              </a:rPr>
              <a:t>. </a:t>
            </a:r>
          </a:p>
          <a:p>
            <a:pPr algn="l"/>
            <a:endParaRPr lang="en-CA" sz="2000" dirty="0">
              <a:solidFill>
                <a:schemeClr val="bg1"/>
              </a:solidFill>
            </a:endParaRPr>
          </a:p>
        </p:txBody>
      </p:sp>
      <p:pic>
        <p:nvPicPr>
          <p:cNvPr id="4" name="Picture 3">
            <a:extLst>
              <a:ext uri="{FF2B5EF4-FFF2-40B4-BE49-F238E27FC236}">
                <a16:creationId xmlns:a16="http://schemas.microsoft.com/office/drawing/2014/main" id="{BAFA814D-5C94-40EE-BD6D-4113FF630231}"/>
              </a:ext>
            </a:extLst>
          </p:cNvPr>
          <p:cNvPicPr>
            <a:picLocks noChangeAspect="1"/>
          </p:cNvPicPr>
          <p:nvPr/>
        </p:nvPicPr>
        <p:blipFill>
          <a:blip r:embed="rId2"/>
          <a:stretch>
            <a:fillRect/>
          </a:stretch>
        </p:blipFill>
        <p:spPr>
          <a:xfrm>
            <a:off x="9002201" y="4328159"/>
            <a:ext cx="2822544" cy="2326641"/>
          </a:xfrm>
          <a:prstGeom prst="rect">
            <a:avLst/>
          </a:prstGeom>
        </p:spPr>
      </p:pic>
    </p:spTree>
    <p:extLst>
      <p:ext uri="{BB962C8B-B14F-4D97-AF65-F5344CB8AC3E}">
        <p14:creationId xmlns:p14="http://schemas.microsoft.com/office/powerpoint/2010/main" val="214213530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1294</Words>
  <Application>Microsoft Office PowerPoint</Application>
  <PresentationFormat>Widescreen</PresentationFormat>
  <Paragraphs>85</Paragraphs>
  <Slides>17</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3" baseType="lpstr">
      <vt:lpstr>Arial</vt:lpstr>
      <vt:lpstr>Calibri</vt:lpstr>
      <vt:lpstr>Calibri Light</vt:lpstr>
      <vt:lpstr>Wingdings</vt:lpstr>
      <vt:lpstr>Office Theme</vt:lpstr>
      <vt:lpstr>Picture</vt:lpstr>
      <vt:lpstr>Test Oracles </vt:lpstr>
      <vt:lpstr>Introduction</vt:lpstr>
      <vt:lpstr>Problem statement &amp; Motivation</vt:lpstr>
      <vt:lpstr>Terminology related to test oracles</vt:lpstr>
      <vt:lpstr>Types of test oracles</vt:lpstr>
      <vt:lpstr>Evolution of test oracle techniques</vt:lpstr>
      <vt:lpstr>Evolution of test oracle techniques explained…</vt:lpstr>
      <vt:lpstr>Specified test oracles </vt:lpstr>
      <vt:lpstr>Specified Test Oracle Challenges </vt:lpstr>
      <vt:lpstr>                 Derived test oracles </vt:lpstr>
      <vt:lpstr>Implicit test oracles</vt:lpstr>
      <vt:lpstr>Human oracle problem</vt:lpstr>
      <vt:lpstr>Paper critiques</vt:lpstr>
      <vt:lpstr>Emerging Research Ideas</vt:lpstr>
      <vt:lpstr>Lessons learned &amp; Conclusion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Oracles</dc:title>
  <dc:creator>Uday Amrinder Singh</dc:creator>
  <cp:lastModifiedBy>Natasha Basutkar</cp:lastModifiedBy>
  <cp:revision>8</cp:revision>
  <dcterms:created xsi:type="dcterms:W3CDTF">2019-07-31T04:03:09Z</dcterms:created>
  <dcterms:modified xsi:type="dcterms:W3CDTF">2019-07-31T18:26:41Z</dcterms:modified>
</cp:coreProperties>
</file>