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Play"/>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0" roundtripDataSignature="AMtx7mhJuH+FWTLJeQfgb+yhPeJCnALY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Play-bold.fntdata"/><Relationship Id="rId6" Type="http://schemas.openxmlformats.org/officeDocument/2006/relationships/slide" Target="slides/slide2.xml"/><Relationship Id="rId18" Type="http://schemas.openxmlformats.org/officeDocument/2006/relationships/font" Target="fonts/Play-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AU"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09502c8b24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09502c8b24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309502c8b24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08e2cc01b6_11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08e2cc01b6_11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308e2cc01b6_11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08e2cc01b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308e2cc01b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rPr lang="en-AU" sz="1000">
                <a:solidFill>
                  <a:srgbClr val="002060"/>
                </a:solidFill>
              </a:rPr>
              <a:t>The data from Ambulance Victoria includes both Code 1 incidents, which are defined as “urgent, requiring a lights and sirens response” and Code 2 incidents, which are “not time critical and do not require a lights and sirens response”. The data is divided up into both Local Government Area (LGA) and Urban Centres and Localities (UCL). We have chosen to focus on UCLs because it allowed us to line up the Ambulance data from Ambulance Victoria, Census data from the Australian Bureau of Statistics, and traffic data from VicRoads.</a:t>
            </a:r>
            <a:endParaRPr/>
          </a:p>
        </p:txBody>
      </p:sp>
      <p:sp>
        <p:nvSpPr>
          <p:cNvPr id="103" name="Google Shape;10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08e2cc01b6_5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308e2cc01b6_5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08e2cc01b6_5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308e2cc01b6_5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09502c8b24_2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309502c8b24_2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AU" sz="1100"/>
              <a:t>The linear regression shows a slight negative correlation. This indicates that contrary to the assumption, an increase in population does not exactly impact the response time in any particular area. The statistical analysis may in fact indicate that response times increase in areas with a lower population.</a:t>
            </a:r>
            <a:endParaRPr sz="1100"/>
          </a:p>
        </p:txBody>
      </p:sp>
      <p:sp>
        <p:nvSpPr>
          <p:cNvPr id="164" name="Google Shape;164;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AU" sz="1100"/>
              <a:t>The linear regression still shows a slight negative correlation, however it is a stronger correlation than the previous plot. This could indicate that a greater number of calls will have a strong chance of decreasing the average response time. </a:t>
            </a:r>
            <a:endParaRPr sz="700"/>
          </a:p>
        </p:txBody>
      </p:sp>
      <p:sp>
        <p:nvSpPr>
          <p:cNvPr id="174" name="Google Shape;17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4" name="Google Shape;3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0"/>
          <p:cNvSpPr/>
          <p:nvPr>
            <p:ph idx="2" type="pic"/>
          </p:nvPr>
        </p:nvSpPr>
        <p:spPr>
          <a:xfrm>
            <a:off x="5183188" y="987425"/>
            <a:ext cx="6172200" cy="4873625"/>
          </a:xfrm>
          <a:prstGeom prst="rect">
            <a:avLst/>
          </a:prstGeom>
          <a:noFill/>
          <a:ln>
            <a:noFill/>
          </a:ln>
        </p:spPr>
      </p:sp>
      <p:sp>
        <p:nvSpPr>
          <p:cNvPr id="68" name="Google Shape;68;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AU"/>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descr="Graphs and charts" id="88" name="Google Shape;88;p1"/>
          <p:cNvPicPr preferRelativeResize="0"/>
          <p:nvPr/>
        </p:nvPicPr>
        <p:blipFill rotWithShape="1">
          <a:blip r:embed="rId3">
            <a:alphaModFix amt="25000"/>
          </a:blip>
          <a:srcRect b="0" l="0" r="0" t="0"/>
          <a:stretch/>
        </p:blipFill>
        <p:spPr>
          <a:xfrm>
            <a:off x="0" y="0"/>
            <a:ext cx="12192000" cy="6858000"/>
          </a:xfrm>
          <a:prstGeom prst="rect">
            <a:avLst/>
          </a:prstGeom>
          <a:noFill/>
          <a:ln>
            <a:noFill/>
          </a:ln>
        </p:spPr>
      </p:pic>
      <p:sp>
        <p:nvSpPr>
          <p:cNvPr id="89" name="Google Shape;89;p1"/>
          <p:cNvSpPr/>
          <p:nvPr/>
        </p:nvSpPr>
        <p:spPr>
          <a:xfrm>
            <a:off x="0" y="0"/>
            <a:ext cx="1445342" cy="6858000"/>
          </a:xfrm>
          <a:prstGeom prst="rect">
            <a:avLst/>
          </a:prstGeom>
          <a:solidFill>
            <a:srgbClr val="A3C5ED">
              <a:alpha val="71764"/>
            </a:srgbClr>
          </a:solidFill>
          <a:ln>
            <a:noFill/>
          </a:ln>
          <a:effectLst>
            <a:outerShdw blurRad="508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0" name="Google Shape;90;p1"/>
          <p:cNvSpPr/>
          <p:nvPr/>
        </p:nvSpPr>
        <p:spPr>
          <a:xfrm>
            <a:off x="0" y="5809716"/>
            <a:ext cx="12192000" cy="495300"/>
          </a:xfrm>
          <a:prstGeom prst="rect">
            <a:avLst/>
          </a:prstGeom>
          <a:solidFill>
            <a:srgbClr val="8598B6"/>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AU" sz="1800" u="none" cap="none" strike="noStrike">
                <a:solidFill>
                  <a:srgbClr val="F2F2F2"/>
                </a:solidFill>
                <a:latin typeface="Arial"/>
                <a:ea typeface="Arial"/>
                <a:cs typeface="Arial"/>
                <a:sym typeface="Arial"/>
              </a:rPr>
              <a:t>MONASH UNIVERSITY: DATA ANALYTICS BOOT CAMP </a:t>
            </a:r>
            <a:r>
              <a:rPr b="0" i="0" lang="en-AU" sz="1800" u="none" cap="none" strike="noStrike">
                <a:solidFill>
                  <a:srgbClr val="F2F2F2"/>
                </a:solidFill>
                <a:latin typeface="Arial"/>
                <a:ea typeface="Arial"/>
                <a:cs typeface="Arial"/>
                <a:sym typeface="Arial"/>
              </a:rPr>
              <a:t>– GROUP PROJECT 1</a:t>
            </a:r>
            <a:endParaRPr/>
          </a:p>
        </p:txBody>
      </p:sp>
      <p:grpSp>
        <p:nvGrpSpPr>
          <p:cNvPr id="91" name="Google Shape;91;p1"/>
          <p:cNvGrpSpPr/>
          <p:nvPr/>
        </p:nvGrpSpPr>
        <p:grpSpPr>
          <a:xfrm>
            <a:off x="3962102" y="3429095"/>
            <a:ext cx="5380829" cy="312406"/>
            <a:chOff x="2870721" y="95"/>
            <a:chExt cx="5380829" cy="312406"/>
          </a:xfrm>
        </p:grpSpPr>
        <p:sp>
          <p:nvSpPr>
            <p:cNvPr id="92" name="Google Shape;92;p1"/>
            <p:cNvSpPr/>
            <p:nvPr/>
          </p:nvSpPr>
          <p:spPr>
            <a:xfrm>
              <a:off x="2870721" y="95"/>
              <a:ext cx="1306156" cy="312406"/>
            </a:xfrm>
            <a:prstGeom prst="flowChartAlternateProcess">
              <a:avLst/>
            </a:prstGeom>
            <a:solidFill>
              <a:srgbClr val="1F5C99"/>
            </a:solidFill>
            <a:ln>
              <a:noFill/>
            </a:ln>
            <a:effectLst>
              <a:outerShdw blurRad="50800" rotWithShape="0" algn="t" dir="5400000" dist="38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
            <p:cNvSpPr txBox="1"/>
            <p:nvPr/>
          </p:nvSpPr>
          <p:spPr>
            <a:xfrm>
              <a:off x="2885971" y="15345"/>
              <a:ext cx="1275656" cy="281906"/>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Clr>
                  <a:schemeClr val="lt1"/>
                </a:buClr>
                <a:buSzPts val="1300"/>
                <a:buFont typeface="Arial"/>
                <a:buNone/>
              </a:pPr>
              <a:r>
                <a:rPr b="0" i="0" lang="en-AU" sz="1300" u="none" cap="none" strike="noStrike">
                  <a:solidFill>
                    <a:schemeClr val="lt1"/>
                  </a:solidFill>
                  <a:latin typeface="Arial"/>
                  <a:ea typeface="Arial"/>
                  <a:cs typeface="Arial"/>
                  <a:sym typeface="Arial"/>
                </a:rPr>
                <a:t>Amrit</a:t>
              </a:r>
              <a:endParaRPr/>
            </a:p>
          </p:txBody>
        </p:sp>
        <p:sp>
          <p:nvSpPr>
            <p:cNvPr id="94" name="Google Shape;94;p1"/>
            <p:cNvSpPr/>
            <p:nvPr/>
          </p:nvSpPr>
          <p:spPr>
            <a:xfrm>
              <a:off x="4228946" y="95"/>
              <a:ext cx="1306156" cy="312406"/>
            </a:xfrm>
            <a:prstGeom prst="flowChartAlternateProcess">
              <a:avLst/>
            </a:prstGeom>
            <a:solidFill>
              <a:srgbClr val="0070C0"/>
            </a:solidFill>
            <a:ln>
              <a:noFill/>
            </a:ln>
            <a:effectLst>
              <a:outerShdw blurRad="50800" rotWithShape="0" algn="t" dir="5400000" dist="38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
            <p:cNvSpPr txBox="1"/>
            <p:nvPr/>
          </p:nvSpPr>
          <p:spPr>
            <a:xfrm>
              <a:off x="4244196" y="15345"/>
              <a:ext cx="1275656" cy="281906"/>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Clr>
                  <a:schemeClr val="lt1"/>
                </a:buClr>
                <a:buSzPts val="1300"/>
                <a:buFont typeface="Arial"/>
                <a:buNone/>
              </a:pPr>
              <a:r>
                <a:rPr b="0" i="0" lang="en-AU" sz="1300" u="none" cap="none" strike="noStrike">
                  <a:solidFill>
                    <a:schemeClr val="lt1"/>
                  </a:solidFill>
                  <a:latin typeface="Arial"/>
                  <a:ea typeface="Arial"/>
                  <a:cs typeface="Arial"/>
                  <a:sym typeface="Arial"/>
                </a:rPr>
                <a:t>Soheil</a:t>
              </a:r>
              <a:endParaRPr/>
            </a:p>
          </p:txBody>
        </p:sp>
        <p:sp>
          <p:nvSpPr>
            <p:cNvPr id="96" name="Google Shape;96;p1"/>
            <p:cNvSpPr/>
            <p:nvPr/>
          </p:nvSpPr>
          <p:spPr>
            <a:xfrm>
              <a:off x="5587170" y="95"/>
              <a:ext cx="1306156" cy="312406"/>
            </a:xfrm>
            <a:prstGeom prst="flowChartAlternateProcess">
              <a:avLst/>
            </a:prstGeom>
            <a:solidFill>
              <a:srgbClr val="5E99F8"/>
            </a:solidFill>
            <a:ln>
              <a:noFill/>
            </a:ln>
            <a:effectLst>
              <a:outerShdw blurRad="50800" rotWithShape="0" algn="t" dir="5400000" dist="38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
            <p:cNvSpPr txBox="1"/>
            <p:nvPr/>
          </p:nvSpPr>
          <p:spPr>
            <a:xfrm>
              <a:off x="5602420" y="15345"/>
              <a:ext cx="1275656" cy="281906"/>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Clr>
                  <a:schemeClr val="lt1"/>
                </a:buClr>
                <a:buSzPts val="1300"/>
                <a:buFont typeface="Arial"/>
                <a:buNone/>
              </a:pPr>
              <a:r>
                <a:rPr b="0" i="0" lang="en-AU" sz="1300" u="none" cap="none" strike="noStrike">
                  <a:solidFill>
                    <a:schemeClr val="lt1"/>
                  </a:solidFill>
                  <a:latin typeface="Arial"/>
                  <a:ea typeface="Arial"/>
                  <a:cs typeface="Arial"/>
                  <a:sym typeface="Arial"/>
                </a:rPr>
                <a:t>Natasha</a:t>
              </a:r>
              <a:endParaRPr/>
            </a:p>
          </p:txBody>
        </p:sp>
        <p:sp>
          <p:nvSpPr>
            <p:cNvPr id="98" name="Google Shape;98;p1"/>
            <p:cNvSpPr/>
            <p:nvPr/>
          </p:nvSpPr>
          <p:spPr>
            <a:xfrm>
              <a:off x="6945394" y="95"/>
              <a:ext cx="1306156" cy="312406"/>
            </a:xfrm>
            <a:prstGeom prst="flowChartAlternateProcess">
              <a:avLst/>
            </a:prstGeom>
            <a:solidFill>
              <a:srgbClr val="9BC0FB"/>
            </a:solidFill>
            <a:ln>
              <a:noFill/>
            </a:ln>
            <a:effectLst>
              <a:outerShdw blurRad="50800" rotWithShape="0" algn="t" dir="5400000" dist="38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
            <p:cNvSpPr txBox="1"/>
            <p:nvPr/>
          </p:nvSpPr>
          <p:spPr>
            <a:xfrm>
              <a:off x="6960644" y="15345"/>
              <a:ext cx="1275656" cy="281906"/>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Clr>
                  <a:schemeClr val="lt1"/>
                </a:buClr>
                <a:buSzPts val="1300"/>
                <a:buFont typeface="Arial"/>
                <a:buNone/>
              </a:pPr>
              <a:r>
                <a:rPr b="0" i="0" lang="en-AU" sz="1300" u="none" cap="none" strike="noStrike">
                  <a:solidFill>
                    <a:schemeClr val="lt1"/>
                  </a:solidFill>
                  <a:latin typeface="Arial"/>
                  <a:ea typeface="Arial"/>
                  <a:cs typeface="Arial"/>
                  <a:sym typeface="Arial"/>
                </a:rPr>
                <a:t>Iaroslav</a:t>
              </a:r>
              <a:endParaRPr/>
            </a:p>
          </p:txBody>
        </p:sp>
      </p:grpSp>
      <p:sp>
        <p:nvSpPr>
          <p:cNvPr id="100" name="Google Shape;100;p1"/>
          <p:cNvSpPr/>
          <p:nvPr/>
        </p:nvSpPr>
        <p:spPr>
          <a:xfrm>
            <a:off x="1366300" y="1359475"/>
            <a:ext cx="10746600" cy="1754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AU" sz="5400" u="none" cap="none" strike="noStrike">
                <a:solidFill>
                  <a:srgbClr val="002060"/>
                </a:solidFill>
                <a:latin typeface="Arial"/>
                <a:ea typeface="Arial"/>
                <a:cs typeface="Arial"/>
                <a:sym typeface="Arial"/>
              </a:rPr>
              <a:t>AMBULANCE VICTORIA</a:t>
            </a:r>
            <a:br>
              <a:rPr b="1" i="0" lang="en-AU" sz="5400" u="none" cap="none" strike="noStrike">
                <a:solidFill>
                  <a:srgbClr val="002060"/>
                </a:solidFill>
                <a:latin typeface="Arial"/>
                <a:ea typeface="Arial"/>
                <a:cs typeface="Arial"/>
                <a:sym typeface="Arial"/>
              </a:rPr>
            </a:br>
            <a:r>
              <a:rPr b="1" i="0" lang="en-AU" sz="5400" u="none" cap="none" strike="noStrike">
                <a:solidFill>
                  <a:srgbClr val="002060"/>
                </a:solidFill>
                <a:latin typeface="Arial"/>
                <a:ea typeface="Arial"/>
                <a:cs typeface="Arial"/>
                <a:sym typeface="Arial"/>
              </a:rPr>
              <a:t>RESPONSE TIMES 2018 &amp; 2019</a:t>
            </a:r>
            <a:endParaRPr b="1" i="0" sz="5400" u="none" cap="none" strike="noStrike">
              <a:solidFill>
                <a:srgbClr val="00206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descr="Abstract layered blues" id="185" name="Google Shape;185;p9"/>
          <p:cNvPicPr preferRelativeResize="0"/>
          <p:nvPr/>
        </p:nvPicPr>
        <p:blipFill rotWithShape="1">
          <a:blip r:embed="rId3">
            <a:alphaModFix/>
          </a:blip>
          <a:srcRect b="0" l="0" r="0" t="0"/>
          <a:stretch/>
        </p:blipFill>
        <p:spPr>
          <a:xfrm rot="-5400000">
            <a:off x="5181600" y="-5181600"/>
            <a:ext cx="1828800" cy="12192000"/>
          </a:xfrm>
          <a:prstGeom prst="rect">
            <a:avLst/>
          </a:prstGeom>
          <a:noFill/>
          <a:ln>
            <a:noFill/>
          </a:ln>
        </p:spPr>
      </p:pic>
      <p:sp>
        <p:nvSpPr>
          <p:cNvPr id="186" name="Google Shape;186;p9"/>
          <p:cNvSpPr/>
          <p:nvPr/>
        </p:nvSpPr>
        <p:spPr>
          <a:xfrm>
            <a:off x="0" y="-1"/>
            <a:ext cx="12192000" cy="1828800"/>
          </a:xfrm>
          <a:prstGeom prst="rect">
            <a:avLst/>
          </a:prstGeom>
          <a:solidFill>
            <a:srgbClr val="002060">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7" name="Google Shape;187;p9"/>
          <p:cNvSpPr txBox="1"/>
          <p:nvPr/>
        </p:nvSpPr>
        <p:spPr>
          <a:xfrm>
            <a:off x="317635" y="622011"/>
            <a:ext cx="12192000" cy="58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AU" sz="3200">
                <a:solidFill>
                  <a:schemeClr val="lt1"/>
                </a:solidFill>
                <a:latin typeface="Arial"/>
                <a:ea typeface="Arial"/>
                <a:cs typeface="Arial"/>
                <a:sym typeface="Arial"/>
              </a:rPr>
              <a:t>Does traffic density affect the response time?</a:t>
            </a:r>
            <a:endParaRPr b="1" sz="3200">
              <a:solidFill>
                <a:schemeClr val="lt1"/>
              </a:solidFill>
              <a:latin typeface="Arial"/>
              <a:ea typeface="Arial"/>
              <a:cs typeface="Arial"/>
              <a:sym typeface="Arial"/>
            </a:endParaRPr>
          </a:p>
        </p:txBody>
      </p:sp>
      <p:pic>
        <p:nvPicPr>
          <p:cNvPr id="188" name="Google Shape;188;p9"/>
          <p:cNvPicPr preferRelativeResize="0"/>
          <p:nvPr/>
        </p:nvPicPr>
        <p:blipFill>
          <a:blip r:embed="rId4">
            <a:alphaModFix/>
          </a:blip>
          <a:stretch>
            <a:fillRect/>
          </a:stretch>
        </p:blipFill>
        <p:spPr>
          <a:xfrm>
            <a:off x="1048725" y="2097350"/>
            <a:ext cx="9658350" cy="1828800"/>
          </a:xfrm>
          <a:prstGeom prst="rect">
            <a:avLst/>
          </a:prstGeom>
          <a:noFill/>
          <a:ln>
            <a:noFill/>
          </a:ln>
        </p:spPr>
      </p:pic>
      <p:sp>
        <p:nvSpPr>
          <p:cNvPr id="189" name="Google Shape;189;p9"/>
          <p:cNvSpPr txBox="1"/>
          <p:nvPr/>
        </p:nvSpPr>
        <p:spPr>
          <a:xfrm>
            <a:off x="1048650" y="4314550"/>
            <a:ext cx="96585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AU" sz="1800">
                <a:solidFill>
                  <a:schemeClr val="dk1"/>
                </a:solidFill>
              </a:rPr>
              <a:t>I compared the average traffic against ambulance records for 2019 and plotted scatter charts.</a:t>
            </a:r>
            <a:endParaRPr sz="1800">
              <a:solidFill>
                <a:schemeClr val="dk1"/>
              </a:solidFill>
            </a:endParaRPr>
          </a:p>
          <a:p>
            <a:pPr indent="0" lvl="0" marL="0" rtl="0" algn="l">
              <a:spcBef>
                <a:spcPts val="0"/>
              </a:spcBef>
              <a:spcAft>
                <a:spcPts val="0"/>
              </a:spcAft>
              <a:buClr>
                <a:schemeClr val="dk1"/>
              </a:buClr>
              <a:buSzPts val="1100"/>
              <a:buFont typeface="Arial"/>
              <a:buNone/>
            </a:pPr>
            <a:r>
              <a:rPr lang="en-AU" sz="1800">
                <a:solidFill>
                  <a:schemeClr val="dk1"/>
                </a:solidFill>
              </a:rPr>
              <a:t>Based on the scatter plots, in my opinion there is no strong dependency between the traffic count and the wait reaction to calls. It could be because those topics are totally unrelated or because the service quality is spread rather equally based on the potential request density</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2800">
              <a:solidFill>
                <a:schemeClr val="dk1"/>
              </a:solidFill>
            </a:endParaRPr>
          </a:p>
          <a:p>
            <a:pPr indent="0" lvl="0" marL="0" rtl="0" algn="l">
              <a:spcBef>
                <a:spcPts val="0"/>
              </a:spcBef>
              <a:spcAft>
                <a:spcPts val="0"/>
              </a:spcAft>
              <a:buNone/>
            </a:pPr>
            <a:r>
              <a:t/>
            </a:r>
            <a:endParaRPr sz="2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g309502c8b24_0_2"/>
          <p:cNvPicPr preferRelativeResize="0"/>
          <p:nvPr/>
        </p:nvPicPr>
        <p:blipFill>
          <a:blip r:embed="rId3">
            <a:alphaModFix/>
          </a:blip>
          <a:stretch>
            <a:fillRect/>
          </a:stretch>
        </p:blipFill>
        <p:spPr>
          <a:xfrm>
            <a:off x="217900" y="732400"/>
            <a:ext cx="5618475" cy="5806001"/>
          </a:xfrm>
          <a:prstGeom prst="rect">
            <a:avLst/>
          </a:prstGeom>
          <a:noFill/>
          <a:ln>
            <a:noFill/>
          </a:ln>
        </p:spPr>
      </p:pic>
      <p:pic>
        <p:nvPicPr>
          <p:cNvPr id="196" name="Google Shape;196;g309502c8b24_0_2"/>
          <p:cNvPicPr preferRelativeResize="0"/>
          <p:nvPr/>
        </p:nvPicPr>
        <p:blipFill>
          <a:blip r:embed="rId4">
            <a:alphaModFix/>
          </a:blip>
          <a:stretch>
            <a:fillRect/>
          </a:stretch>
        </p:blipFill>
        <p:spPr>
          <a:xfrm>
            <a:off x="6072325" y="732400"/>
            <a:ext cx="5730475" cy="58592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g308e2cc01b6_11_10"/>
          <p:cNvPicPr preferRelativeResize="0"/>
          <p:nvPr/>
        </p:nvPicPr>
        <p:blipFill>
          <a:blip r:embed="rId3">
            <a:alphaModFix/>
          </a:blip>
          <a:stretch>
            <a:fillRect/>
          </a:stretch>
        </p:blipFill>
        <p:spPr>
          <a:xfrm>
            <a:off x="777050" y="1570850"/>
            <a:ext cx="5501875" cy="5003625"/>
          </a:xfrm>
          <a:prstGeom prst="rect">
            <a:avLst/>
          </a:prstGeom>
          <a:noFill/>
          <a:ln>
            <a:noFill/>
          </a:ln>
        </p:spPr>
      </p:pic>
      <p:pic>
        <p:nvPicPr>
          <p:cNvPr id="203" name="Google Shape;203;g308e2cc01b6_11_10"/>
          <p:cNvPicPr preferRelativeResize="0"/>
          <p:nvPr/>
        </p:nvPicPr>
        <p:blipFill>
          <a:blip r:embed="rId4">
            <a:alphaModFix/>
          </a:blip>
          <a:stretch>
            <a:fillRect/>
          </a:stretch>
        </p:blipFill>
        <p:spPr>
          <a:xfrm>
            <a:off x="6578225" y="1570850"/>
            <a:ext cx="5090500" cy="5003625"/>
          </a:xfrm>
          <a:prstGeom prst="rect">
            <a:avLst/>
          </a:prstGeom>
          <a:noFill/>
          <a:ln>
            <a:noFill/>
          </a:ln>
        </p:spPr>
      </p:pic>
      <p:sp>
        <p:nvSpPr>
          <p:cNvPr id="204" name="Google Shape;204;g308e2cc01b6_11_10"/>
          <p:cNvSpPr txBox="1"/>
          <p:nvPr/>
        </p:nvSpPr>
        <p:spPr>
          <a:xfrm>
            <a:off x="777050" y="439450"/>
            <a:ext cx="10891500" cy="12423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AU" sz="1500">
                <a:solidFill>
                  <a:schemeClr val="dk1"/>
                </a:solidFill>
                <a:highlight>
                  <a:schemeClr val="lt1"/>
                </a:highlight>
              </a:rPr>
              <a:t>There are outliers though. For the average response time, Colac &amp; Drysdale performed the worst. I suppose it needs to be closer verified before making conclusion. Gisborne </a:t>
            </a:r>
            <a:r>
              <a:rPr lang="en-AU" sz="1500">
                <a:solidFill>
                  <a:schemeClr val="dk1"/>
                </a:solidFill>
                <a:highlight>
                  <a:schemeClr val="lt1"/>
                </a:highlight>
              </a:rPr>
              <a:t>happened</a:t>
            </a:r>
            <a:r>
              <a:rPr lang="en-AU" sz="1500">
                <a:solidFill>
                  <a:schemeClr val="dk1"/>
                </a:solidFill>
                <a:highlight>
                  <a:schemeClr val="lt1"/>
                </a:highlight>
              </a:rPr>
              <a:t> to be as another outlier with the best time for quick response.</a:t>
            </a:r>
            <a:endParaRPr sz="1500">
              <a:solidFill>
                <a:schemeClr val="dk1"/>
              </a:solidFill>
              <a:highlight>
                <a:schemeClr val="lt1"/>
              </a:highlight>
            </a:endParaRPr>
          </a:p>
          <a:p>
            <a:pPr indent="0" lvl="0" marL="0" rtl="0" algn="l">
              <a:spcBef>
                <a:spcPts val="0"/>
              </a:spcBef>
              <a:spcAft>
                <a:spcPts val="0"/>
              </a:spcAft>
              <a:buNone/>
            </a:pPr>
            <a:r>
              <a:t/>
            </a:r>
            <a:endParaRPr sz="28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descr="Abstract layered blues" id="209" name="Google Shape;209;g308e2cc01b6_0_0"/>
          <p:cNvPicPr preferRelativeResize="0"/>
          <p:nvPr/>
        </p:nvPicPr>
        <p:blipFill rotWithShape="1">
          <a:blip r:embed="rId3">
            <a:alphaModFix/>
          </a:blip>
          <a:srcRect b="0" l="0" r="0" t="0"/>
          <a:stretch/>
        </p:blipFill>
        <p:spPr>
          <a:xfrm>
            <a:off x="6410228" y="0"/>
            <a:ext cx="5781900" cy="6858000"/>
          </a:xfrm>
          <a:prstGeom prst="parallelogram">
            <a:avLst>
              <a:gd fmla="val 25000" name="adj"/>
            </a:avLst>
          </a:prstGeom>
          <a:noFill/>
          <a:ln>
            <a:noFill/>
          </a:ln>
        </p:spPr>
      </p:pic>
      <p:sp>
        <p:nvSpPr>
          <p:cNvPr id="210" name="Google Shape;210;g308e2cc01b6_0_0"/>
          <p:cNvSpPr/>
          <p:nvPr/>
        </p:nvSpPr>
        <p:spPr>
          <a:xfrm>
            <a:off x="476251" y="329570"/>
            <a:ext cx="11715600" cy="673500"/>
          </a:xfrm>
          <a:prstGeom prst="rect">
            <a:avLst/>
          </a:prstGeom>
          <a:solidFill>
            <a:srgbClr val="8DAAD7"/>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1" name="Google Shape;211;g308e2cc01b6_0_0"/>
          <p:cNvSpPr txBox="1"/>
          <p:nvPr/>
        </p:nvSpPr>
        <p:spPr>
          <a:xfrm>
            <a:off x="545425" y="329575"/>
            <a:ext cx="67317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AU" sz="4000">
                <a:solidFill>
                  <a:srgbClr val="002060"/>
                </a:solidFill>
              </a:rPr>
              <a:t>CONCLUSION</a:t>
            </a:r>
            <a:endParaRPr sz="2000">
              <a:solidFill>
                <a:schemeClr val="dk1"/>
              </a:solidFill>
              <a:latin typeface="Arial"/>
              <a:ea typeface="Arial"/>
              <a:cs typeface="Arial"/>
              <a:sym typeface="Arial"/>
            </a:endParaRPr>
          </a:p>
        </p:txBody>
      </p:sp>
      <p:sp>
        <p:nvSpPr>
          <p:cNvPr id="212" name="Google Shape;212;g308e2cc01b6_0_0"/>
          <p:cNvSpPr/>
          <p:nvPr/>
        </p:nvSpPr>
        <p:spPr>
          <a:xfrm flipH="1" rot="6239944">
            <a:off x="5318420" y="1639939"/>
            <a:ext cx="7961767" cy="3581282"/>
          </a:xfrm>
          <a:prstGeom prst="parallelogram">
            <a:avLst>
              <a:gd fmla="val 25000" name="adj"/>
            </a:avLst>
          </a:prstGeom>
          <a:solidFill>
            <a:srgbClr val="002060">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Font typeface="Arial"/>
              <a:buNone/>
            </a:pPr>
            <a:r>
              <a:t/>
            </a:r>
            <a:endParaRPr sz="1800">
              <a:solidFill>
                <a:schemeClr val="lt1"/>
              </a:solidFill>
              <a:latin typeface="Arial"/>
              <a:ea typeface="Arial"/>
              <a:cs typeface="Arial"/>
              <a:sym typeface="Arial"/>
            </a:endParaRPr>
          </a:p>
        </p:txBody>
      </p:sp>
      <p:pic>
        <p:nvPicPr>
          <p:cNvPr id="213" name="Google Shape;213;g308e2cc01b6_0_0"/>
          <p:cNvPicPr preferRelativeResize="0"/>
          <p:nvPr/>
        </p:nvPicPr>
        <p:blipFill>
          <a:blip r:embed="rId4">
            <a:alphaModFix/>
          </a:blip>
          <a:stretch>
            <a:fillRect/>
          </a:stretch>
        </p:blipFill>
        <p:spPr>
          <a:xfrm>
            <a:off x="7277225" y="1773725"/>
            <a:ext cx="4393025" cy="4205674"/>
          </a:xfrm>
          <a:prstGeom prst="rect">
            <a:avLst/>
          </a:prstGeom>
          <a:noFill/>
          <a:ln>
            <a:noFill/>
          </a:ln>
        </p:spPr>
      </p:pic>
      <p:sp>
        <p:nvSpPr>
          <p:cNvPr id="214" name="Google Shape;214;g308e2cc01b6_0_0"/>
          <p:cNvSpPr txBox="1"/>
          <p:nvPr/>
        </p:nvSpPr>
        <p:spPr>
          <a:xfrm>
            <a:off x="148225" y="1126525"/>
            <a:ext cx="6779100" cy="560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AU" sz="1600">
                <a:solidFill>
                  <a:schemeClr val="dk1"/>
                </a:solidFill>
              </a:rPr>
              <a:t>This analysis of ambulance response times reveals that the data leads to a weak relationship between traffic volume/population density and response times. This may suggest that other variables play a more significant role in shaping efficiencies in Ambulance Victoria meeting their time targets. While many UCLs are close to meeting the 90% response time for Code 1 incidents, there’s evident room for improvement.</a:t>
            </a:r>
            <a:endParaRPr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AU" sz="1600">
                <a:solidFill>
                  <a:schemeClr val="dk1"/>
                </a:solidFill>
              </a:rPr>
              <a:t>The analysis of emergency service metrics reveals several important trends and implications:</a:t>
            </a:r>
            <a:endParaRPr sz="1600">
              <a:solidFill>
                <a:schemeClr val="dk1"/>
              </a:solidFill>
            </a:endParaRPr>
          </a:p>
          <a:p>
            <a:pPr indent="-330200" lvl="0" marL="457200" rtl="0" algn="l">
              <a:lnSpc>
                <a:spcPct val="115000"/>
              </a:lnSpc>
              <a:spcBef>
                <a:spcPts val="1200"/>
              </a:spcBef>
              <a:spcAft>
                <a:spcPts val="0"/>
              </a:spcAft>
              <a:buClr>
                <a:schemeClr val="dk1"/>
              </a:buClr>
              <a:buSzPts val="1600"/>
              <a:buAutoNum type="arabicPeriod"/>
            </a:pPr>
            <a:r>
              <a:rPr b="1" lang="en-AU" sz="1600">
                <a:solidFill>
                  <a:schemeClr val="dk1"/>
                </a:solidFill>
              </a:rPr>
              <a:t>Increase in Unique Areas</a:t>
            </a:r>
            <a:endParaRPr b="1" sz="1600">
              <a:solidFill>
                <a:schemeClr val="dk1"/>
              </a:solidFill>
            </a:endParaRPr>
          </a:p>
          <a:p>
            <a:pPr indent="-330200" lvl="0" marL="457200" rtl="0" algn="l">
              <a:lnSpc>
                <a:spcPct val="115000"/>
              </a:lnSpc>
              <a:spcBef>
                <a:spcPts val="0"/>
              </a:spcBef>
              <a:spcAft>
                <a:spcPts val="0"/>
              </a:spcAft>
              <a:buClr>
                <a:schemeClr val="dk1"/>
              </a:buClr>
              <a:buSzPts val="1600"/>
              <a:buAutoNum type="arabicPeriod"/>
            </a:pPr>
            <a:r>
              <a:rPr b="1" lang="en-AU" sz="1600">
                <a:solidFill>
                  <a:schemeClr val="dk1"/>
                </a:solidFill>
              </a:rPr>
              <a:t>Decrease in Average Number of Calls</a:t>
            </a:r>
            <a:endParaRPr b="1" sz="1600">
              <a:solidFill>
                <a:schemeClr val="dk1"/>
              </a:solidFill>
            </a:endParaRPr>
          </a:p>
          <a:p>
            <a:pPr indent="-330200" lvl="0" marL="457200" rtl="0" algn="l">
              <a:lnSpc>
                <a:spcPct val="115000"/>
              </a:lnSpc>
              <a:spcBef>
                <a:spcPts val="0"/>
              </a:spcBef>
              <a:spcAft>
                <a:spcPts val="0"/>
              </a:spcAft>
              <a:buClr>
                <a:schemeClr val="dk1"/>
              </a:buClr>
              <a:buSzPts val="1600"/>
              <a:buAutoNum type="arabicPeriod"/>
            </a:pPr>
            <a:r>
              <a:rPr b="1" lang="en-AU" sz="1600">
                <a:solidFill>
                  <a:schemeClr val="dk1"/>
                </a:solidFill>
              </a:rPr>
              <a:t>Increase in Code Types</a:t>
            </a:r>
            <a:endParaRPr b="1" sz="1600">
              <a:solidFill>
                <a:schemeClr val="dk1"/>
              </a:solidFill>
            </a:endParaRPr>
          </a:p>
          <a:p>
            <a:pPr indent="-330200" lvl="0" marL="457200" rtl="0" algn="l">
              <a:lnSpc>
                <a:spcPct val="115000"/>
              </a:lnSpc>
              <a:spcBef>
                <a:spcPts val="0"/>
              </a:spcBef>
              <a:spcAft>
                <a:spcPts val="0"/>
              </a:spcAft>
              <a:buClr>
                <a:schemeClr val="dk1"/>
              </a:buClr>
              <a:buSzPts val="1600"/>
              <a:buAutoNum type="arabicPeriod"/>
            </a:pPr>
            <a:r>
              <a:rPr b="1" lang="en-AU" sz="1600">
                <a:solidFill>
                  <a:schemeClr val="dk1"/>
                </a:solidFill>
              </a:rPr>
              <a:t>Consistency in Average Response Time</a:t>
            </a:r>
            <a:endParaRPr b="1"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AU" sz="1600">
                <a:solidFill>
                  <a:schemeClr val="dk1"/>
                </a:solidFill>
              </a:rPr>
              <a:t>Overall, these trends suggest that emergency services are adapting well to changing community needs, with a focus on improving accessibility, efficiency, and quality of service. Continued monitoring and evaluation will be essential to sustain these positive developments and ensure that the system remains responsive to the demands of the population.</a:t>
            </a:r>
            <a:endParaRPr sz="2000">
              <a:solidFill>
                <a:schemeClr val="dk1"/>
              </a:solidFill>
            </a:endParaRPr>
          </a:p>
          <a:p>
            <a:pPr indent="0" lvl="0" marL="0" rtl="0" algn="l">
              <a:spcBef>
                <a:spcPts val="1200"/>
              </a:spcBef>
              <a:spcAft>
                <a:spcPts val="0"/>
              </a:spcAft>
              <a:buNone/>
            </a:pPr>
            <a:r>
              <a:t/>
            </a:r>
            <a:endParaRPr sz="2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descr="Abstract layered blues" id="105" name="Google Shape;105;p2"/>
          <p:cNvPicPr preferRelativeResize="0"/>
          <p:nvPr/>
        </p:nvPicPr>
        <p:blipFill rotWithShape="1">
          <a:blip r:embed="rId3">
            <a:alphaModFix/>
          </a:blip>
          <a:srcRect b="0" l="0" r="0" t="0"/>
          <a:stretch/>
        </p:blipFill>
        <p:spPr>
          <a:xfrm>
            <a:off x="6410228" y="0"/>
            <a:ext cx="5781772" cy="6858000"/>
          </a:xfrm>
          <a:prstGeom prst="parallelogram">
            <a:avLst>
              <a:gd fmla="val 25000" name="adj"/>
            </a:avLst>
          </a:prstGeom>
          <a:noFill/>
          <a:ln>
            <a:noFill/>
          </a:ln>
        </p:spPr>
      </p:pic>
      <p:sp>
        <p:nvSpPr>
          <p:cNvPr id="106" name="Google Shape;106;p2"/>
          <p:cNvSpPr/>
          <p:nvPr/>
        </p:nvSpPr>
        <p:spPr>
          <a:xfrm>
            <a:off x="476251" y="774245"/>
            <a:ext cx="11715749" cy="673555"/>
          </a:xfrm>
          <a:prstGeom prst="rect">
            <a:avLst/>
          </a:prstGeom>
          <a:solidFill>
            <a:srgbClr val="8DAAD7"/>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7" name="Google Shape;107;p2"/>
          <p:cNvSpPr txBox="1"/>
          <p:nvPr/>
        </p:nvSpPr>
        <p:spPr>
          <a:xfrm>
            <a:off x="476251" y="774245"/>
            <a:ext cx="6122400" cy="5202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AU" sz="4000" u="none" cap="none" strike="noStrike">
                <a:solidFill>
                  <a:srgbClr val="002060"/>
                </a:solidFill>
                <a:latin typeface="Arial"/>
                <a:ea typeface="Arial"/>
                <a:cs typeface="Arial"/>
                <a:sym typeface="Arial"/>
              </a:rPr>
              <a:t>INTRODUCTION</a:t>
            </a:r>
            <a:endParaRPr/>
          </a:p>
          <a:p>
            <a:pPr indent="0" lvl="0" marL="0" marR="0" rtl="0" algn="l">
              <a:spcBef>
                <a:spcPts val="0"/>
              </a:spcBef>
              <a:spcAft>
                <a:spcPts val="0"/>
              </a:spcAft>
              <a:buNone/>
            </a:pPr>
            <a:r>
              <a:t/>
            </a:r>
            <a:endParaRPr b="1" sz="1800">
              <a:solidFill>
                <a:srgbClr val="002060"/>
              </a:solidFill>
              <a:latin typeface="Arial"/>
              <a:ea typeface="Arial"/>
              <a:cs typeface="Arial"/>
              <a:sym typeface="Arial"/>
            </a:endParaRPr>
          </a:p>
          <a:p>
            <a:pPr indent="0" lvl="0" marL="0" marR="0" rtl="0" algn="l">
              <a:spcBef>
                <a:spcPts val="0"/>
              </a:spcBef>
              <a:spcAft>
                <a:spcPts val="0"/>
              </a:spcAft>
              <a:buNone/>
            </a:pPr>
            <a:r>
              <a:t/>
            </a:r>
            <a:endParaRPr b="1" sz="400">
              <a:solidFill>
                <a:srgbClr val="002060"/>
              </a:solidFill>
              <a:latin typeface="Arial"/>
              <a:ea typeface="Arial"/>
              <a:cs typeface="Arial"/>
              <a:sym typeface="Arial"/>
            </a:endParaRPr>
          </a:p>
          <a:p>
            <a:pPr indent="0" lvl="0" marL="0" marR="0" rtl="0" algn="l">
              <a:spcBef>
                <a:spcPts val="0"/>
              </a:spcBef>
              <a:spcAft>
                <a:spcPts val="0"/>
              </a:spcAft>
              <a:buNone/>
            </a:pPr>
            <a:r>
              <a:t/>
            </a:r>
            <a:endParaRPr sz="1800">
              <a:solidFill>
                <a:srgbClr val="002060"/>
              </a:solidFill>
            </a:endParaRPr>
          </a:p>
          <a:p>
            <a:pPr indent="0" lvl="0" marL="0" marR="0" rtl="0" algn="l">
              <a:spcBef>
                <a:spcPts val="0"/>
              </a:spcBef>
              <a:spcAft>
                <a:spcPts val="0"/>
              </a:spcAft>
              <a:buNone/>
            </a:pPr>
            <a:r>
              <a:rPr lang="en-AU" sz="1800">
                <a:solidFill>
                  <a:srgbClr val="002060"/>
                </a:solidFill>
                <a:latin typeface="Arial"/>
                <a:ea typeface="Arial"/>
                <a:cs typeface="Arial"/>
                <a:sym typeface="Arial"/>
              </a:rPr>
              <a:t>Our motivation was to research Ambulance Victoria’s performance over the years 2018 and 2019. We aimed to investigate whether Ambulance Victoria is meeting their self-stated goals regarding response times and if they aren't, what factors may be contributing to this. </a:t>
            </a:r>
            <a:endParaRPr sz="1800">
              <a:solidFill>
                <a:srgbClr val="002060"/>
              </a:solidFill>
            </a:endParaRPr>
          </a:p>
          <a:p>
            <a:pPr indent="0" lvl="0" marL="0" marR="0" rtl="0" algn="l">
              <a:spcBef>
                <a:spcPts val="0"/>
              </a:spcBef>
              <a:spcAft>
                <a:spcPts val="0"/>
              </a:spcAft>
              <a:buNone/>
            </a:pPr>
            <a:r>
              <a:t/>
            </a:r>
            <a:endParaRPr sz="1800">
              <a:solidFill>
                <a:srgbClr val="002060"/>
              </a:solidFill>
            </a:endParaRPr>
          </a:p>
          <a:p>
            <a:pPr indent="0" lvl="0" marL="0" marR="0" rtl="0" algn="l">
              <a:spcBef>
                <a:spcPts val="0"/>
              </a:spcBef>
              <a:spcAft>
                <a:spcPts val="0"/>
              </a:spcAft>
              <a:buNone/>
            </a:pPr>
            <a:r>
              <a:t/>
            </a:r>
            <a:endParaRPr sz="1800">
              <a:solidFill>
                <a:srgbClr val="002060"/>
              </a:solidFill>
            </a:endParaRPr>
          </a:p>
          <a:p>
            <a:pPr indent="0" lvl="0" marL="0" marR="0" rtl="0" algn="l">
              <a:spcBef>
                <a:spcPts val="0"/>
              </a:spcBef>
              <a:spcAft>
                <a:spcPts val="0"/>
              </a:spcAft>
              <a:buNone/>
            </a:pPr>
            <a:r>
              <a:rPr lang="en-AU" sz="1800">
                <a:solidFill>
                  <a:srgbClr val="002060"/>
                </a:solidFill>
              </a:rPr>
              <a:t>Ambulance Victoria data includes:</a:t>
            </a:r>
            <a:endParaRPr sz="1800">
              <a:solidFill>
                <a:srgbClr val="002060"/>
              </a:solidFill>
            </a:endParaRPr>
          </a:p>
          <a:p>
            <a:pPr indent="-342900" lvl="0" marL="457200" marR="0" rtl="0" algn="l">
              <a:spcBef>
                <a:spcPts val="0"/>
              </a:spcBef>
              <a:spcAft>
                <a:spcPts val="0"/>
              </a:spcAft>
              <a:buClr>
                <a:srgbClr val="002060"/>
              </a:buClr>
              <a:buSzPts val="1800"/>
              <a:buChar char="●"/>
            </a:pPr>
            <a:r>
              <a:rPr lang="en-AU" sz="1800">
                <a:solidFill>
                  <a:srgbClr val="002060"/>
                </a:solidFill>
              </a:rPr>
              <a:t>Code 1 incidents: </a:t>
            </a:r>
            <a:r>
              <a:rPr lang="en-AU" sz="1800">
                <a:solidFill>
                  <a:srgbClr val="002060"/>
                </a:solidFill>
              </a:rPr>
              <a:t>“urgent, requiring a lights and sirens response”</a:t>
            </a:r>
            <a:endParaRPr sz="1800">
              <a:solidFill>
                <a:srgbClr val="002060"/>
              </a:solidFill>
            </a:endParaRPr>
          </a:p>
          <a:p>
            <a:pPr indent="-342900" lvl="0" marL="457200" marR="0" rtl="0" algn="l">
              <a:spcBef>
                <a:spcPts val="0"/>
              </a:spcBef>
              <a:spcAft>
                <a:spcPts val="0"/>
              </a:spcAft>
              <a:buClr>
                <a:srgbClr val="002060"/>
              </a:buClr>
              <a:buSzPts val="1800"/>
              <a:buChar char="●"/>
            </a:pPr>
            <a:r>
              <a:rPr lang="en-AU" sz="1800">
                <a:solidFill>
                  <a:srgbClr val="002060"/>
                </a:solidFill>
              </a:rPr>
              <a:t>Code 2 incidents: “not time critical and do not require a lights and sirens response”</a:t>
            </a:r>
            <a:endParaRPr sz="1800">
              <a:solidFill>
                <a:srgbClr val="002060"/>
              </a:solidFill>
            </a:endParaRPr>
          </a:p>
          <a:p>
            <a:pPr indent="-342900" lvl="0" marL="457200" marR="0" rtl="0" algn="l">
              <a:spcBef>
                <a:spcPts val="0"/>
              </a:spcBef>
              <a:spcAft>
                <a:spcPts val="0"/>
              </a:spcAft>
              <a:buClr>
                <a:srgbClr val="002060"/>
              </a:buClr>
              <a:buSzPts val="1800"/>
              <a:buChar char="●"/>
            </a:pPr>
            <a:r>
              <a:rPr lang="en-AU" sz="1800">
                <a:solidFill>
                  <a:srgbClr val="002060"/>
                </a:solidFill>
              </a:rPr>
              <a:t>Local Government Area (LGA)</a:t>
            </a:r>
            <a:endParaRPr sz="1800">
              <a:solidFill>
                <a:srgbClr val="002060"/>
              </a:solidFill>
            </a:endParaRPr>
          </a:p>
          <a:p>
            <a:pPr indent="-342900" lvl="0" marL="457200" marR="0" rtl="0" algn="l">
              <a:spcBef>
                <a:spcPts val="0"/>
              </a:spcBef>
              <a:spcAft>
                <a:spcPts val="0"/>
              </a:spcAft>
              <a:buClr>
                <a:srgbClr val="002060"/>
              </a:buClr>
              <a:buSzPts val="1800"/>
              <a:buChar char="●"/>
            </a:pPr>
            <a:r>
              <a:rPr lang="en-AU" sz="1800">
                <a:solidFill>
                  <a:srgbClr val="002060"/>
                </a:solidFill>
              </a:rPr>
              <a:t>Urban Centres and Localities (UCL)</a:t>
            </a:r>
            <a:endParaRPr sz="1800">
              <a:solidFill>
                <a:srgbClr val="002060"/>
              </a:solidFill>
            </a:endParaRPr>
          </a:p>
        </p:txBody>
      </p:sp>
      <p:sp>
        <p:nvSpPr>
          <p:cNvPr id="108" name="Google Shape;108;p2"/>
          <p:cNvSpPr/>
          <p:nvPr/>
        </p:nvSpPr>
        <p:spPr>
          <a:xfrm flipH="1" rot="6240000">
            <a:off x="5318393" y="1639845"/>
            <a:ext cx="7961851" cy="3581400"/>
          </a:xfrm>
          <a:prstGeom prst="parallelogram">
            <a:avLst>
              <a:gd fmla="val 25000" name="adj"/>
            </a:avLst>
          </a:prstGeom>
          <a:solidFill>
            <a:srgbClr val="002060">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descr="An organic corner shape" id="113" name="Google Shape;113;p3"/>
          <p:cNvSpPr/>
          <p:nvPr/>
        </p:nvSpPr>
        <p:spPr>
          <a:xfrm>
            <a:off x="0" y="0"/>
            <a:ext cx="12204774" cy="1837693"/>
          </a:xfrm>
          <a:custGeom>
            <a:rect b="b" l="l" r="r" t="t"/>
            <a:pathLst>
              <a:path extrusionOk="0" h="1837693" w="11679210">
                <a:moveTo>
                  <a:pt x="11679211" y="1837694"/>
                </a:moveTo>
                <a:lnTo>
                  <a:pt x="11679211" y="0"/>
                </a:lnTo>
                <a:lnTo>
                  <a:pt x="0" y="2349"/>
                </a:lnTo>
                <a:cubicBezTo>
                  <a:pt x="0" y="2349"/>
                  <a:pt x="1612796" y="1273384"/>
                  <a:pt x="4105568" y="1273384"/>
                </a:cubicBezTo>
                <a:cubicBezTo>
                  <a:pt x="5308060" y="1273384"/>
                  <a:pt x="6399042" y="809190"/>
                  <a:pt x="7191119" y="1061551"/>
                </a:cubicBezTo>
                <a:cubicBezTo>
                  <a:pt x="7720384" y="1230173"/>
                  <a:pt x="7513356" y="1511423"/>
                  <a:pt x="8032638" y="1626452"/>
                </a:cubicBezTo>
                <a:cubicBezTo>
                  <a:pt x="8813258" y="1799373"/>
                  <a:pt x="9687396" y="1253825"/>
                  <a:pt x="10684693" y="1391082"/>
                </a:cubicBezTo>
                <a:cubicBezTo>
                  <a:pt x="11202336" y="1462309"/>
                  <a:pt x="11679211" y="1837694"/>
                  <a:pt x="11679211" y="1837694"/>
                </a:cubicBezTo>
                <a:close/>
              </a:path>
            </a:pathLst>
          </a:custGeom>
          <a:gradFill>
            <a:gsLst>
              <a:gs pos="0">
                <a:srgbClr val="A3C5ED"/>
              </a:gs>
              <a:gs pos="48000">
                <a:srgbClr val="002060"/>
              </a:gs>
              <a:gs pos="100000">
                <a:srgbClr val="D9E5F8"/>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 name="Google Shape;114;p3"/>
          <p:cNvSpPr txBox="1"/>
          <p:nvPr/>
        </p:nvSpPr>
        <p:spPr>
          <a:xfrm>
            <a:off x="371475" y="1653027"/>
            <a:ext cx="83058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AU" sz="2000">
                <a:solidFill>
                  <a:srgbClr val="002060"/>
                </a:solidFill>
                <a:latin typeface="Arial"/>
                <a:ea typeface="Arial"/>
                <a:cs typeface="Arial"/>
                <a:sym typeface="Arial"/>
              </a:rPr>
              <a:t>We have raised the following questions regarding these datasets:</a:t>
            </a:r>
            <a:endParaRPr/>
          </a:p>
        </p:txBody>
      </p:sp>
      <p:sp>
        <p:nvSpPr>
          <p:cNvPr id="115" name="Google Shape;115;p3"/>
          <p:cNvSpPr/>
          <p:nvPr/>
        </p:nvSpPr>
        <p:spPr>
          <a:xfrm rot="5400000">
            <a:off x="3381374" y="3746117"/>
            <a:ext cx="2440576" cy="2179050"/>
          </a:xfrm>
          <a:prstGeom prst="hexagon">
            <a:avLst>
              <a:gd fmla="val 25000" name="adj"/>
              <a:gd fmla="val 115470" name="vf"/>
            </a:avLst>
          </a:prstGeom>
          <a:gradFill>
            <a:gsLst>
              <a:gs pos="0">
                <a:srgbClr val="A3C5ED"/>
              </a:gs>
              <a:gs pos="100000">
                <a:srgbClr val="002060"/>
              </a:gs>
            </a:gsLst>
            <a:path path="circle">
              <a:fillToRect l="100%" t="100%"/>
            </a:path>
            <a:tileRect b="-100%" r="-100%"/>
          </a:gradFill>
          <a:ln>
            <a:noFill/>
          </a:ln>
          <a:effectLst>
            <a:outerShdw blurRad="127000" rotWithShape="0" algn="bl" dir="186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6" name="Google Shape;116;p3"/>
          <p:cNvSpPr/>
          <p:nvPr/>
        </p:nvSpPr>
        <p:spPr>
          <a:xfrm rot="5400000">
            <a:off x="6268743" y="2585861"/>
            <a:ext cx="2440576" cy="2179050"/>
          </a:xfrm>
          <a:prstGeom prst="hexagon">
            <a:avLst>
              <a:gd fmla="val 25000" name="adj"/>
              <a:gd fmla="val 115470" name="vf"/>
            </a:avLst>
          </a:prstGeom>
          <a:gradFill>
            <a:gsLst>
              <a:gs pos="0">
                <a:srgbClr val="A3C5ED"/>
              </a:gs>
              <a:gs pos="100000">
                <a:srgbClr val="002060"/>
              </a:gs>
            </a:gsLst>
            <a:path path="circle">
              <a:fillToRect l="100%" t="100%"/>
            </a:path>
            <a:tileRect b="-100%" r="-100%"/>
          </a:gradFill>
          <a:ln>
            <a:noFill/>
          </a:ln>
          <a:effectLst>
            <a:outerShdw blurRad="127000" rotWithShape="0" algn="bl" dir="186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7" name="Google Shape;117;p3"/>
          <p:cNvSpPr/>
          <p:nvPr/>
        </p:nvSpPr>
        <p:spPr>
          <a:xfrm rot="5400000">
            <a:off x="9156113" y="3746117"/>
            <a:ext cx="2440576" cy="2179050"/>
          </a:xfrm>
          <a:prstGeom prst="hexagon">
            <a:avLst>
              <a:gd fmla="val 25000" name="adj"/>
              <a:gd fmla="val 115470" name="vf"/>
            </a:avLst>
          </a:prstGeom>
          <a:gradFill>
            <a:gsLst>
              <a:gs pos="0">
                <a:srgbClr val="A3C5ED"/>
              </a:gs>
              <a:gs pos="100000">
                <a:srgbClr val="002060"/>
              </a:gs>
            </a:gsLst>
            <a:path path="circle">
              <a:fillToRect l="100%" t="100%"/>
            </a:path>
            <a:tileRect b="-100%" r="-100%"/>
          </a:gradFill>
          <a:ln>
            <a:noFill/>
          </a:ln>
          <a:effectLst>
            <a:outerShdw blurRad="127000" rotWithShape="0" algn="bl" dir="186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8" name="Google Shape;118;p3"/>
          <p:cNvSpPr/>
          <p:nvPr/>
        </p:nvSpPr>
        <p:spPr>
          <a:xfrm rot="5400000">
            <a:off x="595311" y="2585861"/>
            <a:ext cx="2440576" cy="2179050"/>
          </a:xfrm>
          <a:prstGeom prst="hexagon">
            <a:avLst>
              <a:gd fmla="val 25000" name="adj"/>
              <a:gd fmla="val 115470" name="vf"/>
            </a:avLst>
          </a:prstGeom>
          <a:gradFill>
            <a:gsLst>
              <a:gs pos="0">
                <a:srgbClr val="A3C5ED"/>
              </a:gs>
              <a:gs pos="100000">
                <a:srgbClr val="002060"/>
              </a:gs>
            </a:gsLst>
            <a:path path="circle">
              <a:fillToRect l="100%" t="100%"/>
            </a:path>
            <a:tileRect b="-100%" r="-100%"/>
          </a:gradFill>
          <a:ln>
            <a:noFill/>
          </a:ln>
          <a:effectLst>
            <a:outerShdw blurRad="127000" rotWithShape="0" algn="bl" dir="186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9" name="Google Shape;119;p3"/>
          <p:cNvSpPr txBox="1"/>
          <p:nvPr/>
        </p:nvSpPr>
        <p:spPr>
          <a:xfrm>
            <a:off x="801000" y="2704388"/>
            <a:ext cx="2002800" cy="1939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Font typeface="Arial"/>
              <a:buNone/>
            </a:pPr>
            <a:r>
              <a:rPr b="1" lang="en-AU" sz="1500">
                <a:solidFill>
                  <a:schemeClr val="lt1"/>
                </a:solidFill>
              </a:rPr>
              <a:t>What is the difference in the average response time of the Ambulance teams for Code 1 and Code 2 emergencies?</a:t>
            </a:r>
            <a:endParaRPr b="1" sz="100">
              <a:solidFill>
                <a:schemeClr val="lt1"/>
              </a:solidFill>
              <a:latin typeface="Arial"/>
              <a:ea typeface="Arial"/>
              <a:cs typeface="Arial"/>
              <a:sym typeface="Arial"/>
            </a:endParaRPr>
          </a:p>
        </p:txBody>
      </p:sp>
      <p:sp>
        <p:nvSpPr>
          <p:cNvPr id="120" name="Google Shape;120;p3"/>
          <p:cNvSpPr txBox="1"/>
          <p:nvPr/>
        </p:nvSpPr>
        <p:spPr>
          <a:xfrm>
            <a:off x="3512138" y="4042733"/>
            <a:ext cx="2178900" cy="181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AU" sz="1600">
                <a:solidFill>
                  <a:schemeClr val="lt1"/>
                </a:solidFill>
                <a:latin typeface="Arial"/>
                <a:ea typeface="Arial"/>
                <a:cs typeface="Arial"/>
                <a:sym typeface="Arial"/>
              </a:rPr>
              <a:t>Which UCLs consistently meet or fail to meet the 85% or 90% response time targets for Code 1 incidents?</a:t>
            </a:r>
            <a:br>
              <a:rPr lang="en-AU" sz="1800">
                <a:solidFill>
                  <a:schemeClr val="dk1"/>
                </a:solidFill>
                <a:latin typeface="Arial"/>
                <a:ea typeface="Arial"/>
                <a:cs typeface="Arial"/>
                <a:sym typeface="Arial"/>
              </a:rPr>
            </a:br>
            <a:endParaRPr sz="1600">
              <a:solidFill>
                <a:schemeClr val="lt1"/>
              </a:solidFill>
              <a:latin typeface="Arial"/>
              <a:ea typeface="Arial"/>
              <a:cs typeface="Arial"/>
              <a:sym typeface="Arial"/>
            </a:endParaRPr>
          </a:p>
        </p:txBody>
      </p:sp>
      <p:sp>
        <p:nvSpPr>
          <p:cNvPr id="121" name="Google Shape;121;p3"/>
          <p:cNvSpPr txBox="1"/>
          <p:nvPr/>
        </p:nvSpPr>
        <p:spPr>
          <a:xfrm>
            <a:off x="9286876" y="4471365"/>
            <a:ext cx="2179049"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AU" sz="1600">
                <a:solidFill>
                  <a:schemeClr val="lt1"/>
                </a:solidFill>
                <a:latin typeface="Arial"/>
                <a:ea typeface="Arial"/>
                <a:cs typeface="Arial"/>
                <a:sym typeface="Arial"/>
              </a:rPr>
              <a:t>Does traffic density affect the response time?</a:t>
            </a:r>
            <a:br>
              <a:rPr b="1" lang="en-AU" sz="1800">
                <a:solidFill>
                  <a:schemeClr val="dk1"/>
                </a:solidFill>
                <a:latin typeface="Arial"/>
                <a:ea typeface="Arial"/>
                <a:cs typeface="Arial"/>
                <a:sym typeface="Arial"/>
              </a:rPr>
            </a:br>
            <a:endParaRPr b="1" sz="1600">
              <a:solidFill>
                <a:schemeClr val="lt1"/>
              </a:solidFill>
              <a:latin typeface="Arial"/>
              <a:ea typeface="Arial"/>
              <a:cs typeface="Arial"/>
              <a:sym typeface="Arial"/>
            </a:endParaRPr>
          </a:p>
        </p:txBody>
      </p:sp>
      <p:sp>
        <p:nvSpPr>
          <p:cNvPr id="122" name="Google Shape;122;p3"/>
          <p:cNvSpPr txBox="1"/>
          <p:nvPr/>
        </p:nvSpPr>
        <p:spPr>
          <a:xfrm>
            <a:off x="6399507" y="3147926"/>
            <a:ext cx="2179049"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AU" sz="1600">
                <a:solidFill>
                  <a:schemeClr val="lt1"/>
                </a:solidFill>
                <a:latin typeface="Arial"/>
                <a:ea typeface="Arial"/>
                <a:cs typeface="Arial"/>
                <a:sym typeface="Arial"/>
              </a:rPr>
              <a:t>Does population density of a UCL affect Ambulance response time?</a:t>
            </a:r>
            <a:br>
              <a:rPr lang="en-AU" sz="1800">
                <a:solidFill>
                  <a:schemeClr val="dk1"/>
                </a:solidFill>
                <a:latin typeface="Arial"/>
                <a:ea typeface="Arial"/>
                <a:cs typeface="Arial"/>
                <a:sym typeface="Arial"/>
              </a:rPr>
            </a:br>
            <a:endParaRPr sz="1600">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descr="Abstract layered blues" id="127" name="Google Shape;127;p4"/>
          <p:cNvPicPr preferRelativeResize="0"/>
          <p:nvPr/>
        </p:nvPicPr>
        <p:blipFill rotWithShape="1">
          <a:blip r:embed="rId3">
            <a:alphaModFix/>
          </a:blip>
          <a:srcRect b="0" l="0" r="0" t="0"/>
          <a:stretch/>
        </p:blipFill>
        <p:spPr>
          <a:xfrm rot="-5400000">
            <a:off x="5181600" y="-5181600"/>
            <a:ext cx="1828800" cy="12192000"/>
          </a:xfrm>
          <a:prstGeom prst="rect">
            <a:avLst/>
          </a:prstGeom>
          <a:noFill/>
          <a:ln>
            <a:noFill/>
          </a:ln>
        </p:spPr>
      </p:pic>
      <p:sp>
        <p:nvSpPr>
          <p:cNvPr id="128" name="Google Shape;128;p4"/>
          <p:cNvSpPr/>
          <p:nvPr/>
        </p:nvSpPr>
        <p:spPr>
          <a:xfrm>
            <a:off x="0" y="-1"/>
            <a:ext cx="12192000" cy="1828800"/>
          </a:xfrm>
          <a:prstGeom prst="rect">
            <a:avLst/>
          </a:prstGeom>
          <a:solidFill>
            <a:srgbClr val="002060">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9" name="Google Shape;129;p4"/>
          <p:cNvSpPr txBox="1"/>
          <p:nvPr/>
        </p:nvSpPr>
        <p:spPr>
          <a:xfrm>
            <a:off x="5" y="435090"/>
            <a:ext cx="12192000" cy="1077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AU" sz="3200">
                <a:solidFill>
                  <a:schemeClr val="lt1"/>
                </a:solidFill>
                <a:latin typeface="Arial"/>
                <a:ea typeface="Arial"/>
                <a:cs typeface="Arial"/>
                <a:sym typeface="Arial"/>
              </a:rPr>
              <a:t>What is the difference in the </a:t>
            </a:r>
            <a:r>
              <a:rPr b="1" lang="en-AU" sz="3200">
                <a:solidFill>
                  <a:schemeClr val="lt1"/>
                </a:solidFill>
              </a:rPr>
              <a:t>average response time of the Ambulance teams for </a:t>
            </a:r>
            <a:r>
              <a:rPr b="1" lang="en-AU" sz="3200">
                <a:solidFill>
                  <a:schemeClr val="lt1"/>
                </a:solidFill>
                <a:latin typeface="Arial"/>
                <a:ea typeface="Arial"/>
                <a:cs typeface="Arial"/>
                <a:sym typeface="Arial"/>
              </a:rPr>
              <a:t>Code 1 </a:t>
            </a:r>
            <a:r>
              <a:rPr b="1" lang="en-AU" sz="3200">
                <a:solidFill>
                  <a:schemeClr val="lt1"/>
                </a:solidFill>
                <a:latin typeface="Arial"/>
                <a:ea typeface="Arial"/>
                <a:cs typeface="Arial"/>
                <a:sym typeface="Arial"/>
              </a:rPr>
              <a:t>and </a:t>
            </a:r>
            <a:r>
              <a:rPr b="1" lang="en-AU" sz="3200">
                <a:solidFill>
                  <a:schemeClr val="lt1"/>
                </a:solidFill>
                <a:latin typeface="Arial"/>
                <a:ea typeface="Arial"/>
                <a:cs typeface="Arial"/>
                <a:sym typeface="Arial"/>
              </a:rPr>
              <a:t>Code 2 emergencies?</a:t>
            </a:r>
            <a:endParaRPr b="1" sz="3200">
              <a:solidFill>
                <a:schemeClr val="lt1"/>
              </a:solidFill>
              <a:latin typeface="Arial"/>
              <a:ea typeface="Arial"/>
              <a:cs typeface="Arial"/>
              <a:sym typeface="Arial"/>
            </a:endParaRPr>
          </a:p>
        </p:txBody>
      </p:sp>
      <p:sp>
        <p:nvSpPr>
          <p:cNvPr id="130" name="Google Shape;130;p4"/>
          <p:cNvSpPr txBox="1"/>
          <p:nvPr/>
        </p:nvSpPr>
        <p:spPr>
          <a:xfrm>
            <a:off x="2348925" y="2726425"/>
            <a:ext cx="6040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endParaRPr>
          </a:p>
        </p:txBody>
      </p:sp>
      <p:pic>
        <p:nvPicPr>
          <p:cNvPr id="131" name="Google Shape;131;p4"/>
          <p:cNvPicPr preferRelativeResize="0"/>
          <p:nvPr/>
        </p:nvPicPr>
        <p:blipFill>
          <a:blip r:embed="rId4">
            <a:alphaModFix/>
          </a:blip>
          <a:stretch>
            <a:fillRect/>
          </a:stretch>
        </p:blipFill>
        <p:spPr>
          <a:xfrm>
            <a:off x="671125" y="2644050"/>
            <a:ext cx="5358449" cy="3790425"/>
          </a:xfrm>
          <a:prstGeom prst="rect">
            <a:avLst/>
          </a:prstGeom>
          <a:noFill/>
          <a:ln>
            <a:noFill/>
          </a:ln>
        </p:spPr>
      </p:pic>
      <p:sp>
        <p:nvSpPr>
          <p:cNvPr id="132" name="Google Shape;132;p4"/>
          <p:cNvSpPr txBox="1"/>
          <p:nvPr/>
        </p:nvSpPr>
        <p:spPr>
          <a:xfrm>
            <a:off x="6113475" y="2644050"/>
            <a:ext cx="5421300" cy="33708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Clr>
                <a:schemeClr val="dk1"/>
              </a:buClr>
              <a:buSzPts val="2300"/>
              <a:buChar char="●"/>
            </a:pPr>
            <a:r>
              <a:rPr lang="en-AU" sz="2300">
                <a:solidFill>
                  <a:schemeClr val="dk1"/>
                </a:solidFill>
              </a:rPr>
              <a:t>Code 1- Less response time (Faster service)</a:t>
            </a:r>
            <a:endParaRPr sz="2300">
              <a:solidFill>
                <a:schemeClr val="dk1"/>
              </a:solidFill>
            </a:endParaRPr>
          </a:p>
          <a:p>
            <a:pPr indent="-374650" lvl="0" marL="457200" rtl="0" algn="l">
              <a:spcBef>
                <a:spcPts val="0"/>
              </a:spcBef>
              <a:spcAft>
                <a:spcPts val="0"/>
              </a:spcAft>
              <a:buClr>
                <a:schemeClr val="dk1"/>
              </a:buClr>
              <a:buSzPts val="2300"/>
              <a:buChar char="●"/>
            </a:pPr>
            <a:r>
              <a:rPr lang="en-AU" sz="2300">
                <a:solidFill>
                  <a:schemeClr val="dk1"/>
                </a:solidFill>
              </a:rPr>
              <a:t>Code 2- More response time (Slower service)</a:t>
            </a:r>
            <a:endParaRPr sz="2300">
              <a:solidFill>
                <a:schemeClr val="dk1"/>
              </a:solidFill>
            </a:endParaRPr>
          </a:p>
          <a:p>
            <a:pPr indent="-374650" lvl="0" marL="457200" rtl="0" algn="l">
              <a:spcBef>
                <a:spcPts val="0"/>
              </a:spcBef>
              <a:spcAft>
                <a:spcPts val="0"/>
              </a:spcAft>
              <a:buClr>
                <a:schemeClr val="dk1"/>
              </a:buClr>
              <a:buSzPts val="2300"/>
              <a:buChar char="●"/>
            </a:pPr>
            <a:r>
              <a:rPr lang="en-AU" sz="2300">
                <a:solidFill>
                  <a:schemeClr val="dk1"/>
                </a:solidFill>
              </a:rPr>
              <a:t>potential service capacity issues </a:t>
            </a:r>
            <a:endParaRPr sz="2300">
              <a:solidFill>
                <a:schemeClr val="dk1"/>
              </a:solidFill>
            </a:endParaRPr>
          </a:p>
          <a:p>
            <a:pPr indent="-374650" lvl="0" marL="457200" rtl="0" algn="l">
              <a:spcBef>
                <a:spcPts val="0"/>
              </a:spcBef>
              <a:spcAft>
                <a:spcPts val="0"/>
              </a:spcAft>
              <a:buClr>
                <a:schemeClr val="dk1"/>
              </a:buClr>
              <a:buSzPts val="2300"/>
              <a:buChar char="●"/>
            </a:pPr>
            <a:r>
              <a:rPr lang="en-AU" sz="2300">
                <a:solidFill>
                  <a:schemeClr val="dk1"/>
                </a:solidFill>
              </a:rPr>
              <a:t>impacting the speed of lower-priority responses.</a:t>
            </a:r>
            <a:endParaRPr sz="2300">
              <a:solidFill>
                <a:schemeClr val="dk1"/>
              </a:solidFill>
            </a:endParaRPr>
          </a:p>
          <a:p>
            <a:pPr indent="0" lvl="0" marL="0" rtl="0" algn="l">
              <a:spcBef>
                <a:spcPts val="0"/>
              </a:spcBef>
              <a:spcAft>
                <a:spcPts val="0"/>
              </a:spcAft>
              <a:buNone/>
            </a:pPr>
            <a:r>
              <a:t/>
            </a:r>
            <a:endParaRPr sz="2300">
              <a:solidFill>
                <a:schemeClr val="dk1"/>
              </a:solidFill>
            </a:endParaRPr>
          </a:p>
          <a:p>
            <a:pPr indent="0" lvl="0" marL="0" rtl="0" algn="l">
              <a:spcBef>
                <a:spcPts val="0"/>
              </a:spcBef>
              <a:spcAft>
                <a:spcPts val="0"/>
              </a:spcAft>
              <a:buClr>
                <a:schemeClr val="dk1"/>
              </a:buClr>
              <a:buSzPts val="1100"/>
              <a:buFont typeface="Arial"/>
              <a:buNone/>
            </a:pPr>
            <a:r>
              <a:t/>
            </a:r>
            <a:endParaRPr sz="23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descr="Abstract layered blues" id="137" name="Google Shape;137;g308e2cc01b6_5_27"/>
          <p:cNvPicPr preferRelativeResize="0"/>
          <p:nvPr/>
        </p:nvPicPr>
        <p:blipFill rotWithShape="1">
          <a:blip r:embed="rId3">
            <a:alphaModFix/>
          </a:blip>
          <a:srcRect b="0" l="0" r="0" t="0"/>
          <a:stretch/>
        </p:blipFill>
        <p:spPr>
          <a:xfrm rot="-5400000">
            <a:off x="5181600" y="-5181600"/>
            <a:ext cx="1828800" cy="12192000"/>
          </a:xfrm>
          <a:prstGeom prst="rect">
            <a:avLst/>
          </a:prstGeom>
          <a:noFill/>
          <a:ln>
            <a:noFill/>
          </a:ln>
        </p:spPr>
      </p:pic>
      <p:sp>
        <p:nvSpPr>
          <p:cNvPr id="138" name="Google Shape;138;g308e2cc01b6_5_27"/>
          <p:cNvSpPr/>
          <p:nvPr/>
        </p:nvSpPr>
        <p:spPr>
          <a:xfrm>
            <a:off x="0" y="-1"/>
            <a:ext cx="12192000" cy="1828800"/>
          </a:xfrm>
          <a:prstGeom prst="rect">
            <a:avLst/>
          </a:prstGeom>
          <a:solidFill>
            <a:srgbClr val="002060">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9" name="Google Shape;139;g308e2cc01b6_5_27"/>
          <p:cNvSpPr txBox="1"/>
          <p:nvPr/>
        </p:nvSpPr>
        <p:spPr>
          <a:xfrm>
            <a:off x="108508" y="375740"/>
            <a:ext cx="12192000" cy="1077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en-AU" sz="3200">
                <a:solidFill>
                  <a:schemeClr val="lt1"/>
                </a:solidFill>
              </a:rPr>
              <a:t>What is the difference in the average response time of the Ambulance teams for Code 1 and Code 2 emergencies?</a:t>
            </a:r>
            <a:endParaRPr b="1" sz="3200">
              <a:solidFill>
                <a:schemeClr val="lt1"/>
              </a:solidFill>
              <a:latin typeface="Arial"/>
              <a:ea typeface="Arial"/>
              <a:cs typeface="Arial"/>
              <a:sym typeface="Arial"/>
            </a:endParaRPr>
          </a:p>
        </p:txBody>
      </p:sp>
      <p:pic>
        <p:nvPicPr>
          <p:cNvPr id="140" name="Google Shape;140;g308e2cc01b6_5_27"/>
          <p:cNvPicPr preferRelativeResize="0"/>
          <p:nvPr/>
        </p:nvPicPr>
        <p:blipFill>
          <a:blip r:embed="rId4">
            <a:alphaModFix/>
          </a:blip>
          <a:stretch>
            <a:fillRect/>
          </a:stretch>
        </p:blipFill>
        <p:spPr>
          <a:xfrm>
            <a:off x="5966675" y="2124500"/>
            <a:ext cx="5017326" cy="2699174"/>
          </a:xfrm>
          <a:prstGeom prst="rect">
            <a:avLst/>
          </a:prstGeom>
          <a:noFill/>
          <a:ln>
            <a:noFill/>
          </a:ln>
        </p:spPr>
      </p:pic>
      <p:sp>
        <p:nvSpPr>
          <p:cNvPr id="141" name="Google Shape;141;g308e2cc01b6_5_27"/>
          <p:cNvSpPr txBox="1"/>
          <p:nvPr/>
        </p:nvSpPr>
        <p:spPr>
          <a:xfrm>
            <a:off x="587200" y="5119375"/>
            <a:ext cx="101928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AU" sz="2000">
                <a:solidFill>
                  <a:schemeClr val="dk1"/>
                </a:solidFill>
              </a:rPr>
              <a:t>Code 1</a:t>
            </a:r>
            <a:r>
              <a:rPr lang="en-AU" sz="2200">
                <a:solidFill>
                  <a:schemeClr val="dk1"/>
                </a:solidFill>
              </a:rPr>
              <a:t>- </a:t>
            </a:r>
            <a:r>
              <a:rPr lang="en-AU" sz="2000">
                <a:solidFill>
                  <a:schemeClr val="dk1"/>
                </a:solidFill>
              </a:rPr>
              <a:t>Weak </a:t>
            </a:r>
            <a:r>
              <a:rPr lang="en-AU" sz="2000">
                <a:solidFill>
                  <a:schemeClr val="dk1"/>
                </a:solidFill>
              </a:rPr>
              <a:t>correlation (Increased Call number != Delayed Response)</a:t>
            </a:r>
            <a:endParaRPr sz="2200">
              <a:solidFill>
                <a:schemeClr val="dk1"/>
              </a:solidFill>
            </a:endParaRPr>
          </a:p>
          <a:p>
            <a:pPr indent="-304800" lvl="0" marL="457200" rtl="0" algn="l">
              <a:spcBef>
                <a:spcPts val="0"/>
              </a:spcBef>
              <a:spcAft>
                <a:spcPts val="0"/>
              </a:spcAft>
              <a:buClr>
                <a:schemeClr val="dk1"/>
              </a:buClr>
              <a:buSzPts val="1200"/>
              <a:buChar char="●"/>
            </a:pPr>
            <a:r>
              <a:rPr lang="en-AU" sz="2000">
                <a:solidFill>
                  <a:schemeClr val="dk1"/>
                </a:solidFill>
              </a:rPr>
              <a:t>Code 2 -Moderate </a:t>
            </a:r>
            <a:r>
              <a:rPr lang="en-AU" sz="2000">
                <a:solidFill>
                  <a:schemeClr val="dk1"/>
                </a:solidFill>
              </a:rPr>
              <a:t>Correlation(Increased Call number = Delayed Response)</a:t>
            </a:r>
            <a:endParaRPr sz="1900">
              <a:solidFill>
                <a:schemeClr val="dk1"/>
              </a:solidFill>
            </a:endParaRPr>
          </a:p>
        </p:txBody>
      </p:sp>
      <p:pic>
        <p:nvPicPr>
          <p:cNvPr id="142" name="Google Shape;142;g308e2cc01b6_5_27"/>
          <p:cNvPicPr preferRelativeResize="0"/>
          <p:nvPr/>
        </p:nvPicPr>
        <p:blipFill>
          <a:blip r:embed="rId5">
            <a:alphaModFix/>
          </a:blip>
          <a:stretch>
            <a:fillRect/>
          </a:stretch>
        </p:blipFill>
        <p:spPr>
          <a:xfrm>
            <a:off x="108500" y="2007762"/>
            <a:ext cx="5122175" cy="28424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descr="Abstract layered blues" id="147" name="Google Shape;147;g308e2cc01b6_5_49"/>
          <p:cNvPicPr preferRelativeResize="0"/>
          <p:nvPr/>
        </p:nvPicPr>
        <p:blipFill rotWithShape="1">
          <a:blip r:embed="rId3">
            <a:alphaModFix/>
          </a:blip>
          <a:srcRect b="0" l="0" r="0" t="0"/>
          <a:stretch/>
        </p:blipFill>
        <p:spPr>
          <a:xfrm rot="-5400000">
            <a:off x="5181600" y="-5181600"/>
            <a:ext cx="1828800" cy="12192000"/>
          </a:xfrm>
          <a:prstGeom prst="rect">
            <a:avLst/>
          </a:prstGeom>
          <a:noFill/>
          <a:ln>
            <a:noFill/>
          </a:ln>
        </p:spPr>
      </p:pic>
      <p:sp>
        <p:nvSpPr>
          <p:cNvPr id="148" name="Google Shape;148;g308e2cc01b6_5_49"/>
          <p:cNvSpPr/>
          <p:nvPr/>
        </p:nvSpPr>
        <p:spPr>
          <a:xfrm>
            <a:off x="0" y="-1"/>
            <a:ext cx="12192000" cy="1828800"/>
          </a:xfrm>
          <a:prstGeom prst="rect">
            <a:avLst/>
          </a:prstGeom>
          <a:solidFill>
            <a:srgbClr val="002060">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9" name="Google Shape;149;g308e2cc01b6_5_49"/>
          <p:cNvSpPr txBox="1"/>
          <p:nvPr/>
        </p:nvSpPr>
        <p:spPr>
          <a:xfrm>
            <a:off x="108508" y="375740"/>
            <a:ext cx="12192000" cy="1077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AU" sz="3200">
                <a:solidFill>
                  <a:schemeClr val="lt1"/>
                </a:solidFill>
                <a:latin typeface="Arial"/>
                <a:ea typeface="Arial"/>
                <a:cs typeface="Arial"/>
                <a:sym typeface="Arial"/>
              </a:rPr>
              <a:t>Which UCLs consistently meet or fail to meet the 85% or 90% response time targets for Code 1 incidents?</a:t>
            </a:r>
            <a:endParaRPr b="1" sz="3200">
              <a:solidFill>
                <a:schemeClr val="lt1"/>
              </a:solidFill>
              <a:latin typeface="Arial"/>
              <a:ea typeface="Arial"/>
              <a:cs typeface="Arial"/>
              <a:sym typeface="Arial"/>
            </a:endParaRPr>
          </a:p>
        </p:txBody>
      </p:sp>
      <p:sp>
        <p:nvSpPr>
          <p:cNvPr id="150" name="Google Shape;150;g308e2cc01b6_5_49"/>
          <p:cNvSpPr txBox="1"/>
          <p:nvPr/>
        </p:nvSpPr>
        <p:spPr>
          <a:xfrm>
            <a:off x="6064550" y="2069475"/>
            <a:ext cx="5893500" cy="4192500"/>
          </a:xfrm>
          <a:prstGeom prst="rect">
            <a:avLst/>
          </a:prstGeom>
          <a:noFill/>
          <a:ln>
            <a:noFill/>
          </a:ln>
        </p:spPr>
        <p:txBody>
          <a:bodyPr anchorCtr="0" anchor="t" bIns="91425" lIns="91425" spcFirstLastPara="1" rIns="91425" wrap="square" tIns="91425">
            <a:normAutofit fontScale="92500" lnSpcReduction="20000"/>
          </a:bodyPr>
          <a:lstStyle/>
          <a:p>
            <a:pPr indent="-316706" lvl="0" marL="457200" rtl="0" algn="l">
              <a:lnSpc>
                <a:spcPct val="200000"/>
              </a:lnSpc>
              <a:spcBef>
                <a:spcPts val="1200"/>
              </a:spcBef>
              <a:spcAft>
                <a:spcPts val="0"/>
              </a:spcAft>
              <a:buClr>
                <a:schemeClr val="dk1"/>
              </a:buClr>
              <a:buSzPct val="100000"/>
              <a:buChar char="●"/>
            </a:pPr>
            <a:r>
              <a:rPr b="1" lang="en-AU" sz="1500">
                <a:solidFill>
                  <a:schemeClr val="dk1"/>
                </a:solidFill>
              </a:rPr>
              <a:t>Performance Categories</a:t>
            </a:r>
            <a:r>
              <a:rPr lang="en-AU" sz="1500">
                <a:solidFill>
                  <a:schemeClr val="dk1"/>
                </a:solidFill>
              </a:rPr>
              <a:t>: UCLs were classified into 'High' (≥90%), 'Mid' (85%-90%), and 'Low' (&lt;85%) performance, based on average response times.</a:t>
            </a:r>
            <a:endParaRPr sz="1500">
              <a:solidFill>
                <a:schemeClr val="dk1"/>
              </a:solidFill>
            </a:endParaRPr>
          </a:p>
          <a:p>
            <a:pPr indent="-316706" lvl="0" marL="457200" rtl="0" algn="l">
              <a:lnSpc>
                <a:spcPct val="200000"/>
              </a:lnSpc>
              <a:spcBef>
                <a:spcPts val="0"/>
              </a:spcBef>
              <a:spcAft>
                <a:spcPts val="0"/>
              </a:spcAft>
              <a:buClr>
                <a:schemeClr val="dk1"/>
              </a:buClr>
              <a:buSzPct val="100000"/>
              <a:buChar char="●"/>
            </a:pPr>
            <a:r>
              <a:rPr b="1" lang="en-AU" sz="1500">
                <a:solidFill>
                  <a:schemeClr val="dk1"/>
                </a:solidFill>
              </a:rPr>
              <a:t>Close to Target</a:t>
            </a:r>
            <a:r>
              <a:rPr lang="en-AU" sz="1500">
                <a:solidFill>
                  <a:schemeClr val="dk1"/>
                </a:solidFill>
              </a:rPr>
              <a:t>: Many UCLs fall in the 85%-90% range, indicating they are near the 90% target but need further improvement.</a:t>
            </a:r>
            <a:endParaRPr sz="1500">
              <a:solidFill>
                <a:schemeClr val="dk1"/>
              </a:solidFill>
            </a:endParaRPr>
          </a:p>
          <a:p>
            <a:pPr indent="-316706" lvl="0" marL="457200" rtl="0" algn="l">
              <a:lnSpc>
                <a:spcPct val="200000"/>
              </a:lnSpc>
              <a:spcBef>
                <a:spcPts val="0"/>
              </a:spcBef>
              <a:spcAft>
                <a:spcPts val="0"/>
              </a:spcAft>
              <a:buClr>
                <a:schemeClr val="dk1"/>
              </a:buClr>
              <a:buSzPct val="100000"/>
              <a:buChar char="●"/>
            </a:pPr>
            <a:r>
              <a:rPr b="1" lang="en-AU" sz="1500">
                <a:solidFill>
                  <a:schemeClr val="dk1"/>
                </a:solidFill>
              </a:rPr>
              <a:t>Challenges in Low-Performing Areas</a:t>
            </a:r>
            <a:r>
              <a:rPr lang="en-AU" sz="1500">
                <a:solidFill>
                  <a:schemeClr val="dk1"/>
                </a:solidFill>
              </a:rPr>
              <a:t>: UCLs below 85% face issues like infrastructure limitations, resource shortages, or long travel distances, affecting emergency response.</a:t>
            </a:r>
            <a:endParaRPr sz="1500">
              <a:solidFill>
                <a:schemeClr val="dk1"/>
              </a:solidFill>
            </a:endParaRPr>
          </a:p>
          <a:p>
            <a:pPr indent="0" lvl="0" marL="457200" rtl="0" algn="l">
              <a:lnSpc>
                <a:spcPct val="115000"/>
              </a:lnSpc>
              <a:spcBef>
                <a:spcPts val="1200"/>
              </a:spcBef>
              <a:spcAft>
                <a:spcPts val="0"/>
              </a:spcAft>
              <a:buNone/>
            </a:pPr>
            <a:r>
              <a:t/>
            </a:r>
            <a:endParaRPr sz="11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51" name="Google Shape;151;g308e2cc01b6_5_49"/>
          <p:cNvPicPr preferRelativeResize="0"/>
          <p:nvPr/>
        </p:nvPicPr>
        <p:blipFill>
          <a:blip r:embed="rId4">
            <a:alphaModFix/>
          </a:blip>
          <a:stretch>
            <a:fillRect/>
          </a:stretch>
        </p:blipFill>
        <p:spPr>
          <a:xfrm>
            <a:off x="152400" y="1981200"/>
            <a:ext cx="5759750" cy="431981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descr="Abstract layered blues" id="156" name="Google Shape;156;g309502c8b24_2_9"/>
          <p:cNvPicPr preferRelativeResize="0"/>
          <p:nvPr/>
        </p:nvPicPr>
        <p:blipFill rotWithShape="1">
          <a:blip r:embed="rId3">
            <a:alphaModFix/>
          </a:blip>
          <a:srcRect b="0" l="0" r="0" t="0"/>
          <a:stretch/>
        </p:blipFill>
        <p:spPr>
          <a:xfrm rot="-5400000">
            <a:off x="5181600" y="-5181600"/>
            <a:ext cx="1828800" cy="12192000"/>
          </a:xfrm>
          <a:prstGeom prst="rect">
            <a:avLst/>
          </a:prstGeom>
          <a:noFill/>
          <a:ln>
            <a:noFill/>
          </a:ln>
        </p:spPr>
      </p:pic>
      <p:sp>
        <p:nvSpPr>
          <p:cNvPr id="157" name="Google Shape;157;g309502c8b24_2_9"/>
          <p:cNvSpPr/>
          <p:nvPr/>
        </p:nvSpPr>
        <p:spPr>
          <a:xfrm>
            <a:off x="0" y="-1"/>
            <a:ext cx="12192000" cy="1828800"/>
          </a:xfrm>
          <a:prstGeom prst="rect">
            <a:avLst/>
          </a:prstGeom>
          <a:solidFill>
            <a:srgbClr val="002060">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8" name="Google Shape;158;g309502c8b24_2_9"/>
          <p:cNvSpPr txBox="1"/>
          <p:nvPr/>
        </p:nvSpPr>
        <p:spPr>
          <a:xfrm>
            <a:off x="108508" y="375740"/>
            <a:ext cx="12192000" cy="1077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AU" sz="3200">
                <a:solidFill>
                  <a:schemeClr val="lt1"/>
                </a:solidFill>
                <a:latin typeface="Arial"/>
                <a:ea typeface="Arial"/>
                <a:cs typeface="Arial"/>
                <a:sym typeface="Arial"/>
              </a:rPr>
              <a:t>Which UCLs consistently meet or fail to meet the 85% or 90% response time targets for Code 1 incidents?</a:t>
            </a:r>
            <a:endParaRPr b="1" sz="3200">
              <a:solidFill>
                <a:schemeClr val="lt1"/>
              </a:solidFill>
              <a:latin typeface="Arial"/>
              <a:ea typeface="Arial"/>
              <a:cs typeface="Arial"/>
              <a:sym typeface="Arial"/>
            </a:endParaRPr>
          </a:p>
        </p:txBody>
      </p:sp>
      <p:pic>
        <p:nvPicPr>
          <p:cNvPr id="159" name="Google Shape;159;g309502c8b24_2_9"/>
          <p:cNvPicPr preferRelativeResize="0"/>
          <p:nvPr/>
        </p:nvPicPr>
        <p:blipFill>
          <a:blip r:embed="rId4">
            <a:alphaModFix/>
          </a:blip>
          <a:stretch>
            <a:fillRect/>
          </a:stretch>
        </p:blipFill>
        <p:spPr>
          <a:xfrm>
            <a:off x="445950" y="2480050"/>
            <a:ext cx="10629900" cy="4284850"/>
          </a:xfrm>
          <a:prstGeom prst="rect">
            <a:avLst/>
          </a:prstGeom>
          <a:noFill/>
          <a:ln>
            <a:noFill/>
          </a:ln>
        </p:spPr>
      </p:pic>
      <p:sp>
        <p:nvSpPr>
          <p:cNvPr id="160" name="Google Shape;160;g309502c8b24_2_9"/>
          <p:cNvSpPr txBox="1"/>
          <p:nvPr/>
        </p:nvSpPr>
        <p:spPr>
          <a:xfrm>
            <a:off x="445950" y="1828800"/>
            <a:ext cx="8692800" cy="350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AU" sz="2100">
                <a:solidFill>
                  <a:schemeClr val="dk1"/>
                </a:solidFill>
              </a:rPr>
              <a:t>Cities with Low, Mid and High Performance</a:t>
            </a:r>
            <a:r>
              <a:rPr lang="en-AU" sz="2800">
                <a:solidFill>
                  <a:schemeClr val="dk1"/>
                </a:solidFill>
              </a:rPr>
              <a:t> </a:t>
            </a:r>
            <a:endParaRPr sz="2800">
              <a:solidFill>
                <a:schemeClr val="dk1"/>
              </a:solidFill>
            </a:endParaRPr>
          </a:p>
          <a:p>
            <a:pPr indent="0" lvl="0" marL="0" rtl="0" algn="l">
              <a:spcBef>
                <a:spcPts val="0"/>
              </a:spcBef>
              <a:spcAft>
                <a:spcPts val="0"/>
              </a:spcAft>
              <a:buNone/>
            </a:pPr>
            <a:r>
              <a:t/>
            </a:r>
            <a:endParaRPr sz="2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descr="Abstract layered blues" id="166" name="Google Shape;166;p7"/>
          <p:cNvPicPr preferRelativeResize="0"/>
          <p:nvPr/>
        </p:nvPicPr>
        <p:blipFill rotWithShape="1">
          <a:blip r:embed="rId3">
            <a:alphaModFix/>
          </a:blip>
          <a:srcRect b="0" l="0" r="0" t="0"/>
          <a:stretch/>
        </p:blipFill>
        <p:spPr>
          <a:xfrm rot="-5400000">
            <a:off x="5181600" y="-5181600"/>
            <a:ext cx="1828800" cy="12192000"/>
          </a:xfrm>
          <a:prstGeom prst="rect">
            <a:avLst/>
          </a:prstGeom>
          <a:noFill/>
          <a:ln>
            <a:noFill/>
          </a:ln>
        </p:spPr>
      </p:pic>
      <p:sp>
        <p:nvSpPr>
          <p:cNvPr id="167" name="Google Shape;167;p7"/>
          <p:cNvSpPr/>
          <p:nvPr/>
        </p:nvSpPr>
        <p:spPr>
          <a:xfrm>
            <a:off x="0" y="-1"/>
            <a:ext cx="12192000" cy="1828801"/>
          </a:xfrm>
          <a:prstGeom prst="rect">
            <a:avLst/>
          </a:prstGeom>
          <a:solidFill>
            <a:srgbClr val="002060">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8" name="Google Shape;168;p7"/>
          <p:cNvSpPr txBox="1"/>
          <p:nvPr/>
        </p:nvSpPr>
        <p:spPr>
          <a:xfrm>
            <a:off x="0" y="39525"/>
            <a:ext cx="12192000" cy="193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AU" sz="3200">
                <a:solidFill>
                  <a:schemeClr val="lt1"/>
                </a:solidFill>
                <a:latin typeface="Arial"/>
                <a:ea typeface="Arial"/>
                <a:cs typeface="Arial"/>
                <a:sym typeface="Arial"/>
              </a:rPr>
              <a:t>Does population density of a UCL affect Ambulance response time?</a:t>
            </a:r>
            <a:br>
              <a:rPr b="1" lang="en-AU" sz="3600">
                <a:solidFill>
                  <a:schemeClr val="lt1"/>
                </a:solidFill>
                <a:latin typeface="Arial"/>
                <a:ea typeface="Arial"/>
                <a:cs typeface="Arial"/>
                <a:sym typeface="Arial"/>
              </a:rPr>
            </a:br>
            <a:r>
              <a:rPr lang="en-AU" sz="1800">
                <a:solidFill>
                  <a:schemeClr val="lt1"/>
                </a:solidFill>
                <a:latin typeface="Arial"/>
                <a:ea typeface="Arial"/>
                <a:cs typeface="Arial"/>
                <a:sym typeface="Arial"/>
              </a:rPr>
              <a:t>One of the factors we think could affect the response time of any given area is the population of that area. Our assumption is that with a higher population density there will be an increase in ambulance response times.</a:t>
            </a:r>
            <a:endParaRPr sz="1800">
              <a:solidFill>
                <a:schemeClr val="lt1"/>
              </a:solidFill>
              <a:latin typeface="Arial"/>
              <a:ea typeface="Arial"/>
              <a:cs typeface="Arial"/>
              <a:sym typeface="Arial"/>
            </a:endParaRPr>
          </a:p>
          <a:p>
            <a:pPr indent="0" lvl="0" marL="0" marR="0" rtl="0" algn="l">
              <a:spcBef>
                <a:spcPts val="0"/>
              </a:spcBef>
              <a:spcAft>
                <a:spcPts val="0"/>
              </a:spcAft>
              <a:buNone/>
            </a:pPr>
            <a:br>
              <a:rPr lang="en-AU" sz="1000">
                <a:solidFill>
                  <a:schemeClr val="dk1"/>
                </a:solidFill>
                <a:latin typeface="Arial"/>
                <a:ea typeface="Arial"/>
                <a:cs typeface="Arial"/>
                <a:sym typeface="Arial"/>
              </a:rPr>
            </a:br>
            <a:endParaRPr sz="1000">
              <a:solidFill>
                <a:schemeClr val="lt1"/>
              </a:solidFill>
              <a:latin typeface="Arial"/>
              <a:ea typeface="Arial"/>
              <a:cs typeface="Arial"/>
              <a:sym typeface="Arial"/>
            </a:endParaRPr>
          </a:p>
        </p:txBody>
      </p:sp>
      <p:sp>
        <p:nvSpPr>
          <p:cNvPr id="169" name="Google Shape;169;p7"/>
          <p:cNvSpPr txBox="1"/>
          <p:nvPr/>
        </p:nvSpPr>
        <p:spPr>
          <a:xfrm>
            <a:off x="192650" y="3035476"/>
            <a:ext cx="37995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800">
                <a:solidFill>
                  <a:schemeClr val="dk1"/>
                </a:solidFill>
                <a:latin typeface="Arial"/>
                <a:ea typeface="Arial"/>
                <a:cs typeface="Arial"/>
                <a:sym typeface="Arial"/>
              </a:rPr>
              <a:t>This figure compares the total population “Total Persons” and the average ambulance response time in seconds “AVG RT – Seconds” for both </a:t>
            </a:r>
            <a:r>
              <a:rPr lang="en-AU" sz="1800">
                <a:solidFill>
                  <a:srgbClr val="1F77B4"/>
                </a:solidFill>
                <a:latin typeface="Arial"/>
                <a:ea typeface="Arial"/>
                <a:cs typeface="Arial"/>
                <a:sym typeface="Arial"/>
              </a:rPr>
              <a:t>2018</a:t>
            </a:r>
            <a:r>
              <a:rPr lang="en-AU" sz="1800">
                <a:solidFill>
                  <a:schemeClr val="dk1"/>
                </a:solidFill>
                <a:latin typeface="Arial"/>
                <a:ea typeface="Arial"/>
                <a:cs typeface="Arial"/>
                <a:sym typeface="Arial"/>
              </a:rPr>
              <a:t> and </a:t>
            </a:r>
            <a:r>
              <a:rPr lang="en-AU" sz="1800">
                <a:solidFill>
                  <a:srgbClr val="FF0000"/>
                </a:solidFill>
                <a:latin typeface="Arial"/>
                <a:ea typeface="Arial"/>
                <a:cs typeface="Arial"/>
                <a:sym typeface="Arial"/>
              </a:rPr>
              <a:t>2019</a:t>
            </a:r>
            <a:r>
              <a:rPr lang="en-AU" sz="1800">
                <a:solidFill>
                  <a:schemeClr val="dk1"/>
                </a:solidFill>
                <a:latin typeface="Arial"/>
                <a:ea typeface="Arial"/>
                <a:cs typeface="Arial"/>
                <a:sym typeface="Arial"/>
              </a:rPr>
              <a:t>.</a:t>
            </a:r>
            <a:endParaRPr>
              <a:solidFill>
                <a:schemeClr val="dk1"/>
              </a:solidFill>
              <a:latin typeface="Arial"/>
              <a:ea typeface="Arial"/>
              <a:cs typeface="Arial"/>
              <a:sym typeface="Arial"/>
            </a:endParaRPr>
          </a:p>
        </p:txBody>
      </p:sp>
      <p:pic>
        <p:nvPicPr>
          <p:cNvPr descr="A red and blue dots&#10;&#10;Description automatically generated" id="170" name="Google Shape;170;p7"/>
          <p:cNvPicPr preferRelativeResize="0"/>
          <p:nvPr/>
        </p:nvPicPr>
        <p:blipFill rotWithShape="1">
          <a:blip r:embed="rId4">
            <a:alphaModFix/>
          </a:blip>
          <a:srcRect b="5255" l="8428" r="9557" t="7497"/>
          <a:stretch/>
        </p:blipFill>
        <p:spPr>
          <a:xfrm>
            <a:off x="4248149" y="1901708"/>
            <a:ext cx="7810500" cy="480131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descr="Abstract layered blues" id="176" name="Google Shape;176;p8"/>
          <p:cNvPicPr preferRelativeResize="0"/>
          <p:nvPr/>
        </p:nvPicPr>
        <p:blipFill rotWithShape="1">
          <a:blip r:embed="rId3">
            <a:alphaModFix/>
          </a:blip>
          <a:srcRect b="0" l="0" r="0" t="0"/>
          <a:stretch/>
        </p:blipFill>
        <p:spPr>
          <a:xfrm rot="-5400000">
            <a:off x="5181600" y="-5181600"/>
            <a:ext cx="1828800" cy="12192000"/>
          </a:xfrm>
          <a:prstGeom prst="rect">
            <a:avLst/>
          </a:prstGeom>
          <a:noFill/>
          <a:ln>
            <a:noFill/>
          </a:ln>
        </p:spPr>
      </p:pic>
      <p:sp>
        <p:nvSpPr>
          <p:cNvPr id="177" name="Google Shape;177;p8"/>
          <p:cNvSpPr/>
          <p:nvPr/>
        </p:nvSpPr>
        <p:spPr>
          <a:xfrm>
            <a:off x="0" y="-1"/>
            <a:ext cx="12192000" cy="1828801"/>
          </a:xfrm>
          <a:prstGeom prst="rect">
            <a:avLst/>
          </a:prstGeom>
          <a:solidFill>
            <a:srgbClr val="002060">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8" name="Google Shape;178;p8"/>
          <p:cNvSpPr txBox="1"/>
          <p:nvPr/>
        </p:nvSpPr>
        <p:spPr>
          <a:xfrm>
            <a:off x="10" y="355717"/>
            <a:ext cx="12192000" cy="1569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AU" sz="3200">
                <a:solidFill>
                  <a:schemeClr val="lt1"/>
                </a:solidFill>
                <a:latin typeface="Arial"/>
                <a:ea typeface="Arial"/>
                <a:cs typeface="Arial"/>
                <a:sym typeface="Arial"/>
              </a:rPr>
              <a:t>Does population density of a UCL affect Ambulance response time?</a:t>
            </a:r>
            <a:br>
              <a:rPr lang="en-AU" sz="3600">
                <a:solidFill>
                  <a:schemeClr val="dk1"/>
                </a:solidFill>
                <a:latin typeface="Arial"/>
                <a:ea typeface="Arial"/>
                <a:cs typeface="Arial"/>
                <a:sym typeface="Arial"/>
              </a:rPr>
            </a:br>
            <a:endParaRPr sz="3200">
              <a:solidFill>
                <a:schemeClr val="lt1"/>
              </a:solidFill>
              <a:latin typeface="Arial"/>
              <a:ea typeface="Arial"/>
              <a:cs typeface="Arial"/>
              <a:sym typeface="Arial"/>
            </a:endParaRPr>
          </a:p>
        </p:txBody>
      </p:sp>
      <p:sp>
        <p:nvSpPr>
          <p:cNvPr id="179" name="Google Shape;179;p8"/>
          <p:cNvSpPr txBox="1"/>
          <p:nvPr/>
        </p:nvSpPr>
        <p:spPr>
          <a:xfrm>
            <a:off x="291425" y="2831493"/>
            <a:ext cx="3733800" cy="258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800">
                <a:solidFill>
                  <a:schemeClr val="dk1"/>
                </a:solidFill>
                <a:latin typeface="Arial"/>
                <a:ea typeface="Arial"/>
                <a:cs typeface="Arial"/>
                <a:sym typeface="Arial"/>
              </a:rPr>
              <a:t>In addition to higher population in a densely populated area, we can assume that this will cause an increase in the number of calls to Ambulance Victoria services.</a:t>
            </a:r>
            <a:r>
              <a:rPr lang="en-AU" sz="1800">
                <a:solidFill>
                  <a:schemeClr val="dk1"/>
                </a:solidFill>
              </a:rPr>
              <a:t> </a:t>
            </a:r>
            <a:r>
              <a:rPr lang="en-AU" sz="1800">
                <a:solidFill>
                  <a:schemeClr val="dk1"/>
                </a:solidFill>
                <a:latin typeface="Arial"/>
                <a:ea typeface="Arial"/>
                <a:cs typeface="Arial"/>
                <a:sym typeface="Arial"/>
              </a:rPr>
              <a:t>This figure compares the total number of calls and the average ambulance response for both </a:t>
            </a:r>
            <a:r>
              <a:rPr lang="en-AU" sz="1800">
                <a:solidFill>
                  <a:srgbClr val="1F77B4"/>
                </a:solidFill>
                <a:latin typeface="Arial"/>
                <a:ea typeface="Arial"/>
                <a:cs typeface="Arial"/>
                <a:sym typeface="Arial"/>
              </a:rPr>
              <a:t>2018</a:t>
            </a:r>
            <a:r>
              <a:rPr lang="en-AU" sz="1800">
                <a:solidFill>
                  <a:schemeClr val="dk1"/>
                </a:solidFill>
                <a:latin typeface="Arial"/>
                <a:ea typeface="Arial"/>
                <a:cs typeface="Arial"/>
                <a:sym typeface="Arial"/>
              </a:rPr>
              <a:t> and </a:t>
            </a:r>
            <a:r>
              <a:rPr lang="en-AU" sz="1800">
                <a:solidFill>
                  <a:srgbClr val="FF0000"/>
                </a:solidFill>
                <a:latin typeface="Arial"/>
                <a:ea typeface="Arial"/>
                <a:cs typeface="Arial"/>
                <a:sym typeface="Arial"/>
              </a:rPr>
              <a:t>2019</a:t>
            </a:r>
            <a:r>
              <a:rPr lang="en-AU" sz="1800">
                <a:solidFill>
                  <a:schemeClr val="dk1"/>
                </a:solidFill>
                <a:latin typeface="Arial"/>
                <a:ea typeface="Arial"/>
                <a:cs typeface="Arial"/>
                <a:sym typeface="Arial"/>
              </a:rPr>
              <a:t>.</a:t>
            </a:r>
            <a:endParaRPr sz="2100">
              <a:solidFill>
                <a:schemeClr val="dk1"/>
              </a:solidFill>
              <a:latin typeface="Arial"/>
              <a:ea typeface="Arial"/>
              <a:cs typeface="Arial"/>
              <a:sym typeface="Arial"/>
            </a:endParaRPr>
          </a:p>
        </p:txBody>
      </p:sp>
      <p:pic>
        <p:nvPicPr>
          <p:cNvPr descr="A graph with red and blue lines&#10;&#10;Description automatically generated" id="180" name="Google Shape;180;p8"/>
          <p:cNvPicPr preferRelativeResize="0"/>
          <p:nvPr/>
        </p:nvPicPr>
        <p:blipFill rotWithShape="1">
          <a:blip r:embed="rId4">
            <a:alphaModFix/>
          </a:blip>
          <a:srcRect b="5491" l="8833" r="8167" t="9167"/>
          <a:stretch/>
        </p:blipFill>
        <p:spPr>
          <a:xfrm>
            <a:off x="4314826" y="1925622"/>
            <a:ext cx="7743824" cy="47774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2024-10-06T04:55:43Z</dcterms:created>
  <dc:creator>User</dc:creator>
</cp:coreProperties>
</file>