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60" r:id="rId6"/>
    <p:sldId id="262" r:id="rId7"/>
    <p:sldId id="261" r:id="rId8"/>
    <p:sldId id="263" r:id="rId9"/>
    <p:sldId id="264"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1"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sgenie.com/blog/how-to-manage-on-call" TargetMode="External"/><Relationship Id="rId2" Type="http://schemas.openxmlformats.org/officeDocument/2006/relationships/hyperlink" Target="https://blog.serverdensity.com/how-we-handle-on-call-schedu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pager rotation duties</a:t>
            </a:r>
          </a:p>
        </p:txBody>
      </p:sp>
      <p:sp>
        <p:nvSpPr>
          <p:cNvPr id="3" name="Subtitle 2"/>
          <p:cNvSpPr>
            <a:spLocks noGrp="1"/>
          </p:cNvSpPr>
          <p:nvPr>
            <p:ph type="subTitle" idx="1"/>
          </p:nvPr>
        </p:nvSpPr>
        <p:spPr/>
        <p:txBody>
          <a:bodyPr>
            <a:normAutofit/>
          </a:bodyPr>
          <a:lstStyle/>
          <a:p>
            <a:r>
              <a:rPr lang="en-US" dirty="0"/>
              <a:t>WEB 430</a:t>
            </a:r>
          </a:p>
          <a:p>
            <a:r>
              <a:rPr lang="en-US" dirty="0"/>
              <a:t>Natasha W</a:t>
            </a:r>
          </a:p>
        </p:txBody>
      </p:sp>
    </p:spTree>
    <p:extLst>
      <p:ext uri="{BB962C8B-B14F-4D97-AF65-F5344CB8AC3E}">
        <p14:creationId xmlns:p14="http://schemas.microsoft.com/office/powerpoint/2010/main" val="255356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hlinkClick r:id="rId2"/>
              </a:rPr>
              <a:t>https://blog.serverdensity.com/how-we-handle-on-call-schedules/</a:t>
            </a:r>
            <a:endParaRPr lang="en-US" dirty="0"/>
          </a:p>
          <a:p>
            <a:r>
              <a:rPr lang="en-US" dirty="0">
                <a:hlinkClick r:id="rId3"/>
              </a:rPr>
              <a:t>https://www.opsgenie.com/blog/how-to-manage-on-call</a:t>
            </a:r>
            <a:endParaRPr lang="en-US" dirty="0"/>
          </a:p>
          <a:p>
            <a:endParaRPr lang="en-US" dirty="0"/>
          </a:p>
          <a:p>
            <a:endParaRPr lang="en-US" dirty="0"/>
          </a:p>
        </p:txBody>
      </p:sp>
    </p:spTree>
    <p:extLst>
      <p:ext uri="{BB962C8B-B14F-4D97-AF65-F5344CB8AC3E}">
        <p14:creationId xmlns:p14="http://schemas.microsoft.com/office/powerpoint/2010/main" val="315771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is an On-Call Schedule?</a:t>
            </a:r>
          </a:p>
          <a:p>
            <a:r>
              <a:rPr lang="en-US" dirty="0"/>
              <a:t>DevOps On-Call</a:t>
            </a:r>
          </a:p>
          <a:p>
            <a:r>
              <a:rPr lang="en-US" dirty="0"/>
              <a:t>How DevOps On-Call is Setup</a:t>
            </a:r>
          </a:p>
          <a:p>
            <a:r>
              <a:rPr lang="en-US" dirty="0"/>
              <a:t>Setting Up On-Call</a:t>
            </a:r>
          </a:p>
          <a:p>
            <a:r>
              <a:rPr lang="en-US" dirty="0"/>
              <a:t>‘</a:t>
            </a:r>
            <a:r>
              <a:rPr lang="en-US" dirty="0" err="1"/>
              <a:t>PagerDuty</a:t>
            </a:r>
            <a:r>
              <a:rPr lang="en-US" dirty="0"/>
              <a:t>’ Graphic</a:t>
            </a:r>
          </a:p>
          <a:p>
            <a:r>
              <a:rPr lang="en-US" dirty="0"/>
              <a:t>Escalation</a:t>
            </a:r>
          </a:p>
          <a:p>
            <a:r>
              <a:rPr lang="en-US" dirty="0"/>
              <a:t>The DevOps Movement and it’s Crucial Use</a:t>
            </a:r>
          </a:p>
          <a:p>
            <a:endParaRPr lang="en-US" dirty="0"/>
          </a:p>
        </p:txBody>
      </p:sp>
    </p:spTree>
    <p:extLst>
      <p:ext uri="{BB962C8B-B14F-4D97-AF65-F5344CB8AC3E}">
        <p14:creationId xmlns:p14="http://schemas.microsoft.com/office/powerpoint/2010/main" val="354216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on-call schedule?</a:t>
            </a:r>
          </a:p>
        </p:txBody>
      </p:sp>
      <p:sp>
        <p:nvSpPr>
          <p:cNvPr id="3" name="Content Placeholder 2"/>
          <p:cNvSpPr>
            <a:spLocks noGrp="1"/>
          </p:cNvSpPr>
          <p:nvPr>
            <p:ph idx="1"/>
          </p:nvPr>
        </p:nvSpPr>
        <p:spPr/>
        <p:txBody>
          <a:bodyPr/>
          <a:lstStyle/>
          <a:p>
            <a:r>
              <a:rPr lang="en-US" dirty="0"/>
              <a:t>On-call schedules are used to determine who is on-call at a given time</a:t>
            </a:r>
          </a:p>
          <a:p>
            <a:r>
              <a:rPr lang="en-US" dirty="0"/>
              <a:t>The tools used for on-call scheduling need to be flexible enough to support:</a:t>
            </a:r>
          </a:p>
          <a:p>
            <a:pPr lvl="1"/>
            <a:r>
              <a:rPr lang="en-US" dirty="0"/>
              <a:t>Sophisticated scheduling scenarios</a:t>
            </a:r>
          </a:p>
          <a:p>
            <a:r>
              <a:rPr lang="en-US" dirty="0"/>
              <a:t>The amount of what-ifs that can happen due to geographically distributed teams, schedule changes, personnel changes, and more are important factors to consider when developing your on-call schedule</a:t>
            </a:r>
          </a:p>
        </p:txBody>
      </p:sp>
    </p:spTree>
    <p:extLst>
      <p:ext uri="{BB962C8B-B14F-4D97-AF65-F5344CB8AC3E}">
        <p14:creationId xmlns:p14="http://schemas.microsoft.com/office/powerpoint/2010/main" val="201049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On-Call</a:t>
            </a:r>
          </a:p>
        </p:txBody>
      </p:sp>
      <p:sp>
        <p:nvSpPr>
          <p:cNvPr id="3" name="Content Placeholder 2"/>
          <p:cNvSpPr>
            <a:spLocks noGrp="1"/>
          </p:cNvSpPr>
          <p:nvPr>
            <p:ph idx="1"/>
          </p:nvPr>
        </p:nvSpPr>
        <p:spPr/>
        <p:txBody>
          <a:bodyPr/>
          <a:lstStyle/>
          <a:p>
            <a:r>
              <a:rPr lang="en-US" dirty="0"/>
              <a:t>In one of the sources listed, it is brought up that developers and designers should be exposed to the production issues together</a:t>
            </a:r>
          </a:p>
          <a:p>
            <a:r>
              <a:rPr lang="en-US" dirty="0"/>
              <a:t>Most people would thing this would be counterproductive as writing code and responding to production alerts are completely different</a:t>
            </a:r>
          </a:p>
          <a:p>
            <a:r>
              <a:rPr lang="en-US" dirty="0"/>
              <a:t>The key to this would be to have your engineers that are focusing on certain tasks would not focus on the alerts, and the engineers focused on the alerts wouldn’t work on tasks</a:t>
            </a:r>
          </a:p>
          <a:p>
            <a:r>
              <a:rPr lang="en-US" dirty="0"/>
              <a:t>With this mindset your engineers can see both sides of the development and production and go back and forth to prevent more alerts</a:t>
            </a:r>
          </a:p>
        </p:txBody>
      </p:sp>
    </p:spTree>
    <p:extLst>
      <p:ext uri="{BB962C8B-B14F-4D97-AF65-F5344CB8AC3E}">
        <p14:creationId xmlns:p14="http://schemas.microsoft.com/office/powerpoint/2010/main" val="314316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DevOps On-Call is Setup</a:t>
            </a:r>
          </a:p>
        </p:txBody>
      </p:sp>
      <p:sp>
        <p:nvSpPr>
          <p:cNvPr id="3" name="Content Placeholder 2"/>
          <p:cNvSpPr>
            <a:spLocks noGrp="1"/>
          </p:cNvSpPr>
          <p:nvPr>
            <p:ph idx="1"/>
          </p:nvPr>
        </p:nvSpPr>
        <p:spPr/>
        <p:txBody>
          <a:bodyPr/>
          <a:lstStyle/>
          <a:p>
            <a:r>
              <a:rPr lang="en-US" dirty="0"/>
              <a:t>One way to setup a On-Call process would be to have two different tiers:</a:t>
            </a:r>
          </a:p>
          <a:p>
            <a:pPr lvl="1"/>
            <a:r>
              <a:rPr lang="en-US" i="0" dirty="0"/>
              <a:t>The first tier would be setup to have all alerts go to the operations engineer during work hours, so that your production team could have time to do their stuff. Then on off hours the alerts could go to everyone</a:t>
            </a:r>
          </a:p>
          <a:p>
            <a:pPr lvl="1"/>
            <a:r>
              <a:rPr lang="en-US" i="0" dirty="0"/>
              <a:t>The second tier would have an escalated issues involving production circumstances unrelated to the ops team. This way the second tier could rotate through ops engineers that know more about the product and provide better assistance.</a:t>
            </a:r>
          </a:p>
        </p:txBody>
      </p:sp>
    </p:spTree>
    <p:extLst>
      <p:ext uri="{BB962C8B-B14F-4D97-AF65-F5344CB8AC3E}">
        <p14:creationId xmlns:p14="http://schemas.microsoft.com/office/powerpoint/2010/main" val="310299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On-Call</a:t>
            </a:r>
          </a:p>
        </p:txBody>
      </p:sp>
      <p:sp>
        <p:nvSpPr>
          <p:cNvPr id="3" name="Content Placeholder 2"/>
          <p:cNvSpPr>
            <a:spLocks noGrp="1"/>
          </p:cNvSpPr>
          <p:nvPr>
            <p:ph idx="1"/>
          </p:nvPr>
        </p:nvSpPr>
        <p:spPr/>
        <p:txBody>
          <a:bodyPr/>
          <a:lstStyle/>
          <a:p>
            <a:r>
              <a:rPr lang="en-US" dirty="0"/>
              <a:t>Another Key thing for having an on call system is to have a schedule set up for your team members and having a secondary schedule to account for escalations and members not being able to keep up with the schedule</a:t>
            </a:r>
          </a:p>
          <a:p>
            <a:r>
              <a:rPr lang="en-US" dirty="0"/>
              <a:t>An example for having a secondary situation would be if you have an engineer that doesn’t respond within a time limit (such as 15 minutes) there would be someone else available to take the call</a:t>
            </a:r>
          </a:p>
          <a:p>
            <a:r>
              <a:rPr lang="en-US" dirty="0"/>
              <a:t>Another example could be dealing with someone that might be traveling or ill and you would need to rearrange the on-call slots.</a:t>
            </a:r>
          </a:p>
          <a:p>
            <a:endParaRPr lang="en-US" dirty="0"/>
          </a:p>
        </p:txBody>
      </p:sp>
    </p:spTree>
    <p:extLst>
      <p:ext uri="{BB962C8B-B14F-4D97-AF65-F5344CB8AC3E}">
        <p14:creationId xmlns:p14="http://schemas.microsoft.com/office/powerpoint/2010/main" val="251053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PagerDuty</a:t>
            </a:r>
            <a:r>
              <a:rPr lang="en-US" dirty="0"/>
              <a:t> Graphic!</a:t>
            </a:r>
          </a:p>
        </p:txBody>
      </p:sp>
      <p:pic>
        <p:nvPicPr>
          <p:cNvPr id="4" name="Content Placeholder 3"/>
          <p:cNvPicPr>
            <a:picLocks noGrp="1" noChangeAspect="1"/>
          </p:cNvPicPr>
          <p:nvPr>
            <p:ph idx="1"/>
          </p:nvPr>
        </p:nvPicPr>
        <p:blipFill>
          <a:blip r:embed="rId2"/>
          <a:stretch>
            <a:fillRect/>
          </a:stretch>
        </p:blipFill>
        <p:spPr>
          <a:xfrm>
            <a:off x="2108119" y="1549400"/>
            <a:ext cx="7882548" cy="4749612"/>
          </a:xfrm>
          <a:prstGeom prst="rect">
            <a:avLst/>
          </a:prstGeom>
        </p:spPr>
      </p:pic>
    </p:spTree>
    <p:extLst>
      <p:ext uri="{BB962C8B-B14F-4D97-AF65-F5344CB8AC3E}">
        <p14:creationId xmlns:p14="http://schemas.microsoft.com/office/powerpoint/2010/main" val="156811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Escalation</a:t>
            </a:r>
          </a:p>
        </p:txBody>
      </p:sp>
      <p:sp>
        <p:nvSpPr>
          <p:cNvPr id="3" name="Content Placeholder 2"/>
          <p:cNvSpPr>
            <a:spLocks noGrp="1"/>
          </p:cNvSpPr>
          <p:nvPr>
            <p:ph idx="1"/>
          </p:nvPr>
        </p:nvSpPr>
        <p:spPr/>
        <p:txBody>
          <a:bodyPr/>
          <a:lstStyle/>
          <a:p>
            <a:r>
              <a:rPr lang="en-US" dirty="0"/>
              <a:t>Escalations determine who is the one to be notified when an alert happens</a:t>
            </a:r>
          </a:p>
          <a:p>
            <a:r>
              <a:rPr lang="en-US" dirty="0"/>
              <a:t>Escalations also determine what happens when no one responds to the alert and what should happen next.</a:t>
            </a:r>
          </a:p>
          <a:p>
            <a:r>
              <a:rPr lang="en-US" dirty="0"/>
              <a:t>This is key as alerts may happen in the middle of the night when individuals don’t see the alert and it is pressing to get the alert taken care of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600" y="4326264"/>
            <a:ext cx="8822267" cy="1655436"/>
          </a:xfrm>
          <a:prstGeom prst="rect">
            <a:avLst/>
          </a:prstGeom>
        </p:spPr>
      </p:pic>
    </p:spTree>
    <p:extLst>
      <p:ext uri="{BB962C8B-B14F-4D97-AF65-F5344CB8AC3E}">
        <p14:creationId xmlns:p14="http://schemas.microsoft.com/office/powerpoint/2010/main" val="352959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Movement and it’s Crucial Use of On-Call Scheduling</a:t>
            </a:r>
          </a:p>
        </p:txBody>
      </p:sp>
      <p:sp>
        <p:nvSpPr>
          <p:cNvPr id="3" name="Content Placeholder 2"/>
          <p:cNvSpPr>
            <a:spLocks noGrp="1"/>
          </p:cNvSpPr>
          <p:nvPr>
            <p:ph idx="1"/>
          </p:nvPr>
        </p:nvSpPr>
        <p:spPr/>
        <p:txBody>
          <a:bodyPr/>
          <a:lstStyle/>
          <a:p>
            <a:r>
              <a:rPr lang="en-US" dirty="0"/>
              <a:t>Within the last decade responding to IT incidents was the primary job of the Ops team</a:t>
            </a:r>
          </a:p>
          <a:p>
            <a:r>
              <a:rPr lang="en-US" dirty="0"/>
              <a:t>Typically there was a tiered structure included levels one through three</a:t>
            </a:r>
          </a:p>
          <a:p>
            <a:r>
              <a:rPr lang="en-US" dirty="0"/>
              <a:t>Adding the ‘always on’ services, customer expectations have risen causing urgency between outages and impacting company’s reputation through social media</a:t>
            </a:r>
          </a:p>
          <a:p>
            <a:r>
              <a:rPr lang="en-US" dirty="0"/>
              <a:t>With the factors, having a structure to respond to </a:t>
            </a:r>
            <a:r>
              <a:rPr lang="en-US" dirty="0" err="1"/>
              <a:t>incidients</a:t>
            </a:r>
            <a:r>
              <a:rPr lang="en-US" dirty="0"/>
              <a:t> in a timely manner is mission critical</a:t>
            </a:r>
          </a:p>
          <a:p>
            <a:r>
              <a:rPr lang="en-US" dirty="0"/>
              <a:t>With the on-call system including all faces of development and ops, helps to prevent customers from not being included on what is happening as well as give an accurate ETA on outages</a:t>
            </a:r>
          </a:p>
        </p:txBody>
      </p:sp>
    </p:spTree>
    <p:extLst>
      <p:ext uri="{BB962C8B-B14F-4D97-AF65-F5344CB8AC3E}">
        <p14:creationId xmlns:p14="http://schemas.microsoft.com/office/powerpoint/2010/main" val="29272610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TM10001105[[fn=Crop]]</Template>
  <TotalTime>263</TotalTime>
  <Words>604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pager rotation duties</vt:lpstr>
      <vt:lpstr>Outline</vt:lpstr>
      <vt:lpstr>What is an on-call schedule?</vt:lpstr>
      <vt:lpstr>DevOps On-Call</vt:lpstr>
      <vt:lpstr>How DevOps On-Call is Setup</vt:lpstr>
      <vt:lpstr>Setting up On-Call</vt:lpstr>
      <vt:lpstr>PagerDuty Graphic!</vt:lpstr>
      <vt:lpstr>Escalation</vt:lpstr>
      <vt:lpstr>DevOps Movement and it’s Crucial Use of On-Call Scheduling</vt:lpstr>
      <vt:lpstr>Sources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pager rotation duties</dc:title>
  <dc:creator>Colletta Natasha L CONTR USSTRATCOM-J646</dc:creator>
  <cp:lastModifiedBy>Natasha Colletta</cp:lastModifiedBy>
  <cp:revision>13</cp:revision>
  <dcterms:created xsi:type="dcterms:W3CDTF">2018-08-08T16:29:44Z</dcterms:created>
  <dcterms:modified xsi:type="dcterms:W3CDTF">2018-08-14T14:54:23Z</dcterms:modified>
</cp:coreProperties>
</file>