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6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8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1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0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9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2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0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2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617.9195&amp;rep=rep1&amp;type=pdf" TargetMode="External"/><Relationship Id="rId2" Type="http://schemas.openxmlformats.org/officeDocument/2006/relationships/hyperlink" Target="https://www.thoughtworks.com/continuous-integ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blications.lib.chalmers.se/records/fulltext/220573/220573.pdf" TargetMode="External"/><Relationship Id="rId4" Type="http://schemas.openxmlformats.org/officeDocument/2006/relationships/hyperlink" Target="https://martinfowler.com/articles/continuousIntegrati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Natasha W</a:t>
            </a:r>
          </a:p>
          <a:p>
            <a:r>
              <a:rPr lang="en-US" dirty="0"/>
              <a:t>Presentation 4.2</a:t>
            </a:r>
          </a:p>
        </p:txBody>
      </p:sp>
    </p:spTree>
    <p:extLst>
      <p:ext uri="{BB962C8B-B14F-4D97-AF65-F5344CB8AC3E}">
        <p14:creationId xmlns:p14="http://schemas.microsoft.com/office/powerpoint/2010/main" val="204127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https://www.thoughtworks.com/continuous-integration</a:t>
            </a:r>
            <a:endParaRPr lang="en-US" dirty="0"/>
          </a:p>
          <a:p>
            <a:r>
              <a:rPr lang="en-US" dirty="0">
                <a:hlinkClick r:id="rId3"/>
              </a:rPr>
              <a:t>http://citeseerx.ist.psu.edu/viewdoc/download?doi=10.1.1.617.9195&amp;rep=rep1&amp;type=pdf</a:t>
            </a:r>
            <a:endParaRPr lang="en-US" dirty="0"/>
          </a:p>
          <a:p>
            <a:r>
              <a:rPr lang="en-US" dirty="0">
                <a:hlinkClick r:id="rId4"/>
              </a:rPr>
              <a:t>https://martinfowler.com/articles/continuousIntegration.html</a:t>
            </a:r>
            <a:endParaRPr lang="en-US" dirty="0"/>
          </a:p>
          <a:p>
            <a:r>
              <a:rPr lang="en-US">
                <a:hlinkClick r:id="rId5"/>
              </a:rPr>
              <a:t>http://publications.lib.chalmers.se/records/fulltext/220573/220573.pdf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Continuous Integration</a:t>
            </a:r>
          </a:p>
          <a:p>
            <a:r>
              <a:rPr lang="en-US" dirty="0"/>
              <a:t>Rationale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Pros</a:t>
            </a:r>
          </a:p>
          <a:p>
            <a:r>
              <a:rPr lang="en-US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768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 (CI)?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software engineering world, Continuous Integration or CI is:</a:t>
            </a:r>
          </a:p>
          <a:p>
            <a:pPr lvl="1"/>
            <a:r>
              <a:rPr lang="en-US" dirty="0"/>
              <a:t>The practice of merging all developer working copies to a shared mainline multiple times a day</a:t>
            </a:r>
          </a:p>
          <a:p>
            <a:r>
              <a:rPr lang="en-US" dirty="0"/>
              <a:t>Continuous integration was proposed in 1991 by Grady </a:t>
            </a:r>
            <a:r>
              <a:rPr lang="en-US" dirty="0" err="1"/>
              <a:t>Booch</a:t>
            </a:r>
            <a:endParaRPr lang="en-US" dirty="0"/>
          </a:p>
          <a:p>
            <a:pPr lvl="1"/>
            <a:r>
              <a:rPr lang="en-US" dirty="0"/>
              <a:t>His proposal did not advocate integrating working copies multiple times a day</a:t>
            </a:r>
          </a:p>
          <a:p>
            <a:r>
              <a:rPr lang="en-US" dirty="0"/>
              <a:t>On the opposite side of the spectrum</a:t>
            </a:r>
          </a:p>
          <a:p>
            <a:pPr lvl="1"/>
            <a:r>
              <a:rPr lang="en-US" dirty="0"/>
              <a:t>Extreme programming adopted the concept of CI and did advocate integrating more than once per day (sometimes up to ten times a day)</a:t>
            </a:r>
          </a:p>
        </p:txBody>
      </p:sp>
    </p:spTree>
    <p:extLst>
      <p:ext uri="{BB962C8B-B14F-4D97-AF65-F5344CB8AC3E}">
        <p14:creationId xmlns:p14="http://schemas.microsoft.com/office/powerpoint/2010/main" val="10459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aim of Continuous Integration is to prevent integration problems</a:t>
            </a:r>
          </a:p>
          <a:p>
            <a:pPr lvl="1"/>
            <a:r>
              <a:rPr lang="en-US" dirty="0"/>
              <a:t>Those problems are referred to as "integration hell" in early descriptions of extreme programming</a:t>
            </a:r>
          </a:p>
          <a:p>
            <a:r>
              <a:rPr lang="en-US" dirty="0"/>
              <a:t>Continuous Integration was intended to be used in combination with automated unit tests written through the practices of test-driven development</a:t>
            </a:r>
          </a:p>
          <a:p>
            <a:r>
              <a:rPr lang="en-US" dirty="0"/>
              <a:t>Initially this was conceived as running and passing all unit tests in the developer's local environment before committing to the mainline</a:t>
            </a:r>
          </a:p>
          <a:p>
            <a:r>
              <a:rPr lang="en-US" dirty="0"/>
              <a:t>Later elaborations of the concept introduced build servers, which automatically ran the unit tests periodically or even after every commit and reported the results to the developers</a:t>
            </a:r>
          </a:p>
        </p:txBody>
      </p:sp>
    </p:spTree>
    <p:extLst>
      <p:ext uri="{BB962C8B-B14F-4D97-AF65-F5344CB8AC3E}">
        <p14:creationId xmlns:p14="http://schemas.microsoft.com/office/powerpoint/2010/main" val="15931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embarking on a change, a developer takes a copy of the current code base on which to work</a:t>
            </a:r>
          </a:p>
          <a:p>
            <a:r>
              <a:rPr lang="en-US" dirty="0"/>
              <a:t>As other developers submit changed code to the source code repository, this copy gradually ceases to reflect the repository code</a:t>
            </a:r>
          </a:p>
          <a:p>
            <a:r>
              <a:rPr lang="en-US" dirty="0"/>
              <a:t>The longer a branch of code remains checked out, the greater the risk of multiple integration conflicts and failures when the developer branch is reintegrated into the main line</a:t>
            </a:r>
          </a:p>
          <a:p>
            <a:r>
              <a:rPr lang="en-US" dirty="0"/>
              <a:t>Eventually the repository becomes so different from the developers' baselines that they enter what is sometimes referred to as "merge hell", or "integration hell“</a:t>
            </a:r>
          </a:p>
          <a:p>
            <a:pPr lvl="1"/>
            <a:r>
              <a:rPr lang="en-US" dirty="0"/>
              <a:t>Which is where the time it takes to integrate exceeds the time it took to make their original changes. </a:t>
            </a:r>
          </a:p>
          <a:p>
            <a:r>
              <a:rPr lang="en-US" dirty="0"/>
              <a:t>A complementary practice to CI is that before submitting work, each programmer must do a complete build and run (and pass) all unit tests.</a:t>
            </a:r>
          </a:p>
        </p:txBody>
      </p:sp>
    </p:spTree>
    <p:extLst>
      <p:ext uri="{BB962C8B-B14F-4D97-AF65-F5344CB8AC3E}">
        <p14:creationId xmlns:p14="http://schemas.microsoft.com/office/powerpoint/2010/main" val="27586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Code Repository</a:t>
            </a:r>
          </a:p>
          <a:p>
            <a:r>
              <a:rPr lang="en-US" dirty="0"/>
              <a:t>Automate the Build</a:t>
            </a:r>
          </a:p>
          <a:p>
            <a:r>
              <a:rPr lang="en-US" dirty="0"/>
              <a:t>Make the Build Self-Testing</a:t>
            </a:r>
          </a:p>
          <a:p>
            <a:r>
              <a:rPr lang="en-US" dirty="0"/>
              <a:t>Everyone Commits to the Baseline Every Day</a:t>
            </a:r>
          </a:p>
          <a:p>
            <a:r>
              <a:rPr lang="en-US" dirty="0"/>
              <a:t>Every commit (to baseline) should be built</a:t>
            </a:r>
          </a:p>
          <a:p>
            <a:r>
              <a:rPr lang="en-US" dirty="0"/>
              <a:t>Keep the Build Fast</a:t>
            </a:r>
          </a:p>
        </p:txBody>
      </p:sp>
    </p:spTree>
    <p:extLst>
      <p:ext uri="{BB962C8B-B14F-4D97-AF65-F5344CB8AC3E}">
        <p14:creationId xmlns:p14="http://schemas.microsoft.com/office/powerpoint/2010/main" val="202738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 a clone of the Production Environment</a:t>
            </a:r>
          </a:p>
          <a:p>
            <a:r>
              <a:rPr lang="en-US" dirty="0"/>
              <a:t>Make it Easy to get the Latest Deliverables</a:t>
            </a:r>
          </a:p>
          <a:p>
            <a:r>
              <a:rPr lang="en-US" dirty="0"/>
              <a:t>Everyone can see the results of the latest build</a:t>
            </a:r>
          </a:p>
          <a:p>
            <a:r>
              <a:rPr lang="en-US" dirty="0"/>
              <a:t>Automate Deployment</a:t>
            </a:r>
          </a:p>
        </p:txBody>
      </p:sp>
    </p:spTree>
    <p:extLst>
      <p:ext uri="{BB962C8B-B14F-4D97-AF65-F5344CB8AC3E}">
        <p14:creationId xmlns:p14="http://schemas.microsoft.com/office/powerpoint/2010/main" val="21823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bugs are detected early and are easy to track down</a:t>
            </a:r>
          </a:p>
          <a:p>
            <a:pPr lvl="1"/>
            <a:r>
              <a:rPr lang="en-US" dirty="0"/>
              <a:t>This saves both time and money over the lifespan of a project</a:t>
            </a:r>
          </a:p>
          <a:p>
            <a:r>
              <a:rPr lang="en-US" dirty="0"/>
              <a:t>Avoids last-minute chaos at release dates</a:t>
            </a:r>
          </a:p>
          <a:p>
            <a:r>
              <a:rPr lang="en-US" dirty="0"/>
              <a:t>Constant availability of a "current" build for testing, demo, or release purposes</a:t>
            </a:r>
          </a:p>
          <a:p>
            <a:r>
              <a:rPr lang="en-US" dirty="0"/>
              <a:t>Enforces frequent automated testing</a:t>
            </a:r>
          </a:p>
          <a:p>
            <a:r>
              <a:rPr lang="en-US" dirty="0"/>
              <a:t>Immediate feedback</a:t>
            </a:r>
          </a:p>
        </p:txBody>
      </p:sp>
    </p:spTree>
    <p:extLst>
      <p:ext uri="{BB962C8B-B14F-4D97-AF65-F5344CB8AC3E}">
        <p14:creationId xmlns:p14="http://schemas.microsoft.com/office/powerpoint/2010/main" val="200018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Constructing an automated test suite requires a considerable amount of work</a:t>
            </a:r>
          </a:p>
          <a:p>
            <a:r>
              <a:rPr lang="en-US" dirty="0"/>
              <a:t>There is some work involved to set up a build system, and it can become complex, making it difficult to modify flexibly</a:t>
            </a:r>
          </a:p>
          <a:p>
            <a:r>
              <a:rPr lang="en-US" dirty="0"/>
              <a:t>Continuous Integration is not necessarily valuable if the scope of the project is small or contains untestable legacy code</a:t>
            </a:r>
          </a:p>
          <a:p>
            <a:r>
              <a:rPr lang="en-US" dirty="0"/>
              <a:t>Larger teams means that new code is constantly added to the integration queue, so tracking deliveries (while preserving quality) is difficult and builds queueing up can slow down everyone</a:t>
            </a:r>
          </a:p>
          <a:p>
            <a:r>
              <a:rPr lang="en-US" dirty="0"/>
              <a:t>Safety and mission-critical development assurance require rigorous documentation</a:t>
            </a:r>
          </a:p>
          <a:p>
            <a:r>
              <a:rPr lang="en-US" dirty="0"/>
              <a:t>With multiple commits and merges a day, partial code for a feature could easily be pushed and therefore integration tests will fail until the feature is complete</a:t>
            </a:r>
          </a:p>
        </p:txBody>
      </p:sp>
    </p:spTree>
    <p:extLst>
      <p:ext uri="{BB962C8B-B14F-4D97-AF65-F5344CB8AC3E}">
        <p14:creationId xmlns:p14="http://schemas.microsoft.com/office/powerpoint/2010/main" val="76524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334</TotalTime>
  <Words>658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Continuous Integration</vt:lpstr>
      <vt:lpstr>Outline</vt:lpstr>
      <vt:lpstr>What is Continuous Integration (CI)?</vt:lpstr>
      <vt:lpstr>Rational Thoughts</vt:lpstr>
      <vt:lpstr>Workflow</vt:lpstr>
      <vt:lpstr>Best Practices</vt:lpstr>
      <vt:lpstr>Best Practices Cont.</vt:lpstr>
      <vt:lpstr>Continuous integration Benefits</vt:lpstr>
      <vt:lpstr>Continuous Integration downsides</vt:lpstr>
      <vt:lpstr>Sources</vt:lpstr>
    </vt:vector>
  </TitlesOfParts>
  <Company>U.S. 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Colletta Natasha L CONTR USSTRATCOM-J646</dc:creator>
  <cp:lastModifiedBy>Natasha Colletta</cp:lastModifiedBy>
  <cp:revision>11</cp:revision>
  <dcterms:created xsi:type="dcterms:W3CDTF">2018-08-01T13:12:05Z</dcterms:created>
  <dcterms:modified xsi:type="dcterms:W3CDTF">2018-08-05T18:06:11Z</dcterms:modified>
</cp:coreProperties>
</file>