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58" r:id="rId6"/>
    <p:sldId id="266" r:id="rId7"/>
    <p:sldId id="260" r:id="rId8"/>
    <p:sldId id="261" r:id="rId9"/>
    <p:sldId id="259"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5/8/2018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riadne.ac.uk/issue24/interoperability" TargetMode="External"/><Relationship Id="rId7" Type="http://schemas.openxmlformats.org/officeDocument/2006/relationships/hyperlink" Target="http://roy.gbiv.com/untangled/2008/rest-apis-must-be-hypertext-driven" TargetMode="External"/><Relationship Id="rId2" Type="http://schemas.openxmlformats.org/officeDocument/2006/relationships/hyperlink" Target="https://simplicable.com/new/interoperability" TargetMode="External"/><Relationship Id="rId1" Type="http://schemas.openxmlformats.org/officeDocument/2006/relationships/slideLayout" Target="../slideLayouts/slideLayout2.xml"/><Relationship Id="rId6" Type="http://schemas.openxmlformats.org/officeDocument/2006/relationships/hyperlink" Target="https://books.google.com/books?id=XUaErakHsoAC" TargetMode="External"/><Relationship Id="rId5" Type="http://schemas.openxmlformats.org/officeDocument/2006/relationships/hyperlink" Target="https://code.tutsplus.com/tutorials/a-beginners-guide-to-http-and-rest--net-16340" TargetMode="External"/><Relationship Id="rId4" Type="http://schemas.openxmlformats.org/officeDocument/2006/relationships/hyperlink" Target="http://www.ics.uci.edu/~fielding/pubs/dissertation/rest_arch_style.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Representational state transfer(REST)</a:t>
            </a:r>
            <a:endParaRPr lang="en-US" dirty="0"/>
          </a:p>
        </p:txBody>
      </p:sp>
      <p:sp>
        <p:nvSpPr>
          <p:cNvPr id="3" name="Subtitle 2"/>
          <p:cNvSpPr>
            <a:spLocks noGrp="1"/>
          </p:cNvSpPr>
          <p:nvPr>
            <p:ph type="subTitle" idx="1"/>
          </p:nvPr>
        </p:nvSpPr>
        <p:spPr/>
        <p:txBody>
          <a:bodyPr/>
          <a:lstStyle/>
          <a:p>
            <a:r>
              <a:rPr lang="en-US" dirty="0" smtClean="0"/>
              <a:t>Natasha Colletta</a:t>
            </a:r>
          </a:p>
          <a:p>
            <a:r>
              <a:rPr lang="en-US" dirty="0" smtClean="0"/>
              <a:t>WeB-420</a:t>
            </a:r>
            <a:endParaRPr lang="en-US" dirty="0"/>
          </a:p>
        </p:txBody>
      </p:sp>
    </p:spTree>
    <p:extLst>
      <p:ext uri="{BB962C8B-B14F-4D97-AF65-F5344CB8AC3E}">
        <p14:creationId xmlns:p14="http://schemas.microsoft.com/office/powerpoint/2010/main" val="339748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simplicable.com/new/interoperability</a:t>
            </a:r>
            <a:endParaRPr lang="en-US" dirty="0" smtClean="0"/>
          </a:p>
          <a:p>
            <a:r>
              <a:rPr lang="en-US" dirty="0">
                <a:hlinkClick r:id="rId3"/>
              </a:rPr>
              <a:t>http://</a:t>
            </a:r>
            <a:r>
              <a:rPr lang="en-US" dirty="0" smtClean="0">
                <a:hlinkClick r:id="rId3"/>
              </a:rPr>
              <a:t>www.ariadne.ac.uk/issue24/interoperability</a:t>
            </a:r>
            <a:endParaRPr lang="en-US" dirty="0" smtClean="0"/>
          </a:p>
          <a:p>
            <a:r>
              <a:rPr lang="en-US" dirty="0">
                <a:hlinkClick r:id="rId4"/>
              </a:rPr>
              <a:t>http://www.ics.uci.edu/~</a:t>
            </a:r>
            <a:r>
              <a:rPr lang="en-US" dirty="0" smtClean="0">
                <a:hlinkClick r:id="rId4"/>
              </a:rPr>
              <a:t>fielding/pubs/dissertation/rest_arch_style.htm</a:t>
            </a:r>
            <a:endParaRPr lang="en-US" dirty="0" smtClean="0"/>
          </a:p>
          <a:p>
            <a:r>
              <a:rPr lang="en-US" dirty="0">
                <a:hlinkClick r:id="rId5"/>
              </a:rPr>
              <a:t>https://code.tutsplus.com/tutorials/a-beginners-guide-to-http-and-rest--</a:t>
            </a:r>
            <a:r>
              <a:rPr lang="en-US" dirty="0" smtClean="0">
                <a:hlinkClick r:id="rId5"/>
              </a:rPr>
              <a:t>net-16340</a:t>
            </a:r>
            <a:endParaRPr lang="en-US" dirty="0" smtClean="0"/>
          </a:p>
          <a:p>
            <a:r>
              <a:rPr lang="en-US" i="1" dirty="0" smtClean="0"/>
              <a:t>Richardson</a:t>
            </a:r>
            <a:r>
              <a:rPr lang="en-US" i="1" dirty="0"/>
              <a:t>, Leonard; Ruby, Sam (2007), </a:t>
            </a:r>
            <a:r>
              <a:rPr lang="en-US" i="1" dirty="0">
                <a:hlinkClick r:id="rId6"/>
              </a:rPr>
              <a:t>RESTful Web service</a:t>
            </a:r>
            <a:r>
              <a:rPr lang="en-US" i="1" dirty="0"/>
              <a:t>, O'Reilly </a:t>
            </a:r>
            <a:r>
              <a:rPr lang="en-US" i="1" dirty="0" smtClean="0"/>
              <a:t>Media</a:t>
            </a:r>
          </a:p>
          <a:p>
            <a:r>
              <a:rPr lang="en-US" i="1" dirty="0"/>
              <a:t>Fielding, Roy T. (20 Oct 2008). </a:t>
            </a:r>
            <a:r>
              <a:rPr lang="en-US" i="1" dirty="0">
                <a:hlinkClick r:id="rId7"/>
              </a:rPr>
              <a:t>"REST APIs must be hypertext-driven"</a:t>
            </a:r>
            <a:r>
              <a:rPr lang="en-US" i="1" dirty="0"/>
              <a:t>. Retrieved 20 May 2010</a:t>
            </a:r>
            <a:endParaRPr lang="en-US" i="1" dirty="0" smtClean="0"/>
          </a:p>
          <a:p>
            <a:endParaRPr lang="en-US" dirty="0" smtClean="0"/>
          </a:p>
          <a:p>
            <a:endParaRPr lang="en-US" dirty="0"/>
          </a:p>
        </p:txBody>
      </p:sp>
    </p:spTree>
    <p:extLst>
      <p:ext uri="{BB962C8B-B14F-4D97-AF65-F5344CB8AC3E}">
        <p14:creationId xmlns:p14="http://schemas.microsoft.com/office/powerpoint/2010/main" val="3999147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role rest plays in modern web apps</a:t>
            </a:r>
            <a:endParaRPr lang="en-US" dirty="0"/>
          </a:p>
        </p:txBody>
      </p:sp>
      <p:sp>
        <p:nvSpPr>
          <p:cNvPr id="5" name="Content Placeholder 4"/>
          <p:cNvSpPr>
            <a:spLocks noGrp="1"/>
          </p:cNvSpPr>
          <p:nvPr>
            <p:ph idx="1"/>
          </p:nvPr>
        </p:nvSpPr>
        <p:spPr/>
        <p:txBody>
          <a:bodyPr>
            <a:noAutofit/>
          </a:bodyPr>
          <a:lstStyle/>
          <a:p>
            <a:r>
              <a:rPr lang="en-US" sz="2000" dirty="0" smtClean="0"/>
              <a:t>To understand how important Representational State Transfer or REST is in modern web applications, you need to understand what it means to conform to the REST architectural style.</a:t>
            </a:r>
          </a:p>
          <a:p>
            <a:r>
              <a:rPr lang="en-US" sz="2000" dirty="0" smtClean="0"/>
              <a:t>To conform to the REST architectural style means following the six guiding constraints, which can be found on the next slide.</a:t>
            </a:r>
          </a:p>
          <a:p>
            <a:r>
              <a:rPr lang="en-US" sz="2000" dirty="0" smtClean="0"/>
              <a:t>Web applications that have conformed to the REST architectural style provide interoperability between other systems and applications that are also compliant.</a:t>
            </a:r>
          </a:p>
          <a:p>
            <a:r>
              <a:rPr lang="en-US" sz="2000" dirty="0" smtClean="0"/>
              <a:t>Interoperability is defined as the ability of a system or product to work with other systems/products without special effort on part of the requester.</a:t>
            </a:r>
          </a:p>
          <a:p>
            <a:r>
              <a:rPr lang="en-US" sz="2000" dirty="0" smtClean="0"/>
              <a:t>There are seven main properties affected by constraints in the REST architecture:</a:t>
            </a:r>
          </a:p>
          <a:p>
            <a:pPr lvl="1"/>
            <a:r>
              <a:rPr lang="en-US" sz="1800" dirty="0" smtClean="0"/>
              <a:t>Performance, Scalability, Simplicity, Modifiability, Visibility, Portability, and Reliability</a:t>
            </a:r>
          </a:p>
        </p:txBody>
      </p:sp>
    </p:spTree>
    <p:extLst>
      <p:ext uri="{BB962C8B-B14F-4D97-AF65-F5344CB8AC3E}">
        <p14:creationId xmlns:p14="http://schemas.microsoft.com/office/powerpoint/2010/main" val="3225906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Six guiding REST constraints that define a RESTful system</a:t>
            </a:r>
            <a:endParaRPr lang="en-US" dirty="0"/>
          </a:p>
        </p:txBody>
      </p:sp>
      <p:sp>
        <p:nvSpPr>
          <p:cNvPr id="3" name="Content Placeholder 2"/>
          <p:cNvSpPr>
            <a:spLocks noGrp="1"/>
          </p:cNvSpPr>
          <p:nvPr>
            <p:ph sz="half" idx="1"/>
          </p:nvPr>
        </p:nvSpPr>
        <p:spPr>
          <a:xfrm>
            <a:off x="685802" y="2142066"/>
            <a:ext cx="4995334" cy="4258733"/>
          </a:xfrm>
        </p:spPr>
        <p:txBody>
          <a:bodyPr>
            <a:noAutofit/>
          </a:bodyPr>
          <a:lstStyle/>
          <a:p>
            <a:r>
              <a:rPr lang="en-US" sz="1600" dirty="0" smtClean="0"/>
              <a:t>Client-server architecture:</a:t>
            </a:r>
          </a:p>
          <a:p>
            <a:pPr lvl="1"/>
            <a:r>
              <a:rPr lang="en-US" sz="1400" dirty="0" smtClean="0"/>
              <a:t>This is essentially separating your user interface issues from your data storage issues.  With this components are able to change independently.</a:t>
            </a:r>
          </a:p>
          <a:p>
            <a:r>
              <a:rPr lang="en-US" sz="1600" dirty="0" smtClean="0"/>
              <a:t>Statelessness:</a:t>
            </a:r>
          </a:p>
          <a:p>
            <a:pPr lvl="1"/>
            <a:r>
              <a:rPr lang="en-US" sz="1400" dirty="0" smtClean="0"/>
              <a:t>With the client-server constraints separating your server between the content requested ensures that the session state is always held on the client. This is due to using the stateless protocol</a:t>
            </a:r>
          </a:p>
          <a:p>
            <a:r>
              <a:rPr lang="en-US" sz="1600" dirty="0" err="1" smtClean="0"/>
              <a:t>Cacheability</a:t>
            </a:r>
            <a:r>
              <a:rPr lang="en-US" sz="1600" dirty="0" smtClean="0"/>
              <a:t>:</a:t>
            </a:r>
          </a:p>
          <a:p>
            <a:pPr lvl="1"/>
            <a:r>
              <a:rPr lang="en-US" sz="1400" dirty="0" smtClean="0"/>
              <a:t>One of the key things in most web applications these days is the ability to authenticate.  With authentication you use a key to say you are who you say, and then the client authenticates your key and lets you in.  This session with your key is kept in your cache until the client is closed.  This is possible due to ‘</a:t>
            </a:r>
            <a:r>
              <a:rPr lang="en-US" sz="1400" dirty="0" err="1" smtClean="0"/>
              <a:t>Cacheability</a:t>
            </a:r>
            <a:r>
              <a:rPr lang="en-US" sz="1400" dirty="0" smtClean="0"/>
              <a:t>’</a:t>
            </a:r>
          </a:p>
          <a:p>
            <a:endParaRPr lang="en-US" sz="1600" dirty="0"/>
          </a:p>
        </p:txBody>
      </p:sp>
      <p:sp>
        <p:nvSpPr>
          <p:cNvPr id="4" name="Content Placeholder 3"/>
          <p:cNvSpPr>
            <a:spLocks noGrp="1"/>
          </p:cNvSpPr>
          <p:nvPr>
            <p:ph sz="half" idx="2"/>
          </p:nvPr>
        </p:nvSpPr>
        <p:spPr>
          <a:xfrm>
            <a:off x="5821895" y="2142067"/>
            <a:ext cx="4995332" cy="4258732"/>
          </a:xfrm>
        </p:spPr>
        <p:txBody>
          <a:bodyPr>
            <a:normAutofit/>
          </a:bodyPr>
          <a:lstStyle/>
          <a:p>
            <a:r>
              <a:rPr lang="en-US" dirty="0"/>
              <a:t>Layered </a:t>
            </a:r>
            <a:r>
              <a:rPr lang="en-US" dirty="0" smtClean="0"/>
              <a:t>system:</a:t>
            </a:r>
          </a:p>
          <a:p>
            <a:pPr lvl="1"/>
            <a:r>
              <a:rPr lang="en-US" dirty="0" smtClean="0"/>
              <a:t>Enforces security policies by not giving site of where the connection is directly, and gives capability to load balancing and shared caches</a:t>
            </a:r>
            <a:endParaRPr lang="en-US" dirty="0"/>
          </a:p>
          <a:p>
            <a:r>
              <a:rPr lang="en-US" dirty="0"/>
              <a:t>Code on demand (optional</a:t>
            </a:r>
            <a:r>
              <a:rPr lang="en-US" dirty="0" smtClean="0"/>
              <a:t>):</a:t>
            </a:r>
          </a:p>
          <a:p>
            <a:pPr lvl="1"/>
            <a:r>
              <a:rPr lang="en-US" dirty="0" smtClean="0"/>
              <a:t>Temporarily extend or customize the functionality of a client by transferring executable code (on demand)</a:t>
            </a:r>
            <a:endParaRPr lang="en-US" dirty="0"/>
          </a:p>
          <a:p>
            <a:r>
              <a:rPr lang="en-US" dirty="0"/>
              <a:t>Uniform </a:t>
            </a:r>
            <a:r>
              <a:rPr lang="en-US" dirty="0" smtClean="0"/>
              <a:t>interface:</a:t>
            </a:r>
          </a:p>
          <a:p>
            <a:pPr lvl="1"/>
            <a:r>
              <a:rPr lang="en-US" dirty="0" smtClean="0"/>
              <a:t>Simplifies and decouples the architecture, enabling each part to change/evolve independently</a:t>
            </a:r>
          </a:p>
          <a:p>
            <a:pPr lvl="1"/>
            <a:r>
              <a:rPr lang="en-US" dirty="0" smtClean="0"/>
              <a:t>Has its own four constraints (next slide)</a:t>
            </a:r>
            <a:endParaRPr lang="en-US" dirty="0"/>
          </a:p>
          <a:p>
            <a:endParaRPr lang="en-US" dirty="0"/>
          </a:p>
        </p:txBody>
      </p:sp>
    </p:spTree>
    <p:extLst>
      <p:ext uri="{BB962C8B-B14F-4D97-AF65-F5344CB8AC3E}">
        <p14:creationId xmlns:p14="http://schemas.microsoft.com/office/powerpoint/2010/main" val="3008549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constraints for Uniform interface</a:t>
            </a:r>
            <a:endParaRPr lang="en-US" dirty="0"/>
          </a:p>
        </p:txBody>
      </p:sp>
      <p:sp>
        <p:nvSpPr>
          <p:cNvPr id="3" name="Content Placeholder 2"/>
          <p:cNvSpPr>
            <a:spLocks noGrp="1"/>
          </p:cNvSpPr>
          <p:nvPr>
            <p:ph sz="half" idx="1"/>
          </p:nvPr>
        </p:nvSpPr>
        <p:spPr/>
        <p:txBody>
          <a:bodyPr>
            <a:normAutofit/>
          </a:bodyPr>
          <a:lstStyle/>
          <a:p>
            <a:r>
              <a:rPr lang="en-US" sz="2400" dirty="0" smtClean="0"/>
              <a:t>Resource Identification in request:</a:t>
            </a:r>
          </a:p>
          <a:p>
            <a:pPr lvl="1"/>
            <a:r>
              <a:rPr lang="en-US" sz="2000" dirty="0" smtClean="0"/>
              <a:t>Each resource is identified in a request (I.e. IDs/URLs), the resources are sent back individually to the client</a:t>
            </a:r>
          </a:p>
          <a:p>
            <a:r>
              <a:rPr lang="en-US" sz="2400" dirty="0" smtClean="0"/>
              <a:t>Resource manipulation through representations:</a:t>
            </a:r>
          </a:p>
          <a:p>
            <a:pPr lvl="1"/>
            <a:r>
              <a:rPr lang="en-US" sz="2000" dirty="0" smtClean="0"/>
              <a:t>Whoever holds the representation of a resource can modify or delete the resource, this includes metadata</a:t>
            </a:r>
          </a:p>
        </p:txBody>
      </p:sp>
      <p:sp>
        <p:nvSpPr>
          <p:cNvPr id="4" name="Content Placeholder 3"/>
          <p:cNvSpPr>
            <a:spLocks noGrp="1"/>
          </p:cNvSpPr>
          <p:nvPr>
            <p:ph sz="half" idx="2"/>
          </p:nvPr>
        </p:nvSpPr>
        <p:spPr/>
        <p:txBody>
          <a:bodyPr>
            <a:noAutofit/>
          </a:bodyPr>
          <a:lstStyle/>
          <a:p>
            <a:r>
              <a:rPr lang="en-US" sz="2000" dirty="0" smtClean="0"/>
              <a:t>Self-descriptive messages:</a:t>
            </a:r>
          </a:p>
          <a:p>
            <a:pPr lvl="1"/>
            <a:r>
              <a:rPr lang="en-US" sz="1800" dirty="0" smtClean="0"/>
              <a:t>The message being sent to the requester, provides instructions on how to process the message</a:t>
            </a:r>
          </a:p>
          <a:p>
            <a:r>
              <a:rPr lang="en-US" sz="2000" dirty="0" smtClean="0"/>
              <a:t>Hypermedia as the engine of application state:</a:t>
            </a:r>
          </a:p>
          <a:p>
            <a:pPr lvl="1"/>
            <a:r>
              <a:rPr lang="en-US" sz="1800" dirty="0" smtClean="0"/>
              <a:t>This is key to REST applications as it gives the </a:t>
            </a:r>
            <a:r>
              <a:rPr lang="en-US" sz="1800" dirty="0" err="1" smtClean="0"/>
              <a:t>the</a:t>
            </a:r>
            <a:r>
              <a:rPr lang="en-US" sz="1800" dirty="0" smtClean="0"/>
              <a:t> client the ability to interact dynamically through ‘hypermedia’ without prior knowledge of what to do or where to go.</a:t>
            </a:r>
          </a:p>
        </p:txBody>
      </p:sp>
    </p:spTree>
    <p:extLst>
      <p:ext uri="{BB962C8B-B14F-4D97-AF65-F5344CB8AC3E}">
        <p14:creationId xmlns:p14="http://schemas.microsoft.com/office/powerpoint/2010/main" val="458852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200" dirty="0" smtClean="0"/>
              <a:t>The </a:t>
            </a:r>
            <a:r>
              <a:rPr lang="en-US" sz="3200" dirty="0" smtClean="0"/>
              <a:t>relationship </a:t>
            </a:r>
            <a:r>
              <a:rPr lang="en-US" sz="3200" dirty="0" smtClean="0"/>
              <a:t>between HTTP messages </a:t>
            </a:r>
            <a:r>
              <a:rPr lang="en-US" sz="3200" dirty="0" smtClean="0"/>
              <a:t>&amp; </a:t>
            </a:r>
            <a:r>
              <a:rPr lang="en-US" sz="3200" dirty="0" err="1" smtClean="0"/>
              <a:t>rEST</a:t>
            </a:r>
            <a:endParaRPr lang="en-US" sz="3200" dirty="0"/>
          </a:p>
        </p:txBody>
      </p:sp>
      <p:sp>
        <p:nvSpPr>
          <p:cNvPr id="6" name="Text Placeholder 5"/>
          <p:cNvSpPr>
            <a:spLocks noGrp="1"/>
          </p:cNvSpPr>
          <p:nvPr>
            <p:ph idx="1"/>
          </p:nvPr>
        </p:nvSpPr>
        <p:spPr/>
        <p:txBody>
          <a:bodyPr>
            <a:noAutofit/>
          </a:bodyPr>
          <a:lstStyle/>
          <a:p>
            <a:r>
              <a:rPr lang="en-US" sz="2000" dirty="0" smtClean="0"/>
              <a:t>REST is the rules used to examine HTTP messages and organize the interactions between there client and server</a:t>
            </a:r>
          </a:p>
          <a:p>
            <a:r>
              <a:rPr lang="en-US" sz="2000" dirty="0" smtClean="0"/>
              <a:t>HTTP messages are made of a header and body</a:t>
            </a:r>
          </a:p>
          <a:p>
            <a:pPr lvl="1"/>
            <a:r>
              <a:rPr lang="en-US" sz="1800" dirty="0" smtClean="0"/>
              <a:t>The header is where the HTTP verbs are contained</a:t>
            </a:r>
          </a:p>
          <a:p>
            <a:r>
              <a:rPr lang="en-US" sz="2000" dirty="0" smtClean="0"/>
              <a:t>HTTP messages sent between the server and client exchange information about resources identified by URLS</a:t>
            </a:r>
          </a:p>
          <a:p>
            <a:pPr lvl="1"/>
            <a:r>
              <a:rPr lang="en-US" sz="1800" dirty="0" smtClean="0"/>
              <a:t>Resources are though of as nouns, so any URL used to describe an action is not RESTful</a:t>
            </a:r>
          </a:p>
          <a:p>
            <a:r>
              <a:rPr lang="en-US" sz="2000" dirty="0" smtClean="0"/>
              <a:t>HTTP messages also have Response Codes that can dictate what response the server sends back as a header/body message</a:t>
            </a:r>
          </a:p>
        </p:txBody>
      </p:sp>
    </p:spTree>
    <p:extLst>
      <p:ext uri="{BB962C8B-B14F-4D97-AF65-F5344CB8AC3E}">
        <p14:creationId xmlns:p14="http://schemas.microsoft.com/office/powerpoint/2010/main" val="1910341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Response codes</a:t>
            </a:r>
            <a:endParaRPr lang="en-US" sz="4000" dirty="0"/>
          </a:p>
        </p:txBody>
      </p:sp>
      <p:sp>
        <p:nvSpPr>
          <p:cNvPr id="3" name="Content Placeholder 2"/>
          <p:cNvSpPr>
            <a:spLocks noGrp="1"/>
          </p:cNvSpPr>
          <p:nvPr>
            <p:ph sz="half" idx="1"/>
          </p:nvPr>
        </p:nvSpPr>
        <p:spPr/>
        <p:txBody>
          <a:bodyPr>
            <a:normAutofit/>
          </a:bodyPr>
          <a:lstStyle/>
          <a:p>
            <a:r>
              <a:rPr lang="en-US" sz="3200" dirty="0" smtClean="0"/>
              <a:t>200 OK</a:t>
            </a:r>
          </a:p>
          <a:p>
            <a:r>
              <a:rPr lang="en-US" sz="3200" dirty="0" smtClean="0"/>
              <a:t>201 Created</a:t>
            </a:r>
          </a:p>
          <a:p>
            <a:r>
              <a:rPr lang="en-US" sz="3200" dirty="0" smtClean="0"/>
              <a:t>400 Bad Request</a:t>
            </a:r>
          </a:p>
          <a:p>
            <a:r>
              <a:rPr lang="en-US" sz="3200" dirty="0" smtClean="0"/>
              <a:t>401 Unauthorized</a:t>
            </a:r>
          </a:p>
        </p:txBody>
      </p:sp>
      <p:sp>
        <p:nvSpPr>
          <p:cNvPr id="4" name="Content Placeholder 3"/>
          <p:cNvSpPr>
            <a:spLocks noGrp="1"/>
          </p:cNvSpPr>
          <p:nvPr>
            <p:ph sz="half" idx="2"/>
          </p:nvPr>
        </p:nvSpPr>
        <p:spPr/>
        <p:txBody>
          <a:bodyPr>
            <a:normAutofit/>
          </a:bodyPr>
          <a:lstStyle/>
          <a:p>
            <a:r>
              <a:rPr lang="en-US" sz="3200" dirty="0"/>
              <a:t>404 Not Found</a:t>
            </a:r>
          </a:p>
          <a:p>
            <a:r>
              <a:rPr lang="en-US" sz="3200" dirty="0"/>
              <a:t>405 Method Not Allowed</a:t>
            </a:r>
          </a:p>
          <a:p>
            <a:r>
              <a:rPr lang="en-US" sz="3200" dirty="0"/>
              <a:t>409 Conflict</a:t>
            </a:r>
          </a:p>
          <a:p>
            <a:r>
              <a:rPr lang="en-US" sz="3200" dirty="0"/>
              <a:t>500 Internal Server </a:t>
            </a:r>
            <a:r>
              <a:rPr lang="en-US" sz="3200" dirty="0" smtClean="0"/>
              <a:t>Error</a:t>
            </a:r>
            <a:endParaRPr lang="en-US" sz="3200" dirty="0"/>
          </a:p>
        </p:txBody>
      </p:sp>
    </p:spTree>
    <p:extLst>
      <p:ext uri="{BB962C8B-B14F-4D97-AF65-F5344CB8AC3E}">
        <p14:creationId xmlns:p14="http://schemas.microsoft.com/office/powerpoint/2010/main" val="319332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HTTP verbs</a:t>
            </a:r>
            <a:endParaRPr lang="en-US" dirty="0"/>
          </a:p>
        </p:txBody>
      </p:sp>
      <p:sp>
        <p:nvSpPr>
          <p:cNvPr id="3" name="Content Placeholder 2"/>
          <p:cNvSpPr>
            <a:spLocks noGrp="1"/>
          </p:cNvSpPr>
          <p:nvPr>
            <p:ph idx="1"/>
          </p:nvPr>
        </p:nvSpPr>
        <p:spPr/>
        <p:txBody>
          <a:bodyPr>
            <a:noAutofit/>
          </a:bodyPr>
          <a:lstStyle/>
          <a:p>
            <a:r>
              <a:rPr lang="en-US" sz="2400" dirty="0" smtClean="0"/>
              <a:t>GET</a:t>
            </a:r>
            <a:r>
              <a:rPr lang="en-US" sz="2400" dirty="0" smtClean="0"/>
              <a:t>: instructs the server to transmit data identified by the URL to the client</a:t>
            </a:r>
          </a:p>
          <a:p>
            <a:r>
              <a:rPr lang="en-US" sz="2400" dirty="0" smtClean="0"/>
              <a:t>PUT: used when you want to create or update resource identified by the URL</a:t>
            </a:r>
          </a:p>
          <a:p>
            <a:r>
              <a:rPr lang="en-US" sz="2400" dirty="0" smtClean="0"/>
              <a:t>DELETE: used when you want to delete the resource identified by the URL</a:t>
            </a:r>
          </a:p>
          <a:p>
            <a:r>
              <a:rPr lang="en-US" sz="2400" dirty="0" smtClean="0"/>
              <a:t>POST: used when the processing you want to happen on the server needs to be repeated</a:t>
            </a:r>
          </a:p>
          <a:p>
            <a:pPr lvl="1"/>
            <a:r>
              <a:rPr lang="en-US" sz="2400" dirty="0" smtClean="0"/>
              <a:t>Example: Sending a update to a social media platform</a:t>
            </a:r>
          </a:p>
          <a:p>
            <a:r>
              <a:rPr lang="en-US" sz="2400" dirty="0" smtClean="0"/>
              <a:t>PUT: very similar to POST, POST if more for creating and PUT is for updating (these are not restricted)</a:t>
            </a:r>
            <a:endParaRPr lang="en-US" sz="2400" dirty="0"/>
          </a:p>
        </p:txBody>
      </p:sp>
    </p:spTree>
    <p:extLst>
      <p:ext uri="{BB962C8B-B14F-4D97-AF65-F5344CB8AC3E}">
        <p14:creationId xmlns:p14="http://schemas.microsoft.com/office/powerpoint/2010/main" val="920821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Stateless client/server protocol</a:t>
            </a:r>
            <a:endParaRPr lang="en-US" dirty="0"/>
          </a:p>
        </p:txBody>
      </p:sp>
      <p:sp>
        <p:nvSpPr>
          <p:cNvPr id="3" name="Content Placeholder 2"/>
          <p:cNvSpPr>
            <a:spLocks noGrp="1"/>
          </p:cNvSpPr>
          <p:nvPr>
            <p:ph idx="1"/>
          </p:nvPr>
        </p:nvSpPr>
        <p:spPr/>
        <p:txBody>
          <a:bodyPr>
            <a:normAutofit/>
          </a:bodyPr>
          <a:lstStyle/>
          <a:p>
            <a:r>
              <a:rPr lang="en-US" sz="2000" dirty="0" smtClean="0"/>
              <a:t>Stateless protocol is a communications protocol in which no data is stored in the sender or receivers court</a:t>
            </a:r>
          </a:p>
          <a:p>
            <a:r>
              <a:rPr lang="en-US" sz="2000" dirty="0" smtClean="0"/>
              <a:t>Each side of the connection is ‘agnostic’ of the state of one another</a:t>
            </a:r>
          </a:p>
          <a:p>
            <a:r>
              <a:rPr lang="en-US" sz="2000" dirty="0" smtClean="0"/>
              <a:t>A common protocol used for connectionless sessions is UDP</a:t>
            </a:r>
          </a:p>
          <a:p>
            <a:r>
              <a:rPr lang="en-US" sz="2000" dirty="0" smtClean="0"/>
              <a:t>A huge advantage of statelessness is there isn’t a need to dynamically allocate storage for conversations in progress.</a:t>
            </a:r>
          </a:p>
          <a:p>
            <a:pPr lvl="1"/>
            <a:r>
              <a:rPr lang="en-US" sz="1800" dirty="0" smtClean="0"/>
              <a:t>If a client was to go down in the middle of a conversation, there isn’t a responsibility to clean up the present state on the server side</a:t>
            </a:r>
          </a:p>
          <a:p>
            <a:r>
              <a:rPr lang="en-US" sz="2000" dirty="0" smtClean="0"/>
              <a:t>The disadvantage is the constant requests to update information on the client side</a:t>
            </a:r>
            <a:endParaRPr lang="en-US" sz="2000" dirty="0"/>
          </a:p>
        </p:txBody>
      </p:sp>
    </p:spTree>
    <p:extLst>
      <p:ext uri="{BB962C8B-B14F-4D97-AF65-F5344CB8AC3E}">
        <p14:creationId xmlns:p14="http://schemas.microsoft.com/office/powerpoint/2010/main" val="3166490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The key features of REST</a:t>
            </a:r>
            <a:endParaRPr lang="en-US" dirty="0"/>
          </a:p>
        </p:txBody>
      </p:sp>
      <p:sp>
        <p:nvSpPr>
          <p:cNvPr id="8" name="Content Placeholder 7"/>
          <p:cNvSpPr>
            <a:spLocks noGrp="1"/>
          </p:cNvSpPr>
          <p:nvPr>
            <p:ph idx="1"/>
          </p:nvPr>
        </p:nvSpPr>
        <p:spPr/>
        <p:txBody>
          <a:bodyPr>
            <a:noAutofit/>
          </a:bodyPr>
          <a:lstStyle/>
          <a:p>
            <a:pPr marL="342900" indent="-342900">
              <a:buFont typeface="+mj-lt"/>
              <a:buAutoNum type="arabicPeriod"/>
            </a:pPr>
            <a:r>
              <a:rPr lang="en-US" sz="2400" dirty="0" smtClean="0"/>
              <a:t>Using stateless interactions is key to a RESTful approach</a:t>
            </a:r>
          </a:p>
          <a:p>
            <a:pPr marL="342900" indent="-342900">
              <a:buFont typeface="+mj-lt"/>
              <a:buAutoNum type="arabicPeriod"/>
            </a:pPr>
            <a:r>
              <a:rPr lang="en-US" sz="2400" dirty="0" smtClean="0"/>
              <a:t>Communicating through HTTP methods</a:t>
            </a:r>
          </a:p>
          <a:p>
            <a:pPr marL="342900" indent="-342900">
              <a:buFont typeface="+mj-lt"/>
              <a:buAutoNum type="arabicPeriod"/>
            </a:pPr>
            <a:r>
              <a:rPr lang="en-US" sz="2400" dirty="0" smtClean="0"/>
              <a:t>Standardizing HTTP status codes</a:t>
            </a:r>
          </a:p>
          <a:p>
            <a:pPr marL="800100" lvl="1" indent="-342900">
              <a:buFont typeface="+mj-lt"/>
              <a:buAutoNum type="alphaLcPeriod"/>
            </a:pPr>
            <a:r>
              <a:rPr lang="en-US" sz="2000" dirty="0" smtClean="0"/>
              <a:t>This is key to knowing if you are successful in communication between the server and client</a:t>
            </a:r>
          </a:p>
          <a:p>
            <a:pPr marL="342900" indent="-342900">
              <a:buFont typeface="+mj-lt"/>
              <a:buAutoNum type="arabicPeriod"/>
            </a:pPr>
            <a:r>
              <a:rPr lang="en-US" sz="2400" dirty="0" smtClean="0"/>
              <a:t>Ability to manipulate resources</a:t>
            </a:r>
          </a:p>
          <a:p>
            <a:pPr marL="342900" indent="-342900">
              <a:buFont typeface="+mj-lt"/>
              <a:buAutoNum type="arabicPeriod"/>
            </a:pPr>
            <a:r>
              <a:rPr lang="en-US" sz="2400" dirty="0" smtClean="0"/>
              <a:t>Provides a hypermedia-driven API</a:t>
            </a:r>
          </a:p>
          <a:p>
            <a:pPr marL="800100" lvl="1" indent="-342900">
              <a:buFont typeface="+mj-lt"/>
              <a:buAutoNum type="alphaLcPeriod"/>
            </a:pPr>
            <a:r>
              <a:rPr lang="en-US" sz="2000" dirty="0" smtClean="0"/>
              <a:t>This lets the API return responses including resources available in relativity</a:t>
            </a:r>
          </a:p>
          <a:p>
            <a:pPr marL="342900" indent="-342900">
              <a:buFont typeface="+mj-lt"/>
              <a:buAutoNum type="arabicPeriod"/>
            </a:pPr>
            <a:endParaRPr lang="en-US" sz="2400" dirty="0"/>
          </a:p>
        </p:txBody>
      </p:sp>
    </p:spTree>
    <p:extLst>
      <p:ext uri="{BB962C8B-B14F-4D97-AF65-F5344CB8AC3E}">
        <p14:creationId xmlns:p14="http://schemas.microsoft.com/office/powerpoint/2010/main" val="33243542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293</TotalTime>
  <Words>897</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Representational state transfer(REST)</vt:lpstr>
      <vt:lpstr>The role rest plays in modern web apps</vt:lpstr>
      <vt:lpstr>The Six guiding REST constraints that define a RESTful system</vt:lpstr>
      <vt:lpstr>The constraints for Uniform interface</vt:lpstr>
      <vt:lpstr>The relationship between HTTP messages &amp; rEST</vt:lpstr>
      <vt:lpstr>Response codes</vt:lpstr>
      <vt:lpstr>HTTP verbs</vt:lpstr>
      <vt:lpstr>Stateless client/server protocol</vt:lpstr>
      <vt:lpstr>The key features of REST</vt:lpstr>
      <vt:lpstr>Sources</vt:lpstr>
    </vt:vector>
  </TitlesOfParts>
  <Company>U.S. Department of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Representational state transfer(REST)</dc:title>
  <dc:creator>Colletta Natasha L CONTR USSTRATCOM-J646</dc:creator>
  <cp:lastModifiedBy>Colletta Natasha L CONTR USSTRATCOM-J646</cp:lastModifiedBy>
  <cp:revision>18</cp:revision>
  <dcterms:created xsi:type="dcterms:W3CDTF">2018-05-03T15:43:50Z</dcterms:created>
  <dcterms:modified xsi:type="dcterms:W3CDTF">2018-05-08T14:44:05Z</dcterms:modified>
</cp:coreProperties>
</file>