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5" r:id="rId7"/>
    <p:sldId id="262" r:id="rId8"/>
    <p:sldId id="263" r:id="rId9"/>
    <p:sldId id="264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shingmagazine.com/2018/01/understanding-using-rest-api/" TargetMode="External"/><Relationship Id="rId2" Type="http://schemas.openxmlformats.org/officeDocument/2006/relationships/hyperlink" Target="https://www.mulesoft.com/resources/api/restful-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nielmiessler.com/study/url-uri/" TargetMode="External"/><Relationship Id="rId5" Type="http://schemas.openxmlformats.org/officeDocument/2006/relationships/hyperlink" Target="https://www.infoq.com/news/2013/05/rest-drawbacks" TargetMode="External"/><Relationship Id="rId4" Type="http://schemas.openxmlformats.org/officeDocument/2006/relationships/hyperlink" Target="https://bbvaopen4u.com/en/actualidad/rest-api-what-it-and-what-are-its-advantages-project-developmen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q.com/news/2013/05/rest-drawback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Restful </a:t>
            </a:r>
            <a:r>
              <a:rPr lang="en-US" dirty="0" err="1" smtClean="0"/>
              <a:t>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Natasha Colletta</a:t>
            </a:r>
          </a:p>
          <a:p>
            <a:r>
              <a:rPr lang="en-US" dirty="0" smtClean="0"/>
              <a:t>web420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6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www.mulesoft.com/resources/api/restful-api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https://www.smashingmagazine.com/2018/01/understanding-using-rest-api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bbvaopen4u.com/en/actualidad/rest-api-what-it-and-what-are-its-advantages-project-development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www.infoq.com/news/2013/05/rest-drawbacks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https://danielmiessler.com/study/url-uri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0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Restful APIs?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RESTful APIs are a type of API (Application programming interface) that follows the rules of REST (Representational State Transfer)</a:t>
            </a:r>
          </a:p>
          <a:p>
            <a:r>
              <a:rPr lang="en-US" dirty="0" smtClean="0"/>
              <a:t>Rather than recreating the wheel, RESTful APIs were designed to use existing protocol</a:t>
            </a:r>
          </a:p>
          <a:p>
            <a:r>
              <a:rPr lang="en-US" dirty="0" smtClean="0"/>
              <a:t>RESTful APIs are known for using the advantage of HTTP</a:t>
            </a:r>
          </a:p>
          <a:p>
            <a:pPr lvl="1"/>
            <a:r>
              <a:rPr lang="en-US" dirty="0" smtClean="0"/>
              <a:t>This allows the developers to not have to install additional software</a:t>
            </a:r>
          </a:p>
          <a:p>
            <a:r>
              <a:rPr lang="en-US" dirty="0" smtClean="0"/>
              <a:t>RESTful APIs also give you flexibility to not be tied to specific resources/methods</a:t>
            </a:r>
          </a:p>
          <a:p>
            <a:r>
              <a:rPr lang="en-US" dirty="0" smtClean="0"/>
              <a:t>A RESTful API follows 6 key constraints (see next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42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Key constraints for RESTful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Client-Server</a:t>
            </a:r>
          </a:p>
          <a:p>
            <a:r>
              <a:rPr lang="en-US" dirty="0" smtClean="0"/>
              <a:t>Stateless</a:t>
            </a:r>
          </a:p>
          <a:p>
            <a:r>
              <a:rPr lang="en-US" dirty="0" smtClean="0"/>
              <a:t>Cache</a:t>
            </a:r>
          </a:p>
          <a:p>
            <a:r>
              <a:rPr lang="en-US" dirty="0" smtClean="0"/>
              <a:t>Uniform Interface</a:t>
            </a:r>
          </a:p>
          <a:p>
            <a:r>
              <a:rPr lang="en-US" dirty="0" smtClean="0"/>
              <a:t>Layered System</a:t>
            </a:r>
          </a:p>
          <a:p>
            <a:r>
              <a:rPr lang="en-US" dirty="0" smtClean="0"/>
              <a:t>Code on 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0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restful </a:t>
            </a:r>
            <a:r>
              <a:rPr lang="en-US" dirty="0" err="1" smtClean="0"/>
              <a:t>Apis</a:t>
            </a:r>
            <a:r>
              <a:rPr lang="en-US" dirty="0" smtClean="0"/>
              <a:t>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Broken down to an extremely simple level, APIs use requests and responses</a:t>
            </a:r>
          </a:p>
          <a:p>
            <a:r>
              <a:rPr lang="en-US" dirty="0" smtClean="0"/>
              <a:t>Each request is made up of 4 parts: the endpoint, the method, headers, and the data/body</a:t>
            </a:r>
          </a:p>
          <a:p>
            <a:pPr lvl="1"/>
            <a:r>
              <a:rPr lang="en-US" dirty="0" smtClean="0"/>
              <a:t>The endpoint is known as the route which gives you the path to determine the resource you are requesting</a:t>
            </a:r>
          </a:p>
          <a:p>
            <a:pPr lvl="2"/>
            <a:r>
              <a:rPr lang="en-US" dirty="0" smtClean="0"/>
              <a:t>This PATH can be thought of like an automatic answering machine, first you press 1 for option a, then 2 for be, and so on and so forth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cURL</a:t>
            </a:r>
            <a:r>
              <a:rPr lang="en-US" dirty="0" smtClean="0"/>
              <a:t>, users are able to test their endpoints to verify the resource/response they are requesting is accurate</a:t>
            </a:r>
          </a:p>
          <a:p>
            <a:r>
              <a:rPr lang="en-US" dirty="0" smtClean="0"/>
              <a:t>The type of request you send is chosen between the 5 different methods: GET, POST, PUT, PATCH, &amp;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7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five methods listed previous can perform the four possible actions:</a:t>
            </a:r>
          </a:p>
          <a:p>
            <a:pPr lvl="1"/>
            <a:r>
              <a:rPr lang="en-US" dirty="0" smtClean="0"/>
              <a:t>Create, Read, Update, and Delete</a:t>
            </a:r>
          </a:p>
          <a:p>
            <a:pPr lvl="1"/>
            <a:r>
              <a:rPr lang="en-US" dirty="0" smtClean="0"/>
              <a:t>This makes up the acronym CRUD</a:t>
            </a:r>
          </a:p>
          <a:p>
            <a:r>
              <a:rPr lang="en-US" dirty="0" smtClean="0"/>
              <a:t>GET – performs a READ operation</a:t>
            </a:r>
          </a:p>
          <a:p>
            <a:r>
              <a:rPr lang="en-US" dirty="0" smtClean="0"/>
              <a:t>POST – performs a CREATE operation</a:t>
            </a:r>
          </a:p>
          <a:p>
            <a:r>
              <a:rPr lang="en-US" dirty="0" smtClean="0"/>
              <a:t>PUT/PATCH – performs a UPDATE operation</a:t>
            </a:r>
          </a:p>
          <a:p>
            <a:r>
              <a:rPr lang="en-US" dirty="0" smtClean="0"/>
              <a:t>DELETE – performs a DELETE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9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of Website Communications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05495" y="2941543"/>
            <a:ext cx="2125133" cy="66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05496" y="4423594"/>
            <a:ext cx="2125133" cy="66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05494" y="2923923"/>
            <a:ext cx="212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 page of </a:t>
            </a:r>
            <a:r>
              <a:rPr lang="en-US" dirty="0" err="1" smtClean="0"/>
              <a:t>Rettiwt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05496" y="4500023"/>
            <a:ext cx="212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Rettiwt</a:t>
            </a:r>
            <a:r>
              <a:rPr lang="en-US" dirty="0" smtClean="0"/>
              <a:t> List (0)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768062" y="3731590"/>
            <a:ext cx="153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GET/messages</a:t>
            </a:r>
            <a:endParaRPr lang="en-US" dirty="0"/>
          </a:p>
        </p:txBody>
      </p:sp>
      <p:cxnSp>
        <p:nvCxnSpPr>
          <p:cNvPr id="34" name="Elbow Connector 33"/>
          <p:cNvCxnSpPr>
            <a:stCxn id="10" idx="2"/>
            <a:endCxn id="21" idx="3"/>
          </p:cNvCxnSpPr>
          <p:nvPr/>
        </p:nvCxnSpPr>
        <p:spPr>
          <a:xfrm rot="5400000" flipH="1" flipV="1">
            <a:off x="6099693" y="4353059"/>
            <a:ext cx="399305" cy="1062566"/>
          </a:xfrm>
          <a:prstGeom prst="bentConnector4">
            <a:avLst>
              <a:gd name="adj1" fmla="val -57249"/>
              <a:gd name="adj2" fmla="val 1215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38369" y="5263936"/>
            <a:ext cx="166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POST/messages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" idx="2"/>
            <a:endCxn id="10" idx="0"/>
          </p:cNvCxnSpPr>
          <p:nvPr/>
        </p:nvCxnSpPr>
        <p:spPr>
          <a:xfrm>
            <a:off x="5768062" y="3601943"/>
            <a:ext cx="1" cy="82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705494" y="2012231"/>
            <a:ext cx="212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(null)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700828" y="2002625"/>
            <a:ext cx="2125133" cy="393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64" idx="2"/>
            <a:endCxn id="20" idx="0"/>
          </p:cNvCxnSpPr>
          <p:nvPr/>
        </p:nvCxnSpPr>
        <p:spPr>
          <a:xfrm>
            <a:off x="5763395" y="2396114"/>
            <a:ext cx="4666" cy="52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768062" y="2471055"/>
            <a:ext cx="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8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RESTful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biggest advantage of RESTful API’s is how flexible they are.</a:t>
            </a:r>
          </a:p>
          <a:p>
            <a:r>
              <a:rPr lang="en-US" dirty="0" smtClean="0"/>
              <a:t>With REST, the API is able to change structurally with implementation of hypermedia</a:t>
            </a:r>
          </a:p>
          <a:p>
            <a:r>
              <a:rPr lang="en-US" dirty="0" smtClean="0"/>
              <a:t>REST is not constrained to XML and gives you capability to return XML,  JSON,  YAML, and more</a:t>
            </a:r>
          </a:p>
          <a:p>
            <a:r>
              <a:rPr lang="en-US" dirty="0" smtClean="0"/>
              <a:t>The use of URIs gives you the ability to transfer data and make updates more seamless</a:t>
            </a:r>
          </a:p>
          <a:p>
            <a:r>
              <a:rPr lang="en-US" dirty="0" smtClean="0"/>
              <a:t>Stateless client/server protocol is a huge advantage</a:t>
            </a:r>
          </a:p>
          <a:p>
            <a:pPr lvl="1"/>
            <a:r>
              <a:rPr lang="en-US" dirty="0" smtClean="0"/>
              <a:t>Not needing storage for your traffic in between the client and server saves you time, and makes the process extremely efficient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61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RESTful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could be seen as a disadvantage, but RESTful API’s only handle the request/response protocol</a:t>
            </a:r>
          </a:p>
          <a:p>
            <a:pPr lvl="1"/>
            <a:r>
              <a:rPr lang="en-US" dirty="0" smtClean="0"/>
              <a:t>With this in mind, the protocol does not inherently support server-initiated notifications or peer-to-peer</a:t>
            </a:r>
          </a:p>
          <a:p>
            <a:r>
              <a:rPr lang="en-US" dirty="0" smtClean="0"/>
              <a:t>On a security aspect RESTful API’s are very limited</a:t>
            </a:r>
          </a:p>
          <a:p>
            <a:pPr lvl="1"/>
            <a:r>
              <a:rPr lang="en-US" dirty="0" smtClean="0"/>
              <a:t>WS-Security is one of the capabilities that is routable through request/response</a:t>
            </a:r>
          </a:p>
          <a:p>
            <a:pPr lvl="1"/>
            <a:r>
              <a:rPr lang="en-US" dirty="0" smtClean="0"/>
              <a:t>The disadvantage is not being able to use SSL/TLS</a:t>
            </a:r>
          </a:p>
          <a:p>
            <a:r>
              <a:rPr lang="en-US" dirty="0" smtClean="0">
                <a:hlinkClick r:id="rId2"/>
              </a:rPr>
              <a:t>Ganesh Prasad </a:t>
            </a:r>
            <a:r>
              <a:rPr lang="en-US" dirty="0" smtClean="0"/>
              <a:t>has pointed out in the past, he sees the amount of HTTP verbs to be limited</a:t>
            </a:r>
          </a:p>
          <a:p>
            <a:pPr lvl="1"/>
            <a:r>
              <a:rPr lang="en-US" dirty="0" smtClean="0"/>
              <a:t>For more peer-to-peer actions to occur, verbs such as INCLUDE, PLACE, REPLACE, FORCE, and more are interactions that could be seen as beneficial if they existed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85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difference between a URI and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Uniform Resource Identifier or URI is a sequence of characters identifies a abstract or physical resource.</a:t>
            </a:r>
          </a:p>
          <a:p>
            <a:pPr lvl="1"/>
            <a:r>
              <a:rPr lang="en-US" dirty="0" smtClean="0"/>
              <a:t>This URI term can also be classified as a locator, name or both</a:t>
            </a:r>
          </a:p>
          <a:p>
            <a:r>
              <a:rPr lang="en-US" dirty="0" smtClean="0"/>
              <a:t>A Uniform Resource Locator or URL refers to a subset of URIs that identify the resource and its network location</a:t>
            </a:r>
          </a:p>
          <a:p>
            <a:pPr lvl="1"/>
            <a:r>
              <a:rPr lang="en-US" dirty="0" smtClean="0"/>
              <a:t>A URL is a type of URI</a:t>
            </a:r>
          </a:p>
          <a:p>
            <a:pPr lvl="2"/>
            <a:r>
              <a:rPr lang="en-US" dirty="0" smtClean="0"/>
              <a:t>This doesn’t mean all URIS are URLs though</a:t>
            </a:r>
          </a:p>
          <a:p>
            <a:pPr lvl="1"/>
            <a:r>
              <a:rPr lang="en-US" dirty="0" smtClean="0"/>
              <a:t>The key difference between the URI and URL is that the URL includes the network location and the URI just identifies the resource being shown from that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219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101</TotalTime>
  <Words>641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Restful apis</vt:lpstr>
      <vt:lpstr>What are Restful APIs?</vt:lpstr>
      <vt:lpstr>6 Key constraints for RESTful APIs</vt:lpstr>
      <vt:lpstr>How are restful Apis used?</vt:lpstr>
      <vt:lpstr>METHODS</vt:lpstr>
      <vt:lpstr>Example of Website Communications</vt:lpstr>
      <vt:lpstr>Advantages of RESTful APIs</vt:lpstr>
      <vt:lpstr>Disadvantages of RESTful API</vt:lpstr>
      <vt:lpstr>The difference between a URI and URL</vt:lpstr>
      <vt:lpstr>Sources</vt:lpstr>
    </vt:vector>
  </TitlesOfParts>
  <Company>U.S. Department of Defense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apis</dc:title>
  <dc:creator>Colletta Natasha L CONTR USSTRATCOM-J646</dc:creator>
  <cp:lastModifiedBy>Colletta Natasha L CONTR USSTRATCOM-J646</cp:lastModifiedBy>
  <cp:revision>8</cp:revision>
  <dcterms:created xsi:type="dcterms:W3CDTF">2018-05-10T17:26:30Z</dcterms:created>
  <dcterms:modified xsi:type="dcterms:W3CDTF">2018-05-10T19:07:46Z</dcterms:modified>
</cp:coreProperties>
</file>