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6" r:id="rId3"/>
    <p:sldId id="257" r:id="rId4"/>
    <p:sldId id="260" r:id="rId5"/>
    <p:sldId id="262" r:id="rId6"/>
    <p:sldId id="258" r:id="rId7"/>
    <p:sldId id="263" r:id="rId8"/>
    <p:sldId id="259" r:id="rId9"/>
    <p:sldId id="265"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75" y="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80E4B7E-0ED2-48E5-837B-D0FCE90C9E13}" type="datetimeFigureOut">
              <a:rPr lang="en-US" smtClean="0"/>
              <a:t>7/19/2018</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9284C66D-42EF-498C-9219-B7EA720912BE}"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6211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E4B7E-0ED2-48E5-837B-D0FCE90C9E13}"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4C66D-42EF-498C-9219-B7EA720912BE}" type="slidenum">
              <a:rPr lang="en-US" smtClean="0"/>
              <a:t>‹#›</a:t>
            </a:fld>
            <a:endParaRPr lang="en-US"/>
          </a:p>
        </p:txBody>
      </p:sp>
    </p:spTree>
    <p:extLst>
      <p:ext uri="{BB962C8B-B14F-4D97-AF65-F5344CB8AC3E}">
        <p14:creationId xmlns:p14="http://schemas.microsoft.com/office/powerpoint/2010/main" val="560524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E4B7E-0ED2-48E5-837B-D0FCE90C9E13}"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4C66D-42EF-498C-9219-B7EA720912BE}" type="slidenum">
              <a:rPr lang="en-US" smtClean="0"/>
              <a:t>‹#›</a:t>
            </a:fld>
            <a:endParaRPr lang="en-US"/>
          </a:p>
        </p:txBody>
      </p:sp>
    </p:spTree>
    <p:extLst>
      <p:ext uri="{BB962C8B-B14F-4D97-AF65-F5344CB8AC3E}">
        <p14:creationId xmlns:p14="http://schemas.microsoft.com/office/powerpoint/2010/main" val="760166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E4B7E-0ED2-48E5-837B-D0FCE90C9E13}"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4C66D-42EF-498C-9219-B7EA720912BE}" type="slidenum">
              <a:rPr lang="en-US" smtClean="0"/>
              <a:t>‹#›</a:t>
            </a:fld>
            <a:endParaRPr lang="en-US"/>
          </a:p>
        </p:txBody>
      </p:sp>
    </p:spTree>
    <p:extLst>
      <p:ext uri="{BB962C8B-B14F-4D97-AF65-F5344CB8AC3E}">
        <p14:creationId xmlns:p14="http://schemas.microsoft.com/office/powerpoint/2010/main" val="308330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80E4B7E-0ED2-48E5-837B-D0FCE90C9E13}" type="datetimeFigureOut">
              <a:rPr lang="en-US" smtClean="0"/>
              <a:t>7/19/2018</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9284C66D-42EF-498C-9219-B7EA720912BE}"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6780168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0E4B7E-0ED2-48E5-837B-D0FCE90C9E13}" type="datetimeFigureOut">
              <a:rPr lang="en-US" smtClean="0"/>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84C66D-42EF-498C-9219-B7EA720912BE}" type="slidenum">
              <a:rPr lang="en-US" smtClean="0"/>
              <a:t>‹#›</a:t>
            </a:fld>
            <a:endParaRPr lang="en-US"/>
          </a:p>
        </p:txBody>
      </p:sp>
    </p:spTree>
    <p:extLst>
      <p:ext uri="{BB962C8B-B14F-4D97-AF65-F5344CB8AC3E}">
        <p14:creationId xmlns:p14="http://schemas.microsoft.com/office/powerpoint/2010/main" val="387466548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0E4B7E-0ED2-48E5-837B-D0FCE90C9E13}" type="datetimeFigureOut">
              <a:rPr lang="en-US" smtClean="0"/>
              <a:t>7/19/2018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84C66D-42EF-498C-9219-B7EA720912BE}" type="slidenum">
              <a:rPr lang="en-US" smtClean="0"/>
              <a:t>‹#›</a:t>
            </a:fld>
            <a:endParaRPr lang="en-US"/>
          </a:p>
        </p:txBody>
      </p:sp>
    </p:spTree>
    <p:extLst>
      <p:ext uri="{BB962C8B-B14F-4D97-AF65-F5344CB8AC3E}">
        <p14:creationId xmlns:p14="http://schemas.microsoft.com/office/powerpoint/2010/main" val="1092710424"/>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0E4B7E-0ED2-48E5-837B-D0FCE90C9E13}" type="datetimeFigureOut">
              <a:rPr lang="en-US" smtClean="0"/>
              <a:t>7/19/2018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84C66D-42EF-498C-9219-B7EA720912BE}" type="slidenum">
              <a:rPr lang="en-US" smtClean="0"/>
              <a:t>‹#›</a:t>
            </a:fld>
            <a:endParaRPr lang="en-US"/>
          </a:p>
        </p:txBody>
      </p:sp>
    </p:spTree>
    <p:extLst>
      <p:ext uri="{BB962C8B-B14F-4D97-AF65-F5344CB8AC3E}">
        <p14:creationId xmlns:p14="http://schemas.microsoft.com/office/powerpoint/2010/main" val="4219618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0E4B7E-0ED2-48E5-837B-D0FCE90C9E13}" type="datetimeFigureOut">
              <a:rPr lang="en-US" smtClean="0"/>
              <a:t>7/19/2018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84C66D-42EF-498C-9219-B7EA720912BE}" type="slidenum">
              <a:rPr lang="en-US" smtClean="0"/>
              <a:t>‹#›</a:t>
            </a:fld>
            <a:endParaRPr lang="en-US"/>
          </a:p>
        </p:txBody>
      </p:sp>
    </p:spTree>
    <p:extLst>
      <p:ext uri="{BB962C8B-B14F-4D97-AF65-F5344CB8AC3E}">
        <p14:creationId xmlns:p14="http://schemas.microsoft.com/office/powerpoint/2010/main" val="2583336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280E4B7E-0ED2-48E5-837B-D0FCE90C9E13}" type="datetimeFigureOut">
              <a:rPr lang="en-US" smtClean="0"/>
              <a:t>7/19/2018</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9284C66D-42EF-498C-9219-B7EA720912BE}"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389113"/>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280E4B7E-0ED2-48E5-837B-D0FCE90C9E13}" type="datetimeFigureOut">
              <a:rPr lang="en-US" smtClean="0"/>
              <a:t>7/19/2018</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9284C66D-42EF-498C-9219-B7EA720912BE}" type="slidenum">
              <a:rPr lang="en-US" smtClean="0"/>
              <a:t>‹#›</a:t>
            </a:fld>
            <a:endParaRPr lang="en-US"/>
          </a:p>
        </p:txBody>
      </p:sp>
    </p:spTree>
    <p:extLst>
      <p:ext uri="{BB962C8B-B14F-4D97-AF65-F5344CB8AC3E}">
        <p14:creationId xmlns:p14="http://schemas.microsoft.com/office/powerpoint/2010/main" val="918986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80E4B7E-0ED2-48E5-837B-D0FCE90C9E13}" type="datetimeFigureOut">
              <a:rPr lang="en-US" smtClean="0"/>
              <a:t>7/19/2018</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9284C66D-42EF-498C-9219-B7EA720912BE}"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23163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Technology Value Stream</a:t>
            </a:r>
          </a:p>
        </p:txBody>
      </p:sp>
      <p:sp>
        <p:nvSpPr>
          <p:cNvPr id="3" name="Subtitle 2"/>
          <p:cNvSpPr>
            <a:spLocks noGrp="1"/>
          </p:cNvSpPr>
          <p:nvPr>
            <p:ph type="subTitle" idx="1"/>
          </p:nvPr>
        </p:nvSpPr>
        <p:spPr/>
        <p:txBody>
          <a:bodyPr>
            <a:normAutofit lnSpcReduction="10000"/>
          </a:bodyPr>
          <a:lstStyle/>
          <a:p>
            <a:r>
              <a:rPr lang="en-US" dirty="0"/>
              <a:t>Natasha Whitmer</a:t>
            </a:r>
          </a:p>
          <a:p>
            <a:r>
              <a:rPr lang="en-US" dirty="0"/>
              <a:t>WEB 430</a:t>
            </a:r>
          </a:p>
        </p:txBody>
      </p:sp>
    </p:spTree>
    <p:extLst>
      <p:ext uri="{BB962C8B-B14F-4D97-AF65-F5344CB8AC3E}">
        <p14:creationId xmlns:p14="http://schemas.microsoft.com/office/powerpoint/2010/main" val="1216639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a:t>
            </a:r>
          </a:p>
        </p:txBody>
      </p:sp>
      <p:sp>
        <p:nvSpPr>
          <p:cNvPr id="3" name="Content Placeholder 2"/>
          <p:cNvSpPr>
            <a:spLocks noGrp="1"/>
          </p:cNvSpPr>
          <p:nvPr>
            <p:ph idx="1"/>
          </p:nvPr>
        </p:nvSpPr>
        <p:spPr/>
        <p:txBody>
          <a:bodyPr/>
          <a:lstStyle/>
          <a:p>
            <a:r>
              <a:rPr lang="en-US" dirty="0"/>
              <a:t>“The DevOps Handbook, How to create world-class agility, reliability, &amp; security in technology organizations”, Gene Kim, Jez Humble, Patrick Debois, &amp; John Willis, </a:t>
            </a:r>
            <a:r>
              <a:rPr lang="en-US" i="1" dirty="0" err="1"/>
              <a:t>Foreward</a:t>
            </a:r>
            <a:r>
              <a:rPr lang="en-US" i="1" dirty="0"/>
              <a:t> by John </a:t>
            </a:r>
            <a:r>
              <a:rPr lang="en-US" i="1" dirty="0" err="1"/>
              <a:t>Allspaw</a:t>
            </a:r>
            <a:endParaRPr lang="en-US" i="1" dirty="0"/>
          </a:p>
          <a:p>
            <a:r>
              <a:rPr lang="en-US" dirty="0"/>
              <a:t>https://www.slideshare.net/CiscoDevNet/devnet-2015-dev-ops-kaizen</a:t>
            </a:r>
          </a:p>
        </p:txBody>
      </p:sp>
    </p:spTree>
    <p:extLst>
      <p:ext uri="{BB962C8B-B14F-4D97-AF65-F5344CB8AC3E}">
        <p14:creationId xmlns:p14="http://schemas.microsoft.com/office/powerpoint/2010/main" val="1787121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sz="3200" dirty="0"/>
              <a:t>Defining Lead Time Vs. Processing Time</a:t>
            </a:r>
          </a:p>
          <a:p>
            <a:r>
              <a:rPr lang="en-US" sz="3200" dirty="0"/>
              <a:t>The Common Scenario: Deployment Lead Timers Requiring Months</a:t>
            </a:r>
          </a:p>
          <a:p>
            <a:r>
              <a:rPr lang="en-US" sz="3200" dirty="0"/>
              <a:t>Our DevOps Ideal: Deployment Lead Times of Minutes</a:t>
            </a:r>
          </a:p>
          <a:p>
            <a:r>
              <a:rPr lang="en-US" sz="3200" dirty="0"/>
              <a:t>Sources</a:t>
            </a:r>
          </a:p>
        </p:txBody>
      </p:sp>
    </p:spTree>
    <p:extLst>
      <p:ext uri="{BB962C8B-B14F-4D97-AF65-F5344CB8AC3E}">
        <p14:creationId xmlns:p14="http://schemas.microsoft.com/office/powerpoint/2010/main" val="3747908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Defining Lead time vs.</a:t>
            </a:r>
            <a:br>
              <a:rPr lang="en-US" dirty="0"/>
            </a:br>
            <a:r>
              <a:rPr lang="en-US" dirty="0"/>
              <a:t>processing time</a:t>
            </a:r>
          </a:p>
        </p:txBody>
      </p:sp>
      <p:sp>
        <p:nvSpPr>
          <p:cNvPr id="3" name="Content Placeholder 2"/>
          <p:cNvSpPr>
            <a:spLocks noGrp="1"/>
          </p:cNvSpPr>
          <p:nvPr>
            <p:ph idx="1"/>
          </p:nvPr>
        </p:nvSpPr>
        <p:spPr/>
        <p:txBody>
          <a:bodyPr/>
          <a:lstStyle/>
          <a:p>
            <a:r>
              <a:rPr lang="en-US" dirty="0"/>
              <a:t>In the lean community:</a:t>
            </a:r>
          </a:p>
          <a:p>
            <a:pPr lvl="1"/>
            <a:r>
              <a:rPr lang="en-US" dirty="0"/>
              <a:t>Lead time is one of two measures commonly used to measure performance in value streams</a:t>
            </a:r>
          </a:p>
          <a:p>
            <a:pPr lvl="1"/>
            <a:r>
              <a:rPr lang="en-US" dirty="0"/>
              <a:t>Processing time (also known as touch time or task time) is when the work for the customer request starts.</a:t>
            </a:r>
          </a:p>
          <a:p>
            <a:r>
              <a:rPr lang="en-US" dirty="0"/>
              <a:t>A good example of this is to think about a request to grant a customer access to a folder</a:t>
            </a:r>
          </a:p>
          <a:p>
            <a:pPr lvl="1"/>
            <a:r>
              <a:rPr lang="en-US" dirty="0"/>
              <a:t>The lead time starts the second they customer sends their request</a:t>
            </a:r>
          </a:p>
          <a:p>
            <a:pPr lvl="1"/>
            <a:r>
              <a:rPr lang="en-US" dirty="0"/>
              <a:t>The processing time starts when the admin begins to work on their request and ends when they have grants the customer access</a:t>
            </a:r>
          </a:p>
          <a:p>
            <a:pPr lvl="1"/>
            <a:r>
              <a:rPr lang="en-US" dirty="0"/>
              <a:t>The lead time then ends when the customer is notified their request is completed</a:t>
            </a:r>
          </a:p>
        </p:txBody>
      </p:sp>
    </p:spTree>
    <p:extLst>
      <p:ext uri="{BB962C8B-B14F-4D97-AF65-F5344CB8AC3E}">
        <p14:creationId xmlns:p14="http://schemas.microsoft.com/office/powerpoint/2010/main" val="2518911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Defining Lead time vs.</a:t>
            </a:r>
            <a:br>
              <a:rPr lang="en-US" dirty="0"/>
            </a:br>
            <a:r>
              <a:rPr lang="en-US" dirty="0"/>
              <a:t>processing time</a:t>
            </a:r>
          </a:p>
        </p:txBody>
      </p:sp>
      <p:cxnSp>
        <p:nvCxnSpPr>
          <p:cNvPr id="6" name="Straight Connector 5"/>
          <p:cNvCxnSpPr/>
          <p:nvPr/>
        </p:nvCxnSpPr>
        <p:spPr>
          <a:xfrm>
            <a:off x="2692400" y="4038600"/>
            <a:ext cx="6616700" cy="0"/>
          </a:xfrm>
          <a:prstGeom prst="line">
            <a:avLst/>
          </a:prstGeom>
          <a:ln/>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V="1">
            <a:off x="2692397" y="3429517"/>
            <a:ext cx="0" cy="12446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V="1">
            <a:off x="5842001" y="3416300"/>
            <a:ext cx="0" cy="12446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9309100" y="3467100"/>
            <a:ext cx="0" cy="1244600"/>
          </a:xfrm>
          <a:prstGeom prst="line">
            <a:avLst/>
          </a:prstGeom>
        </p:spPr>
        <p:style>
          <a:lnRef idx="1">
            <a:schemeClr val="dk1"/>
          </a:lnRef>
          <a:fillRef idx="0">
            <a:schemeClr val="dk1"/>
          </a:fillRef>
          <a:effectRef idx="0">
            <a:schemeClr val="dk1"/>
          </a:effectRef>
          <a:fontRef idx="minor">
            <a:schemeClr val="tx1"/>
          </a:fontRef>
        </p:style>
      </p:cxnSp>
      <p:sp>
        <p:nvSpPr>
          <p:cNvPr id="11" name="Right Brace 10"/>
          <p:cNvSpPr/>
          <p:nvPr/>
        </p:nvSpPr>
        <p:spPr>
          <a:xfrm rot="16200000">
            <a:off x="7137402" y="1295401"/>
            <a:ext cx="876299" cy="3467098"/>
          </a:xfrm>
          <a:prstGeom prst="rightBrace">
            <a:avLst>
              <a:gd name="adj1" fmla="val 8333"/>
              <a:gd name="adj2" fmla="val 5034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rot="5400000">
            <a:off x="5562599" y="1803916"/>
            <a:ext cx="876299" cy="6616703"/>
          </a:xfrm>
          <a:prstGeom prst="rightBrace">
            <a:avLst>
              <a:gd name="adj1" fmla="val 8333"/>
              <a:gd name="adj2" fmla="val 5034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6858001" y="2221468"/>
            <a:ext cx="1435100" cy="369332"/>
          </a:xfrm>
          <a:prstGeom prst="rect">
            <a:avLst/>
          </a:prstGeom>
          <a:noFill/>
        </p:spPr>
        <p:txBody>
          <a:bodyPr wrap="square" rtlCol="0">
            <a:spAutoFit/>
          </a:bodyPr>
          <a:lstStyle/>
          <a:p>
            <a:r>
              <a:rPr lang="en-US" dirty="0"/>
              <a:t>Process Time</a:t>
            </a:r>
          </a:p>
        </p:txBody>
      </p:sp>
      <p:sp>
        <p:nvSpPr>
          <p:cNvPr id="15" name="TextBox 14"/>
          <p:cNvSpPr txBox="1"/>
          <p:nvPr/>
        </p:nvSpPr>
        <p:spPr>
          <a:xfrm>
            <a:off x="1789118" y="4113511"/>
            <a:ext cx="2127248" cy="369332"/>
          </a:xfrm>
          <a:prstGeom prst="rect">
            <a:avLst/>
          </a:prstGeom>
          <a:noFill/>
        </p:spPr>
        <p:txBody>
          <a:bodyPr wrap="square" rtlCol="0">
            <a:spAutoFit/>
          </a:bodyPr>
          <a:lstStyle/>
          <a:p>
            <a:r>
              <a:rPr lang="en-US" dirty="0"/>
              <a:t>Request  Submitted</a:t>
            </a:r>
          </a:p>
        </p:txBody>
      </p:sp>
      <p:sp>
        <p:nvSpPr>
          <p:cNvPr id="16" name="TextBox 15"/>
          <p:cNvSpPr txBox="1"/>
          <p:nvPr/>
        </p:nvSpPr>
        <p:spPr>
          <a:xfrm>
            <a:off x="8401048" y="4278352"/>
            <a:ext cx="1816103" cy="369332"/>
          </a:xfrm>
          <a:prstGeom prst="rect">
            <a:avLst/>
          </a:prstGeom>
          <a:noFill/>
        </p:spPr>
        <p:txBody>
          <a:bodyPr wrap="square" rtlCol="0">
            <a:spAutoFit/>
          </a:bodyPr>
          <a:lstStyle/>
          <a:p>
            <a:r>
              <a:rPr lang="en-US" dirty="0"/>
              <a:t>Request  Finished</a:t>
            </a:r>
          </a:p>
        </p:txBody>
      </p:sp>
      <p:sp>
        <p:nvSpPr>
          <p:cNvPr id="17" name="TextBox 16"/>
          <p:cNvSpPr txBox="1"/>
          <p:nvPr/>
        </p:nvSpPr>
        <p:spPr>
          <a:xfrm>
            <a:off x="5416550" y="5563634"/>
            <a:ext cx="1231901" cy="369332"/>
          </a:xfrm>
          <a:prstGeom prst="rect">
            <a:avLst/>
          </a:prstGeom>
          <a:noFill/>
        </p:spPr>
        <p:txBody>
          <a:bodyPr wrap="square" rtlCol="0">
            <a:spAutoFit/>
          </a:bodyPr>
          <a:lstStyle/>
          <a:p>
            <a:r>
              <a:rPr lang="en-US" dirty="0"/>
              <a:t>Lead Time</a:t>
            </a:r>
          </a:p>
        </p:txBody>
      </p:sp>
      <p:sp>
        <p:nvSpPr>
          <p:cNvPr id="18" name="TextBox 17"/>
          <p:cNvSpPr txBox="1"/>
          <p:nvPr/>
        </p:nvSpPr>
        <p:spPr>
          <a:xfrm>
            <a:off x="4930775" y="4188959"/>
            <a:ext cx="1822451" cy="369332"/>
          </a:xfrm>
          <a:prstGeom prst="rect">
            <a:avLst/>
          </a:prstGeom>
          <a:noFill/>
        </p:spPr>
        <p:txBody>
          <a:bodyPr wrap="square" rtlCol="0">
            <a:spAutoFit/>
          </a:bodyPr>
          <a:lstStyle/>
          <a:p>
            <a:r>
              <a:rPr lang="en-US" dirty="0"/>
              <a:t>Request  Started</a:t>
            </a:r>
          </a:p>
        </p:txBody>
      </p:sp>
    </p:spTree>
    <p:extLst>
      <p:ext uri="{BB962C8B-B14F-4D97-AF65-F5344CB8AC3E}">
        <p14:creationId xmlns:p14="http://schemas.microsoft.com/office/powerpoint/2010/main" val="1129894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Defining Lead time vs.</a:t>
            </a:r>
            <a:br>
              <a:rPr lang="en-US" dirty="0"/>
            </a:br>
            <a:r>
              <a:rPr lang="en-US" dirty="0"/>
              <a:t>processing time</a:t>
            </a:r>
          </a:p>
        </p:txBody>
      </p:sp>
      <p:sp>
        <p:nvSpPr>
          <p:cNvPr id="3" name="Content Placeholder 2"/>
          <p:cNvSpPr>
            <a:spLocks noGrp="1"/>
          </p:cNvSpPr>
          <p:nvPr>
            <p:ph idx="1"/>
          </p:nvPr>
        </p:nvSpPr>
        <p:spPr/>
        <p:txBody>
          <a:bodyPr>
            <a:normAutofit/>
          </a:bodyPr>
          <a:lstStyle/>
          <a:p>
            <a:r>
              <a:rPr lang="en-US" sz="2400" dirty="0"/>
              <a:t>When looking at lead time vs. processing time, the focus typically is on the process improvement rather than process time</a:t>
            </a:r>
          </a:p>
          <a:p>
            <a:r>
              <a:rPr lang="en-US" sz="2400" dirty="0"/>
              <a:t>The proportion of process time to lead time serves as an important measure of efficiency</a:t>
            </a:r>
          </a:p>
          <a:p>
            <a:pPr lvl="1"/>
            <a:r>
              <a:rPr lang="en-US" sz="2000" dirty="0"/>
              <a:t>Thus leading to fast flow and short lead times </a:t>
            </a:r>
          </a:p>
          <a:p>
            <a:r>
              <a:rPr lang="en-US" sz="2400" dirty="0"/>
              <a:t>Looking at the proportions of process vs lead time helps to give you an idea of where improvement is so you can have less time in queue and less errors overall</a:t>
            </a:r>
          </a:p>
        </p:txBody>
      </p:sp>
    </p:spTree>
    <p:extLst>
      <p:ext uri="{BB962C8B-B14F-4D97-AF65-F5344CB8AC3E}">
        <p14:creationId xmlns:p14="http://schemas.microsoft.com/office/powerpoint/2010/main" val="3504742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The common scenario:</a:t>
            </a:r>
            <a:br>
              <a:rPr lang="en-US" dirty="0"/>
            </a:br>
            <a:r>
              <a:rPr lang="en-US" dirty="0"/>
              <a:t>Deployment lead timers requiring months</a:t>
            </a:r>
          </a:p>
        </p:txBody>
      </p:sp>
      <p:sp>
        <p:nvSpPr>
          <p:cNvPr id="3" name="Content Placeholder 2"/>
          <p:cNvSpPr>
            <a:spLocks noGrp="1"/>
          </p:cNvSpPr>
          <p:nvPr>
            <p:ph idx="1"/>
          </p:nvPr>
        </p:nvSpPr>
        <p:spPr/>
        <p:txBody>
          <a:bodyPr>
            <a:normAutofit fontScale="92500" lnSpcReduction="20000"/>
          </a:bodyPr>
          <a:lstStyle/>
          <a:p>
            <a:r>
              <a:rPr lang="en-US" dirty="0"/>
              <a:t>Looking at the common scenario of lead times requiring months you’re looking at:</a:t>
            </a:r>
          </a:p>
          <a:p>
            <a:pPr lvl="1"/>
            <a:r>
              <a:rPr lang="en-US" dirty="0"/>
              <a:t>Large &amp; complex organizations that work with:</a:t>
            </a:r>
          </a:p>
          <a:p>
            <a:pPr lvl="2"/>
            <a:r>
              <a:rPr lang="en-US" dirty="0"/>
              <a:t>Tightly-coupled &amp; monolithic applications </a:t>
            </a:r>
          </a:p>
          <a:p>
            <a:pPr lvl="2"/>
            <a:r>
              <a:rPr lang="en-US" dirty="0"/>
              <a:t>With scare integration test environments</a:t>
            </a:r>
          </a:p>
          <a:p>
            <a:pPr lvl="2"/>
            <a:r>
              <a:rPr lang="en-US" dirty="0"/>
              <a:t>Long test and production environment lead times</a:t>
            </a:r>
          </a:p>
          <a:p>
            <a:pPr lvl="2"/>
            <a:r>
              <a:rPr lang="en-US" dirty="0"/>
              <a:t>High reliance on manual testing</a:t>
            </a:r>
          </a:p>
          <a:p>
            <a:pPr lvl="2"/>
            <a:r>
              <a:rPr lang="en-US" dirty="0"/>
              <a:t>Multiple required approval processes.</a:t>
            </a:r>
          </a:p>
          <a:p>
            <a:r>
              <a:rPr lang="en-US" dirty="0"/>
              <a:t>With long deployment lead times, it has been discovered that nothing works at the end of the project when all development team changes are merged together.</a:t>
            </a:r>
          </a:p>
          <a:p>
            <a:r>
              <a:rPr lang="en-US" dirty="0"/>
              <a:t>Fixing each problem requires days or weeks of troubleshooting to determine who or what broke the code and how it can be fixed which results in poor customer outcomes</a:t>
            </a:r>
          </a:p>
        </p:txBody>
      </p:sp>
    </p:spTree>
    <p:extLst>
      <p:ext uri="{BB962C8B-B14F-4D97-AF65-F5344CB8AC3E}">
        <p14:creationId xmlns:p14="http://schemas.microsoft.com/office/powerpoint/2010/main" val="2939487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The common scenario:</a:t>
            </a:r>
            <a:br>
              <a:rPr lang="en-US" dirty="0"/>
            </a:br>
            <a:r>
              <a:rPr lang="en-US" dirty="0"/>
              <a:t>Deployment lead timers requiring months</a:t>
            </a:r>
          </a:p>
        </p:txBody>
      </p:sp>
      <p:pic>
        <p:nvPicPr>
          <p:cNvPr id="6" name="Picture 5">
            <a:extLst>
              <a:ext uri="{FF2B5EF4-FFF2-40B4-BE49-F238E27FC236}">
                <a16:creationId xmlns:a16="http://schemas.microsoft.com/office/drawing/2014/main" id="{B3E56FE5-ACE3-47BF-AE8E-6C42A89072E0}"/>
              </a:ext>
            </a:extLst>
          </p:cNvPr>
          <p:cNvPicPr>
            <a:picLocks noChangeAspect="1"/>
          </p:cNvPicPr>
          <p:nvPr/>
        </p:nvPicPr>
        <p:blipFill>
          <a:blip r:embed="rId2"/>
          <a:stretch>
            <a:fillRect/>
          </a:stretch>
        </p:blipFill>
        <p:spPr>
          <a:xfrm>
            <a:off x="1080611" y="2395838"/>
            <a:ext cx="6674255" cy="2170025"/>
          </a:xfrm>
          <a:prstGeom prst="rect">
            <a:avLst/>
          </a:prstGeom>
        </p:spPr>
      </p:pic>
      <p:pic>
        <p:nvPicPr>
          <p:cNvPr id="7" name="Picture 6">
            <a:extLst>
              <a:ext uri="{FF2B5EF4-FFF2-40B4-BE49-F238E27FC236}">
                <a16:creationId xmlns:a16="http://schemas.microsoft.com/office/drawing/2014/main" id="{8AD63A20-705B-46F6-B84E-A300420BF78C}"/>
              </a:ext>
            </a:extLst>
          </p:cNvPr>
          <p:cNvPicPr>
            <a:picLocks noChangeAspect="1"/>
          </p:cNvPicPr>
          <p:nvPr/>
        </p:nvPicPr>
        <p:blipFill>
          <a:blip r:embed="rId3"/>
          <a:stretch>
            <a:fillRect/>
          </a:stretch>
        </p:blipFill>
        <p:spPr>
          <a:xfrm>
            <a:off x="5148871" y="4283527"/>
            <a:ext cx="6520086" cy="2089945"/>
          </a:xfrm>
          <a:prstGeom prst="rect">
            <a:avLst/>
          </a:prstGeom>
        </p:spPr>
      </p:pic>
    </p:spTree>
    <p:extLst>
      <p:ext uri="{BB962C8B-B14F-4D97-AF65-F5344CB8AC3E}">
        <p14:creationId xmlns:p14="http://schemas.microsoft.com/office/powerpoint/2010/main" val="4191438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Our DevOps ideal: deployment lead times of minutes</a:t>
            </a:r>
          </a:p>
        </p:txBody>
      </p:sp>
      <p:sp>
        <p:nvSpPr>
          <p:cNvPr id="3" name="Content Placeholder 2"/>
          <p:cNvSpPr>
            <a:spLocks noGrp="1"/>
          </p:cNvSpPr>
          <p:nvPr>
            <p:ph idx="1"/>
          </p:nvPr>
        </p:nvSpPr>
        <p:spPr/>
        <p:txBody>
          <a:bodyPr/>
          <a:lstStyle/>
          <a:p>
            <a:r>
              <a:rPr lang="en-US" dirty="0"/>
              <a:t>Ideally, developers want to receive fast, constant, constructive feedback on their work</a:t>
            </a:r>
          </a:p>
          <a:p>
            <a:r>
              <a:rPr lang="en-US" dirty="0"/>
              <a:t>This enables the developers to respond faster and implement their code to validate it will work in the production environment</a:t>
            </a:r>
          </a:p>
          <a:p>
            <a:r>
              <a:rPr lang="en-US" dirty="0"/>
              <a:t>This is achieved by:</a:t>
            </a:r>
          </a:p>
          <a:p>
            <a:pPr lvl="1"/>
            <a:r>
              <a:rPr lang="en-US" dirty="0"/>
              <a:t>Continually checking small code changes</a:t>
            </a:r>
          </a:p>
          <a:p>
            <a:pPr lvl="1"/>
            <a:r>
              <a:rPr lang="en-US" dirty="0"/>
              <a:t>Performing automated and exploratory testing against it</a:t>
            </a:r>
          </a:p>
          <a:p>
            <a:pPr lvl="1"/>
            <a:r>
              <a:rPr lang="en-US" dirty="0"/>
              <a:t>Deploying it into production</a:t>
            </a:r>
          </a:p>
        </p:txBody>
      </p:sp>
    </p:spTree>
    <p:extLst>
      <p:ext uri="{BB962C8B-B14F-4D97-AF65-F5344CB8AC3E}">
        <p14:creationId xmlns:p14="http://schemas.microsoft.com/office/powerpoint/2010/main" val="1331567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DevOps ideal: deployment lead times of minutes</a:t>
            </a:r>
          </a:p>
        </p:txBody>
      </p:sp>
      <p:sp>
        <p:nvSpPr>
          <p:cNvPr id="3" name="Content Placeholder 2"/>
          <p:cNvSpPr>
            <a:spLocks noGrp="1"/>
          </p:cNvSpPr>
          <p:nvPr>
            <p:ph idx="1"/>
          </p:nvPr>
        </p:nvSpPr>
        <p:spPr/>
        <p:txBody>
          <a:bodyPr/>
          <a:lstStyle/>
          <a:p>
            <a:r>
              <a:rPr lang="en-US" dirty="0"/>
              <a:t>Following those steps listed previously enables the developers to have a high degree of confidence in what will happen in production.</a:t>
            </a:r>
          </a:p>
          <a:p>
            <a:r>
              <a:rPr lang="en-US" dirty="0"/>
              <a:t>This leads to less problems overall, and any problems found being detected and corrected quickly</a:t>
            </a:r>
          </a:p>
          <a:p>
            <a:r>
              <a:rPr lang="en-US" dirty="0"/>
              <a:t>If the architecture is modular, well encapsulated, and loosely-coupled so that small teams can work with it, this leads to success in testing and deployments.</a:t>
            </a:r>
          </a:p>
          <a:p>
            <a:r>
              <a:rPr lang="en-US" dirty="0"/>
              <a:t>Adding the steps listed previous may result in longer process times or more process times but should overall lead a smaller lead time and happier customer in the end</a:t>
            </a:r>
          </a:p>
        </p:txBody>
      </p:sp>
    </p:spTree>
    <p:extLst>
      <p:ext uri="{BB962C8B-B14F-4D97-AF65-F5344CB8AC3E}">
        <p14:creationId xmlns:p14="http://schemas.microsoft.com/office/powerpoint/2010/main" val="284420625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TM10001106[[fn=Badge]]</Template>
  <TotalTime>4053</TotalTime>
  <Words>575</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Impact</vt:lpstr>
      <vt:lpstr>Badge</vt:lpstr>
      <vt:lpstr>Technology Value Stream</vt:lpstr>
      <vt:lpstr>Outline</vt:lpstr>
      <vt:lpstr>Defining Lead time vs. processing time</vt:lpstr>
      <vt:lpstr>Defining Lead time vs. processing time</vt:lpstr>
      <vt:lpstr>Defining Lead time vs. processing time</vt:lpstr>
      <vt:lpstr>The common scenario: Deployment lead timers requiring months</vt:lpstr>
      <vt:lpstr>The common scenario: Deployment lead timers requiring months</vt:lpstr>
      <vt:lpstr>Our DevOps ideal: deployment lead times of minutes</vt:lpstr>
      <vt:lpstr>Our DevOps ideal: deployment lead times of minutes</vt:lpstr>
      <vt:lpstr>sources</vt:lpstr>
    </vt:vector>
  </TitlesOfParts>
  <Company>U.S. Department of Defense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Value Stream</dc:title>
  <dc:creator>Colletta Natasha L CONTR USSTRATCOM-J646</dc:creator>
  <cp:lastModifiedBy>Natasha Colletta</cp:lastModifiedBy>
  <cp:revision>11</cp:revision>
  <dcterms:created xsi:type="dcterms:W3CDTF">2018-07-13T18:07:23Z</dcterms:created>
  <dcterms:modified xsi:type="dcterms:W3CDTF">2018-07-22T18:03:45Z</dcterms:modified>
</cp:coreProperties>
</file>