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6" r:id="rId2"/>
    <p:sldId id="257" r:id="rId3"/>
    <p:sldId id="259" r:id="rId4"/>
    <p:sldId id="260" r:id="rId5"/>
    <p:sldId id="262" r:id="rId6"/>
    <p:sldId id="261" r:id="rId7"/>
    <p:sldId id="263" r:id="rId8"/>
    <p:sldId id="264" r:id="rId9"/>
    <p:sldId id="265" r:id="rId10"/>
    <p:sldId id="25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41" autoAdjust="0"/>
    <p:restoredTop sz="94660"/>
  </p:normalViewPr>
  <p:slideViewPr>
    <p:cSldViewPr snapToGrid="0">
      <p:cViewPr varScale="1">
        <p:scale>
          <a:sx n="71" d="100"/>
          <a:sy n="71" d="100"/>
        </p:scale>
        <p:origin x="90"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2560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5025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0217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90445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5240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9/5/2018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8957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9/5/2018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3818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16957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1458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931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383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8953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5288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9/5/2018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1046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9/5/2018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2654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9/5/2018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3201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3601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9/5/2018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7705920"/>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axelos.com/best-practice-solutions/itil/what-is-itil" TargetMode="External"/><Relationship Id="rId2" Type="http://schemas.openxmlformats.org/officeDocument/2006/relationships/hyperlink" Target="https://www.bmc.com/blogs/aws-change-managemen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Change Management</a:t>
            </a:r>
            <a:endParaRPr lang="en-US" dirty="0"/>
          </a:p>
        </p:txBody>
      </p:sp>
      <p:sp>
        <p:nvSpPr>
          <p:cNvPr id="3" name="Subtitle 2"/>
          <p:cNvSpPr>
            <a:spLocks noGrp="1"/>
          </p:cNvSpPr>
          <p:nvPr>
            <p:ph type="subTitle" idx="1"/>
          </p:nvPr>
        </p:nvSpPr>
        <p:spPr/>
        <p:txBody>
          <a:bodyPr/>
          <a:lstStyle/>
          <a:p>
            <a:r>
              <a:rPr lang="en-US" dirty="0" smtClean="0"/>
              <a:t>Natasha W</a:t>
            </a:r>
          </a:p>
          <a:p>
            <a:r>
              <a:rPr lang="en-US" dirty="0" smtClean="0"/>
              <a:t>Presentation 9.2</a:t>
            </a:r>
            <a:endParaRPr lang="en-US" dirty="0"/>
          </a:p>
        </p:txBody>
      </p:sp>
    </p:spTree>
    <p:extLst>
      <p:ext uri="{BB962C8B-B14F-4D97-AF65-F5344CB8AC3E}">
        <p14:creationId xmlns:p14="http://schemas.microsoft.com/office/powerpoint/2010/main" val="2722563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hlinkClick r:id="rId2"/>
              </a:rPr>
              <a:t>Web Pages:</a:t>
            </a:r>
          </a:p>
          <a:p>
            <a:pPr lvl="1"/>
            <a:r>
              <a:rPr lang="en-US" dirty="0" smtClean="0">
                <a:hlinkClick r:id="rId2"/>
              </a:rPr>
              <a:t>https</a:t>
            </a:r>
            <a:r>
              <a:rPr lang="en-US" dirty="0">
                <a:hlinkClick r:id="rId2"/>
              </a:rPr>
              <a:t>://</a:t>
            </a:r>
            <a:r>
              <a:rPr lang="en-US" dirty="0" smtClean="0">
                <a:hlinkClick r:id="rId2"/>
              </a:rPr>
              <a:t>www.thinkhdi.com/library/supportworld/2016/change-management-devops-world.aspx</a:t>
            </a:r>
          </a:p>
          <a:p>
            <a:pPr lvl="1"/>
            <a:r>
              <a:rPr lang="en-US" dirty="0">
                <a:hlinkClick r:id="rId2"/>
              </a:rPr>
              <a:t>https://</a:t>
            </a:r>
            <a:r>
              <a:rPr lang="en-US" dirty="0" smtClean="0">
                <a:hlinkClick r:id="rId2"/>
              </a:rPr>
              <a:t>dzone.com/articles/how-does-devops-handle-change-management </a:t>
            </a:r>
            <a:endParaRPr lang="en-US" dirty="0">
              <a:hlinkClick r:id="rId2"/>
            </a:endParaRPr>
          </a:p>
          <a:p>
            <a:pPr lvl="1"/>
            <a:r>
              <a:rPr lang="en-US" dirty="0" smtClean="0">
                <a:hlinkClick r:id="rId2"/>
              </a:rPr>
              <a:t>https</a:t>
            </a:r>
            <a:r>
              <a:rPr lang="en-US" dirty="0">
                <a:hlinkClick r:id="rId2"/>
              </a:rPr>
              <a:t>://www.bmc.com/blogs/aws-change-management</a:t>
            </a:r>
            <a:r>
              <a:rPr lang="en-US" dirty="0" smtClean="0">
                <a:hlinkClick r:id="rId2"/>
              </a:rPr>
              <a:t>/</a:t>
            </a:r>
            <a:endParaRPr lang="en-US" dirty="0" smtClean="0"/>
          </a:p>
          <a:p>
            <a:pPr lvl="1"/>
            <a:r>
              <a:rPr lang="en-US" dirty="0">
                <a:hlinkClick r:id="rId3"/>
              </a:rPr>
              <a:t>https://</a:t>
            </a:r>
            <a:r>
              <a:rPr lang="en-US" dirty="0" smtClean="0">
                <a:hlinkClick r:id="rId3"/>
              </a:rPr>
              <a:t>www.axelos.com/best-practice-solutions/itil/what-is-itil</a:t>
            </a:r>
            <a:endParaRPr lang="en-US" dirty="0" smtClean="0"/>
          </a:p>
          <a:p>
            <a:r>
              <a:rPr lang="en-US" dirty="0" smtClean="0"/>
              <a:t>Books:</a:t>
            </a:r>
          </a:p>
          <a:p>
            <a:pPr lvl="1"/>
            <a:r>
              <a:rPr lang="en-US" dirty="0" smtClean="0"/>
              <a:t>FSM</a:t>
            </a:r>
            <a:r>
              <a:rPr lang="en-US" dirty="0"/>
              <a:t>. David Cannon (2011). ITIL Service Strategy 2011 Edition. The Stationery Office. ISBN 978-0113313044.</a:t>
            </a:r>
          </a:p>
          <a:p>
            <a:pPr lvl="1"/>
            <a:r>
              <a:rPr lang="en-US" dirty="0"/>
              <a:t>Lou </a:t>
            </a:r>
            <a:r>
              <a:rPr lang="en-US" dirty="0" err="1"/>
              <a:t>Hunnebeck</a:t>
            </a:r>
            <a:r>
              <a:rPr lang="en-US" dirty="0"/>
              <a:t> (2011). ITIL Service Design. The Stationery Office. ISBN 978-0113313051.</a:t>
            </a:r>
          </a:p>
          <a:p>
            <a:pPr lvl="1"/>
            <a:r>
              <a:rPr lang="en-US" dirty="0"/>
              <a:t>Stuart </a:t>
            </a:r>
            <a:r>
              <a:rPr lang="en-US" dirty="0" err="1"/>
              <a:t>Rance</a:t>
            </a:r>
            <a:r>
              <a:rPr lang="en-US" dirty="0"/>
              <a:t> (2011). ITIL Service Transition. The Stationery Office. ISBN 978-0113313068.</a:t>
            </a:r>
          </a:p>
          <a:p>
            <a:pPr lvl="1"/>
            <a:r>
              <a:rPr lang="en-US" dirty="0"/>
              <a:t>Randy A. Steinberg (2011). ITIL Service Operation. The Stationery Office. ISBN 978-0113313075.</a:t>
            </a:r>
          </a:p>
          <a:p>
            <a:pPr lvl="1"/>
            <a:r>
              <a:rPr lang="en-US" dirty="0"/>
              <a:t>Vernon Lloyd (2011). ITIL Continual Service Improvement. The Stationery Office. ISBN 978-0113313082.</a:t>
            </a:r>
            <a:endParaRPr lang="en-US" dirty="0" smtClean="0"/>
          </a:p>
          <a:p>
            <a:endParaRPr lang="en-US" dirty="0"/>
          </a:p>
        </p:txBody>
      </p:sp>
    </p:spTree>
    <p:extLst>
      <p:ext uri="{BB962C8B-B14F-4D97-AF65-F5344CB8AC3E}">
        <p14:creationId xmlns:p14="http://schemas.microsoft.com/office/powerpoint/2010/main" val="1125761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What is Change Management?</a:t>
            </a:r>
          </a:p>
          <a:p>
            <a:r>
              <a:rPr lang="en-US" dirty="0" smtClean="0"/>
              <a:t>Different types of Changes</a:t>
            </a:r>
          </a:p>
          <a:p>
            <a:r>
              <a:rPr lang="en-US" dirty="0" smtClean="0"/>
              <a:t>Tips for handling Change Management with DevOps</a:t>
            </a:r>
          </a:p>
          <a:p>
            <a:r>
              <a:rPr lang="en-US" dirty="0" smtClean="0"/>
              <a:t>ITIL/ITSM</a:t>
            </a:r>
          </a:p>
          <a:p>
            <a:endParaRPr lang="en-US" dirty="0"/>
          </a:p>
        </p:txBody>
      </p:sp>
    </p:spTree>
    <p:extLst>
      <p:ext uri="{BB962C8B-B14F-4D97-AF65-F5344CB8AC3E}">
        <p14:creationId xmlns:p14="http://schemas.microsoft.com/office/powerpoint/2010/main" val="438990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Change Management</a:t>
            </a:r>
            <a:r>
              <a:rPr lang="en-US" dirty="0" smtClean="0"/>
              <a:t>?</a:t>
            </a:r>
            <a:endParaRPr lang="en-US" dirty="0"/>
          </a:p>
        </p:txBody>
      </p:sp>
      <p:sp>
        <p:nvSpPr>
          <p:cNvPr id="3" name="Content Placeholder 2"/>
          <p:cNvSpPr>
            <a:spLocks noGrp="1"/>
          </p:cNvSpPr>
          <p:nvPr>
            <p:ph idx="1"/>
          </p:nvPr>
        </p:nvSpPr>
        <p:spPr/>
        <p:txBody>
          <a:bodyPr/>
          <a:lstStyle/>
          <a:p>
            <a:r>
              <a:rPr lang="en-US" dirty="0"/>
              <a:t>Change management refers to </a:t>
            </a:r>
            <a:r>
              <a:rPr lang="en-US" dirty="0" smtClean="0"/>
              <a:t>the procedures that are </a:t>
            </a:r>
            <a:r>
              <a:rPr lang="en-US" dirty="0"/>
              <a:t>applied </a:t>
            </a:r>
            <a:r>
              <a:rPr lang="en-US" dirty="0" smtClean="0"/>
              <a:t>to </a:t>
            </a:r>
            <a:r>
              <a:rPr lang="en-US" dirty="0"/>
              <a:t>changes in order to ensure smooth transition and desired </a:t>
            </a:r>
            <a:r>
              <a:rPr lang="en-US" dirty="0" smtClean="0"/>
              <a:t>outcomes</a:t>
            </a:r>
          </a:p>
          <a:p>
            <a:r>
              <a:rPr lang="en-US" dirty="0" smtClean="0"/>
              <a:t>The best way to think of Change Management (CM) is it’s the process by which you can understand why a change is needed and how to minimize risk as much as possible</a:t>
            </a:r>
          </a:p>
          <a:p>
            <a:r>
              <a:rPr lang="en-US" dirty="0" smtClean="0"/>
              <a:t>In </a:t>
            </a:r>
            <a:r>
              <a:rPr lang="en-US" dirty="0"/>
              <a:t>the discipline of IT service management, the </a:t>
            </a:r>
            <a:r>
              <a:rPr lang="en-US" dirty="0" smtClean="0"/>
              <a:t>concept of Change Management </a:t>
            </a:r>
            <a:r>
              <a:rPr lang="en-US" dirty="0"/>
              <a:t>refers to controls, procedures and standardized methods applied to changes associated with IT service assets and </a:t>
            </a:r>
            <a:r>
              <a:rPr lang="en-US" dirty="0" smtClean="0"/>
              <a:t>configurations</a:t>
            </a:r>
            <a:endParaRPr lang="en-US" dirty="0"/>
          </a:p>
        </p:txBody>
      </p:sp>
    </p:spTree>
    <p:extLst>
      <p:ext uri="{BB962C8B-B14F-4D97-AF65-F5344CB8AC3E}">
        <p14:creationId xmlns:p14="http://schemas.microsoft.com/office/powerpoint/2010/main" val="1343676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types of Changes</a:t>
            </a:r>
            <a:br>
              <a:rPr lang="en-US" dirty="0"/>
            </a:br>
            <a:endParaRPr lang="en-US" dirty="0"/>
          </a:p>
        </p:txBody>
      </p:sp>
      <p:sp>
        <p:nvSpPr>
          <p:cNvPr id="3" name="Content Placeholder 2"/>
          <p:cNvSpPr>
            <a:spLocks noGrp="1"/>
          </p:cNvSpPr>
          <p:nvPr>
            <p:ph idx="1"/>
          </p:nvPr>
        </p:nvSpPr>
        <p:spPr/>
        <p:txBody>
          <a:bodyPr/>
          <a:lstStyle/>
          <a:p>
            <a:r>
              <a:rPr lang="en-US" dirty="0" smtClean="0"/>
              <a:t>IT Service Management (ITSM, also formerly ITIL) has three types of changes to use as a base to classify and apply DevOps principles</a:t>
            </a:r>
          </a:p>
          <a:p>
            <a:pPr lvl="1"/>
            <a:r>
              <a:rPr lang="en-US" dirty="0" smtClean="0"/>
              <a:t>Standard</a:t>
            </a:r>
          </a:p>
          <a:p>
            <a:pPr lvl="1"/>
            <a:r>
              <a:rPr lang="en-US" dirty="0" smtClean="0"/>
              <a:t>Normal</a:t>
            </a:r>
          </a:p>
          <a:p>
            <a:pPr lvl="1"/>
            <a:r>
              <a:rPr lang="en-US" dirty="0" smtClean="0"/>
              <a:t>Emergency</a:t>
            </a:r>
          </a:p>
          <a:p>
            <a:r>
              <a:rPr lang="en-US" dirty="0" smtClean="0"/>
              <a:t>Standard changes are low-risk changes that are already well known and follow a strict procedure</a:t>
            </a:r>
          </a:p>
          <a:p>
            <a:r>
              <a:rPr lang="en-US" dirty="0" smtClean="0"/>
              <a:t>Normal changes are risks you don’t know the risk because they are either so new or a change no one uses that it’s an unknown affect</a:t>
            </a:r>
          </a:p>
          <a:p>
            <a:pPr lvl="1"/>
            <a:r>
              <a:rPr lang="en-US" dirty="0" smtClean="0"/>
              <a:t>These changes are the ones you normally need a CAB (change advisory board) </a:t>
            </a:r>
            <a:endParaRPr lang="en-US" dirty="0"/>
          </a:p>
        </p:txBody>
      </p:sp>
    </p:spTree>
    <p:extLst>
      <p:ext uri="{BB962C8B-B14F-4D97-AF65-F5344CB8AC3E}">
        <p14:creationId xmlns:p14="http://schemas.microsoft.com/office/powerpoint/2010/main" val="2121984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types of </a:t>
            </a:r>
            <a:r>
              <a:rPr lang="en-US" dirty="0" smtClean="0"/>
              <a:t>Changes cont.</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smtClean="0"/>
              <a:t>Emergency changes are the changes that require immediate attention and due to how important they are you can’t follow the formal approval process </a:t>
            </a:r>
          </a:p>
          <a:p>
            <a:pPr lvl="1"/>
            <a:r>
              <a:rPr lang="en-US" dirty="0" smtClean="0"/>
              <a:t>Most people try to avoid these as much as possible but sometimes they’re inevitable</a:t>
            </a:r>
          </a:p>
          <a:p>
            <a:r>
              <a:rPr lang="en-US" dirty="0" smtClean="0"/>
              <a:t>With the though process of the three changes you are able to get away from normal and emergency changes and most changes become standardized</a:t>
            </a:r>
          </a:p>
          <a:p>
            <a:r>
              <a:rPr lang="en-US" dirty="0" smtClean="0"/>
              <a:t>DevOps looks at each changes with the purpose of improving lead time and reducing blockers or down time</a:t>
            </a:r>
          </a:p>
          <a:p>
            <a:r>
              <a:rPr lang="en-US" dirty="0" smtClean="0"/>
              <a:t>An example might be: a CAB could reject a change that ends up delaying a project for months</a:t>
            </a:r>
            <a:endParaRPr lang="en-US" dirty="0"/>
          </a:p>
        </p:txBody>
      </p:sp>
    </p:spTree>
    <p:extLst>
      <p:ext uri="{BB962C8B-B14F-4D97-AF65-F5344CB8AC3E}">
        <p14:creationId xmlns:p14="http://schemas.microsoft.com/office/powerpoint/2010/main" val="588361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for handling Change Management with </a:t>
            </a:r>
            <a:r>
              <a:rPr lang="en-US" dirty="0" smtClean="0"/>
              <a:t>DevOps</a:t>
            </a:r>
            <a:endParaRPr lang="en-US" dirty="0"/>
          </a:p>
        </p:txBody>
      </p:sp>
      <p:sp>
        <p:nvSpPr>
          <p:cNvPr id="3" name="Content Placeholder 2"/>
          <p:cNvSpPr>
            <a:spLocks noGrp="1"/>
          </p:cNvSpPr>
          <p:nvPr>
            <p:ph idx="1"/>
          </p:nvPr>
        </p:nvSpPr>
        <p:spPr/>
        <p:txBody>
          <a:bodyPr/>
          <a:lstStyle/>
          <a:p>
            <a:r>
              <a:rPr lang="en-US" dirty="0" smtClean="0"/>
              <a:t>Integrate with the Tools and Processes you already have</a:t>
            </a:r>
          </a:p>
          <a:p>
            <a:pPr lvl="1"/>
            <a:r>
              <a:rPr lang="en-US" dirty="0" smtClean="0"/>
              <a:t>Most of the time the issue with using the current tools and processes is lack of documentation or poor communication</a:t>
            </a:r>
          </a:p>
          <a:p>
            <a:r>
              <a:rPr lang="en-US" dirty="0" smtClean="0"/>
              <a:t>Leave tracks the whole way there</a:t>
            </a:r>
          </a:p>
          <a:p>
            <a:pPr lvl="1"/>
            <a:r>
              <a:rPr lang="en-US" dirty="0" smtClean="0"/>
              <a:t>When you have automation in place its hard for others to jump in and find out the process is working</a:t>
            </a:r>
          </a:p>
          <a:p>
            <a:pPr lvl="1"/>
            <a:r>
              <a:rPr lang="en-US" dirty="0" smtClean="0"/>
              <a:t>If there is an audit trail this could teach someone who is unfamiliar as well as show what recent change might have broke</a:t>
            </a:r>
          </a:p>
          <a:p>
            <a:pPr lvl="2"/>
            <a:r>
              <a:rPr lang="en-US" dirty="0" smtClean="0"/>
              <a:t>AND if a recent change broke something you have an audit log to find out who all was involved and what needs to happen to fix the issue</a:t>
            </a:r>
            <a:endParaRPr lang="en-US" dirty="0"/>
          </a:p>
        </p:txBody>
      </p:sp>
    </p:spTree>
    <p:extLst>
      <p:ext uri="{BB962C8B-B14F-4D97-AF65-F5344CB8AC3E}">
        <p14:creationId xmlns:p14="http://schemas.microsoft.com/office/powerpoint/2010/main" val="4272243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for handling Change Management with </a:t>
            </a:r>
            <a:r>
              <a:rPr lang="en-US" dirty="0" smtClean="0"/>
              <a:t>DevOps cont.</a:t>
            </a:r>
            <a:endParaRPr lang="en-US" dirty="0"/>
          </a:p>
        </p:txBody>
      </p:sp>
      <p:sp>
        <p:nvSpPr>
          <p:cNvPr id="3" name="Content Placeholder 2"/>
          <p:cNvSpPr>
            <a:spLocks noGrp="1"/>
          </p:cNvSpPr>
          <p:nvPr>
            <p:ph idx="1"/>
          </p:nvPr>
        </p:nvSpPr>
        <p:spPr/>
        <p:txBody>
          <a:bodyPr/>
          <a:lstStyle/>
          <a:p>
            <a:r>
              <a:rPr lang="en-US" dirty="0" smtClean="0"/>
              <a:t>Avoid manual changes whenever possible</a:t>
            </a:r>
          </a:p>
          <a:p>
            <a:pPr lvl="1"/>
            <a:r>
              <a:rPr lang="en-US" dirty="0" smtClean="0"/>
              <a:t>With having deployments automated and scripts running to let you know certain things happening you are able to focus on other issues while not having to deal with the tiny things that keep popping up</a:t>
            </a:r>
          </a:p>
          <a:p>
            <a:pPr lvl="1"/>
            <a:r>
              <a:rPr lang="en-US" dirty="0" smtClean="0"/>
              <a:t>Plus having alerts for things such as drive space and services not working, you can have an audit trail to follow to troubleshoot with down the line</a:t>
            </a:r>
          </a:p>
          <a:p>
            <a:r>
              <a:rPr lang="en-US" dirty="0" smtClean="0"/>
              <a:t>While it may seem like DevOps doesn’t want to have Change Management around it is quite the opposite.</a:t>
            </a:r>
          </a:p>
          <a:p>
            <a:r>
              <a:rPr lang="en-US" dirty="0" smtClean="0"/>
              <a:t>DevOps is trying to utilize CM to strength the current processes and tools in a more strategic way</a:t>
            </a:r>
          </a:p>
        </p:txBody>
      </p:sp>
    </p:spTree>
    <p:extLst>
      <p:ext uri="{BB962C8B-B14F-4D97-AF65-F5344CB8AC3E}">
        <p14:creationId xmlns:p14="http://schemas.microsoft.com/office/powerpoint/2010/main" val="2499450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ITIL/ITSM</a:t>
            </a:r>
            <a:endParaRPr lang="en-US" dirty="0"/>
          </a:p>
        </p:txBody>
      </p:sp>
      <p:sp>
        <p:nvSpPr>
          <p:cNvPr id="3" name="Content Placeholder 2"/>
          <p:cNvSpPr>
            <a:spLocks noGrp="1"/>
          </p:cNvSpPr>
          <p:nvPr>
            <p:ph idx="1"/>
          </p:nvPr>
        </p:nvSpPr>
        <p:spPr/>
        <p:txBody>
          <a:bodyPr/>
          <a:lstStyle/>
          <a:p>
            <a:r>
              <a:rPr lang="en-US" dirty="0" smtClean="0"/>
              <a:t>ITIL (Information Technology Infrastructure Library) advocates for IT services to be aligned better to support core processes while providing guidance to other organization and individuals on how to us IT as a tool to facilitate business change, transformation and growth</a:t>
            </a:r>
          </a:p>
          <a:p>
            <a:r>
              <a:rPr lang="en-US" dirty="0" smtClean="0"/>
              <a:t>ITIL is mapped in ISO 20000 Part 11</a:t>
            </a:r>
          </a:p>
          <a:p>
            <a:r>
              <a:rPr lang="en-US" dirty="0" smtClean="0"/>
              <a:t>ITIL has not become ITSM (Information Technology Service Management)</a:t>
            </a:r>
            <a:endParaRPr lang="en-US" dirty="0"/>
          </a:p>
        </p:txBody>
      </p:sp>
    </p:spTree>
    <p:extLst>
      <p:ext uri="{BB962C8B-B14F-4D97-AF65-F5344CB8AC3E}">
        <p14:creationId xmlns:p14="http://schemas.microsoft.com/office/powerpoint/2010/main" val="2831344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ITIL/ITSM cont.</a:t>
            </a:r>
            <a:endParaRPr lang="en-US" dirty="0"/>
          </a:p>
        </p:txBody>
      </p:sp>
      <p:sp>
        <p:nvSpPr>
          <p:cNvPr id="3" name="Content Placeholder 2"/>
          <p:cNvSpPr>
            <a:spLocks noGrp="1"/>
          </p:cNvSpPr>
          <p:nvPr>
            <p:ph idx="1"/>
          </p:nvPr>
        </p:nvSpPr>
        <p:spPr/>
        <p:txBody>
          <a:bodyPr/>
          <a:lstStyle/>
          <a:p>
            <a:r>
              <a:rPr lang="en-US" dirty="0" smtClean="0"/>
              <a:t>ITIL 2007 has five volumes included in it:</a:t>
            </a:r>
          </a:p>
          <a:p>
            <a:pPr lvl="1"/>
            <a:r>
              <a:rPr lang="en-US" dirty="0" smtClean="0"/>
              <a:t>ITIL Service Strategy: </a:t>
            </a:r>
            <a:r>
              <a:rPr lang="en-US" i="1" dirty="0" smtClean="0"/>
              <a:t>understands organizational objectives and customer needs</a:t>
            </a:r>
          </a:p>
          <a:p>
            <a:pPr lvl="1"/>
            <a:r>
              <a:rPr lang="en-US" dirty="0" smtClean="0"/>
              <a:t>ITIL Service Design: </a:t>
            </a:r>
            <a:r>
              <a:rPr lang="en-US" i="1" dirty="0" smtClean="0"/>
              <a:t>turns the service strategy into a plan for delivering the business objectives</a:t>
            </a:r>
          </a:p>
          <a:p>
            <a:pPr lvl="1"/>
            <a:r>
              <a:rPr lang="en-US" dirty="0" smtClean="0"/>
              <a:t>ITIL Service Transition: </a:t>
            </a:r>
            <a:r>
              <a:rPr lang="en-US" i="1" dirty="0" smtClean="0"/>
              <a:t>develops and improves capabilities for introducing new services into supported environments</a:t>
            </a:r>
          </a:p>
          <a:p>
            <a:pPr lvl="1"/>
            <a:r>
              <a:rPr lang="en-US" dirty="0" smtClean="0"/>
              <a:t>ITIL service Operation: </a:t>
            </a:r>
            <a:r>
              <a:rPr lang="en-US" i="1" dirty="0" smtClean="0"/>
              <a:t>manages services in supported environments</a:t>
            </a:r>
          </a:p>
          <a:p>
            <a:pPr lvl="1"/>
            <a:r>
              <a:rPr lang="en-US" dirty="0" smtClean="0"/>
              <a:t>ITIL Continual Service Improvement: </a:t>
            </a:r>
            <a:r>
              <a:rPr lang="en-US" i="1" dirty="0" smtClean="0"/>
              <a:t>achieves services incremental and large-scale improvements</a:t>
            </a:r>
            <a:endParaRPr lang="en-US" dirty="0"/>
          </a:p>
        </p:txBody>
      </p:sp>
    </p:spTree>
    <p:extLst>
      <p:ext uri="{BB962C8B-B14F-4D97-AF65-F5344CB8AC3E}">
        <p14:creationId xmlns:p14="http://schemas.microsoft.com/office/powerpoint/2010/main" val="26355507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154</TotalTime>
  <Words>776</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Change Management</vt:lpstr>
      <vt:lpstr>Outline</vt:lpstr>
      <vt:lpstr>What is Change Management?</vt:lpstr>
      <vt:lpstr>Different types of Changes </vt:lpstr>
      <vt:lpstr>Different types of Changes cont. </vt:lpstr>
      <vt:lpstr>Tips for handling Change Management with DevOps</vt:lpstr>
      <vt:lpstr>Tips for handling Change Management with DevOps cont.</vt:lpstr>
      <vt:lpstr>ITIL/ITSM</vt:lpstr>
      <vt:lpstr>ITIL/ITSM cont.</vt:lpstr>
      <vt:lpstr>Sources</vt:lpstr>
    </vt:vector>
  </TitlesOfParts>
  <Company>U.S. Department of Defense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 Management</dc:title>
  <dc:creator>Colletta Natasha L CONTR USSTRATCOM-J646</dc:creator>
  <cp:lastModifiedBy>Colletta Natasha L CONTR USSTRATCOM-J646</cp:lastModifiedBy>
  <cp:revision>8</cp:revision>
  <dcterms:created xsi:type="dcterms:W3CDTF">2018-09-05T14:48:04Z</dcterms:created>
  <dcterms:modified xsi:type="dcterms:W3CDTF">2018-09-05T17:22:31Z</dcterms:modified>
</cp:coreProperties>
</file>