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AED8E5B-0D98-4FE1-9B26-D1041E3A89F9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3C1-679D-44D8-8A9C-D402CE4EF569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899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3C1-679D-44D8-8A9C-D402CE4EF569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410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3C1-679D-44D8-8A9C-D402CE4EF569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3239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3C1-679D-44D8-8A9C-D402CE4EF569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85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3C1-679D-44D8-8A9C-D402CE4EF569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367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3C1-679D-44D8-8A9C-D402CE4EF569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6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82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9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357F-39F6-401C-9FF8-3072724998F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5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5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3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3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8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A624-F501-46A9-B8CA-4949E24E27C8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2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12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REC-xml-names/#ns-decl" TargetMode="External"/><Relationship Id="rId2" Type="http://schemas.openxmlformats.org/officeDocument/2006/relationships/hyperlink" Target="http://www.w3.org/TR/soap11/#_Toc47838350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TR/soap11/" TargetMode="External"/><Relationship Id="rId4" Type="http://schemas.openxmlformats.org/officeDocument/2006/relationships/hyperlink" Target="https://www.upwork.com/hiring/development/soap-vs-rest-comparing-two-api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Simple Object Access Protocol (SOAP)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WEB420</a:t>
            </a:r>
          </a:p>
          <a:p>
            <a:r>
              <a:rPr lang="en-US" sz="1800" dirty="0" smtClean="0"/>
              <a:t>Natasha Colletta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7343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http://www.w3.org/TR/soap11/#_</a:t>
            </a:r>
            <a:r>
              <a:rPr lang="en-US" dirty="0" smtClean="0">
                <a:hlinkClick r:id="rId2"/>
              </a:rPr>
              <a:t>Toc478383507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http://www.w3.org/TR/REC-xml-names/#</a:t>
            </a:r>
            <a:r>
              <a:rPr lang="en-US" dirty="0" smtClean="0">
                <a:hlinkClick r:id="rId3"/>
              </a:rPr>
              <a:t>ns-decl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https://www.upwork.com/hiring/development/soap-vs-rest-comparing-two-apis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http://www.w3.org/TR/soap11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8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Simple Object Access Protocol or SOAP is a lightweight protocol used to exchange information in a decentralized, distributed environment.</a:t>
            </a:r>
          </a:p>
          <a:p>
            <a:r>
              <a:rPr lang="en-US" dirty="0" smtClean="0"/>
              <a:t>SOAP is an XML based protocol that contains three parts:</a:t>
            </a:r>
          </a:p>
          <a:p>
            <a:pPr lvl="1"/>
            <a:r>
              <a:rPr lang="en-US" dirty="0" smtClean="0"/>
              <a:t>Envelope</a:t>
            </a:r>
          </a:p>
          <a:p>
            <a:pPr lvl="1"/>
            <a:r>
              <a:rPr lang="en-US" dirty="0" smtClean="0"/>
              <a:t>Encoding rules</a:t>
            </a:r>
          </a:p>
          <a:p>
            <a:pPr lvl="1"/>
            <a:r>
              <a:rPr lang="en-US" dirty="0" smtClean="0"/>
              <a:t>RPC representation</a:t>
            </a:r>
          </a:p>
          <a:p>
            <a:r>
              <a:rPr lang="en-US" dirty="0" smtClean="0"/>
              <a:t>SOAP has the potential to be used in combination with other protocols such as HTTP and HTTP Extension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0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Envelopes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envelopes, you need to know what SOAP messages are.</a:t>
            </a:r>
          </a:p>
          <a:p>
            <a:r>
              <a:rPr lang="en-US" dirty="0" smtClean="0"/>
              <a:t>A SOAP message is an XML document that includes the following:</a:t>
            </a:r>
          </a:p>
          <a:p>
            <a:pPr lvl="1"/>
            <a:r>
              <a:rPr lang="en-US" dirty="0" smtClean="0"/>
              <a:t>A mandatory Envelope that will represent the message</a:t>
            </a:r>
          </a:p>
          <a:p>
            <a:pPr lvl="1"/>
            <a:r>
              <a:rPr lang="en-US" dirty="0" smtClean="0"/>
              <a:t>The header which is optional</a:t>
            </a:r>
          </a:p>
          <a:p>
            <a:pPr lvl="2"/>
            <a:r>
              <a:rPr lang="en-US" dirty="0" smtClean="0"/>
              <a:t>The header is used to add features to the SOAP message in a manner that is decentralized from the prior agreements from the communicating parties</a:t>
            </a:r>
          </a:p>
          <a:p>
            <a:pPr lvl="1"/>
            <a:r>
              <a:rPr lang="en-US" dirty="0" smtClean="0"/>
              <a:t>The body is a container for any mandatory information intended for the recipient of the message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Envelopes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Header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header entry is identified by the element name</a:t>
            </a:r>
          </a:p>
          <a:p>
            <a:pPr lvl="1"/>
            <a:r>
              <a:rPr lang="en-US" dirty="0" smtClean="0"/>
              <a:t>The element name includes the namespace URI and local name</a:t>
            </a:r>
          </a:p>
          <a:p>
            <a:r>
              <a:rPr lang="en-US" dirty="0" smtClean="0"/>
              <a:t>There is also a SOAP </a:t>
            </a:r>
            <a:r>
              <a:rPr lang="en-US" dirty="0" err="1" smtClean="0"/>
              <a:t>encodingStyle</a:t>
            </a:r>
            <a:r>
              <a:rPr lang="en-US" dirty="0" smtClean="0"/>
              <a:t> attribute that may be used to indicate styling for the header entries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BODY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body element is encoded as a child element in the envelope XML element</a:t>
            </a:r>
          </a:p>
          <a:p>
            <a:r>
              <a:rPr lang="en-US" dirty="0" smtClean="0"/>
              <a:t>The hierarchy must always show the body below the header if the header element is present</a:t>
            </a:r>
          </a:p>
          <a:p>
            <a:r>
              <a:rPr lang="en-US" dirty="0" smtClean="0"/>
              <a:t>The body entry is identified by the element name, which also includes the namespace URI and local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couple examples of how we use header entries are: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Transaction</a:t>
            </a:r>
          </a:p>
          <a:p>
            <a:pPr lvl="1"/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Payments</a:t>
            </a:r>
            <a:endParaRPr lang="en-US" dirty="0"/>
          </a:p>
          <a:p>
            <a:r>
              <a:rPr lang="en-US" dirty="0" smtClean="0"/>
              <a:t>Here’s an example of a header element: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SOAP-ENV:Header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t:transaction</a:t>
            </a:r>
            <a:r>
              <a:rPr lang="en-US" dirty="0" smtClean="0"/>
              <a:t> </a:t>
            </a:r>
            <a:r>
              <a:rPr lang="en-US" dirty="0" err="1" smtClean="0"/>
              <a:t>xmlns:t</a:t>
            </a:r>
            <a:r>
              <a:rPr lang="en-US" dirty="0" smtClean="0"/>
              <a:t>=“URI” </a:t>
            </a:r>
            <a:r>
              <a:rPr lang="en-US" dirty="0" err="1" smtClean="0"/>
              <a:t>SOAP-ENV:mustUnderstand</a:t>
            </a:r>
            <a:r>
              <a:rPr lang="en-US" dirty="0" smtClean="0"/>
              <a:t>=“1”&gt;5&lt;/</a:t>
            </a:r>
            <a:r>
              <a:rPr lang="en-US" dirty="0" err="1" smtClean="0"/>
              <a:t>t:transaction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SOAP-ENV:Header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3894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Faults and Fault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SOAP Fault element is used to carry the error/status information within the message.</a:t>
            </a:r>
          </a:p>
          <a:p>
            <a:pPr lvl="1"/>
            <a:r>
              <a:rPr lang="en-US" dirty="0" smtClean="0"/>
              <a:t>When present, the element must be in the body entry and not appear more than once</a:t>
            </a:r>
          </a:p>
          <a:p>
            <a:r>
              <a:rPr lang="en-US" dirty="0" smtClean="0"/>
              <a:t>Four </a:t>
            </a:r>
            <a:r>
              <a:rPr lang="en-US" dirty="0" err="1" smtClean="0"/>
              <a:t>subelements</a:t>
            </a:r>
            <a:r>
              <a:rPr lang="en-US" dirty="0"/>
              <a:t> </a:t>
            </a:r>
            <a:r>
              <a:rPr lang="en-US" dirty="0" smtClean="0"/>
              <a:t>are:</a:t>
            </a:r>
          </a:p>
          <a:p>
            <a:pPr lvl="1"/>
            <a:r>
              <a:rPr lang="en-US" dirty="0" err="1" smtClean="0"/>
              <a:t>Faultcode</a:t>
            </a:r>
            <a:endParaRPr lang="en-US" dirty="0" smtClean="0"/>
          </a:p>
          <a:p>
            <a:pPr lvl="1"/>
            <a:r>
              <a:rPr lang="en-US" dirty="0" err="1" smtClean="0"/>
              <a:t>Faultstring</a:t>
            </a:r>
            <a:endParaRPr lang="en-US" dirty="0" smtClean="0"/>
          </a:p>
          <a:p>
            <a:pPr lvl="1"/>
            <a:r>
              <a:rPr lang="en-US" dirty="0" err="1" smtClean="0"/>
              <a:t>Faultactor</a:t>
            </a:r>
            <a:endParaRPr lang="en-US" dirty="0" smtClean="0"/>
          </a:p>
          <a:p>
            <a:pPr lvl="1"/>
            <a:r>
              <a:rPr lang="en-US" dirty="0" smtClean="0"/>
              <a:t>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2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FAULTs and FAULT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break down the </a:t>
            </a:r>
            <a:r>
              <a:rPr lang="en-US" dirty="0" err="1" smtClean="0"/>
              <a:t>subelements</a:t>
            </a:r>
            <a:r>
              <a:rPr lang="en-US" dirty="0" smtClean="0"/>
              <a:t> listed previously:</a:t>
            </a:r>
          </a:p>
          <a:p>
            <a:pPr lvl="1"/>
            <a:r>
              <a:rPr lang="en-US" dirty="0" err="1" smtClean="0"/>
              <a:t>faultcode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intended for use by software to identify the fault</a:t>
            </a:r>
          </a:p>
          <a:p>
            <a:pPr lvl="1"/>
            <a:r>
              <a:rPr lang="en-US" dirty="0" err="1" smtClean="0"/>
              <a:t>faultstring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intended to provide a human readable explanation of the fault</a:t>
            </a:r>
          </a:p>
          <a:p>
            <a:pPr lvl="1"/>
            <a:r>
              <a:rPr lang="en-US" dirty="0" err="1" smtClean="0"/>
              <a:t>faultactor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Intended to provide information about who or what caused the fault to happen</a:t>
            </a:r>
          </a:p>
          <a:p>
            <a:pPr lvl="1"/>
            <a:r>
              <a:rPr lang="en-US" dirty="0" smtClean="0"/>
              <a:t>detail:</a:t>
            </a:r>
          </a:p>
          <a:p>
            <a:pPr lvl="2"/>
            <a:r>
              <a:rPr lang="en-US" dirty="0" smtClean="0"/>
              <a:t>Intended for carrying application specific error information related to the body element and must be present if the contents are of the body element are not successfully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7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FAULT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look back at our header example earlier, </a:t>
            </a:r>
            <a:r>
              <a:rPr lang="en-US" dirty="0" err="1" smtClean="0"/>
              <a:t>faultcode</a:t>
            </a:r>
            <a:r>
              <a:rPr lang="en-US" dirty="0" smtClean="0"/>
              <a:t> values must be defined</a:t>
            </a:r>
          </a:p>
          <a:p>
            <a:r>
              <a:rPr lang="en-US" dirty="0" smtClean="0"/>
              <a:t>A set of </a:t>
            </a:r>
            <a:r>
              <a:rPr lang="en-US" dirty="0" err="1" smtClean="0"/>
              <a:t>faultcode</a:t>
            </a:r>
            <a:r>
              <a:rPr lang="en-US" dirty="0" smtClean="0"/>
              <a:t> values uses commonly are:</a:t>
            </a:r>
          </a:p>
          <a:p>
            <a:pPr lvl="1"/>
            <a:r>
              <a:rPr lang="en-US" dirty="0" err="1" smtClean="0"/>
              <a:t>VersionMismatch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processing party found an invalid namespace</a:t>
            </a:r>
          </a:p>
          <a:p>
            <a:pPr lvl="1"/>
            <a:r>
              <a:rPr lang="en-US" dirty="0" err="1" smtClean="0"/>
              <a:t>MustUnderstand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Immediate child element of the header element that was not understood</a:t>
            </a:r>
          </a:p>
          <a:p>
            <a:pPr lvl="1"/>
            <a:r>
              <a:rPr lang="en-US" dirty="0" smtClean="0"/>
              <a:t>Client:</a:t>
            </a:r>
          </a:p>
          <a:p>
            <a:pPr lvl="2"/>
            <a:r>
              <a:rPr lang="en-US" dirty="0" smtClean="0"/>
              <a:t>The message was incorrectly formed or did not contain the appropriate information</a:t>
            </a:r>
          </a:p>
          <a:p>
            <a:pPr lvl="1"/>
            <a:r>
              <a:rPr lang="en-US" dirty="0" smtClean="0"/>
              <a:t>Server:</a:t>
            </a:r>
          </a:p>
          <a:p>
            <a:pPr lvl="2"/>
            <a:r>
              <a:rPr lang="en-US" dirty="0" smtClean="0"/>
              <a:t>The message could not be processed for reasons not directly to the contents of the message but the processing of the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End-to-end data flow of a SOAP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20243"/>
          </a:xfrm>
        </p:spPr>
        <p:txBody>
          <a:bodyPr/>
          <a:lstStyle/>
          <a:p>
            <a:r>
              <a:rPr lang="en-US" dirty="0" smtClean="0"/>
              <a:t>Here is a diagram that shows the process of data and how it is incorporated through a SOAP 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4345" y="3924296"/>
            <a:ext cx="2015067" cy="110913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40665" y="3924297"/>
            <a:ext cx="2015067" cy="110913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76985" y="3924299"/>
            <a:ext cx="2015067" cy="110913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13305" y="3924298"/>
            <a:ext cx="2015067" cy="110913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919412" y="4478863"/>
            <a:ext cx="721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392052" y="4502140"/>
            <a:ext cx="721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655732" y="4502141"/>
            <a:ext cx="721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04346" y="4124919"/>
            <a:ext cx="2015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SOAP REQUEST (plain-text)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640665" y="4124919"/>
            <a:ext cx="2015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MODIFIED TO XML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376986" y="4124919"/>
            <a:ext cx="2015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SERVER RECIEVES THE REQUEST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9113304" y="4017766"/>
            <a:ext cx="2015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HTML SENT BY TO CLIENT REQUESTING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6301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819</TotalTime>
  <Words>540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Simple Object Access Protocol (SOAP)</vt:lpstr>
      <vt:lpstr>What is SOAP?</vt:lpstr>
      <vt:lpstr>Envelopes</vt:lpstr>
      <vt:lpstr>Envelopes</vt:lpstr>
      <vt:lpstr>Headers</vt:lpstr>
      <vt:lpstr>Faults and Fault Codes</vt:lpstr>
      <vt:lpstr>FAULTs and FAULT CODES</vt:lpstr>
      <vt:lpstr>SOAP FAULT CODES</vt:lpstr>
      <vt:lpstr>End-to-end data flow of a SOAP API</vt:lpstr>
      <vt:lpstr>Sources</vt:lpstr>
    </vt:vector>
  </TitlesOfParts>
  <Company>U.S. Department of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Object Access Protocol (SOAP)</dc:title>
  <dc:creator>Colletta Natasha L CONTR USSTRATCOM-J646</dc:creator>
  <cp:lastModifiedBy>Colletta Natasha L CONTR USSTRATCOM-J646</cp:lastModifiedBy>
  <cp:revision>11</cp:revision>
  <dcterms:created xsi:type="dcterms:W3CDTF">2018-05-15T13:09:23Z</dcterms:created>
  <dcterms:modified xsi:type="dcterms:W3CDTF">2018-05-22T15:41:18Z</dcterms:modified>
</cp:coreProperties>
</file>