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DFDFF-0189-4947-8806-F9BDAFF22F7F}"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2395304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DFDFF-0189-4947-8806-F9BDAFF22F7F}"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175103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75DFDFF-0189-4947-8806-F9BDAFF22F7F}" type="datetimeFigureOut">
              <a:rPr lang="en-US" smtClean="0"/>
              <a:t>9/2/2018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18006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DFDFF-0189-4947-8806-F9BDAFF22F7F}" type="datetimeFigureOut">
              <a:rPr lang="en-US" smtClean="0"/>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61501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75DFDFF-0189-4947-8806-F9BDAFF22F7F}" type="datetimeFigureOut">
              <a:rPr lang="en-US" smtClean="0"/>
              <a:t>9/2/2018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0501C89-B6AF-42E4-AFDA-4197868657F0}" type="slidenum">
              <a:rPr lang="en-US" smtClean="0"/>
              <a:t>‹#›</a:t>
            </a:fld>
            <a:endParaRPr lang="en-US"/>
          </a:p>
        </p:txBody>
      </p:sp>
    </p:spTree>
    <p:extLst>
      <p:ext uri="{BB962C8B-B14F-4D97-AF65-F5344CB8AC3E}">
        <p14:creationId xmlns:p14="http://schemas.microsoft.com/office/powerpoint/2010/main" val="3370030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DFDFF-0189-4947-8806-F9BDAFF22F7F}"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43798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DFDFF-0189-4947-8806-F9BDAFF22F7F}" type="datetimeFigureOut">
              <a:rPr lang="en-US" smtClean="0"/>
              <a:t>9/2/2018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42079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DFDFF-0189-4947-8806-F9BDAFF22F7F}" type="datetimeFigureOut">
              <a:rPr lang="en-US" smtClean="0"/>
              <a:t>9/2/2018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307355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DFDFF-0189-4947-8806-F9BDAFF22F7F}" type="datetimeFigureOut">
              <a:rPr lang="en-US" smtClean="0"/>
              <a:t>9/2/2018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279085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5DFDFF-0189-4947-8806-F9BDAFF22F7F}"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154860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5DFDFF-0189-4947-8806-F9BDAFF22F7F}" type="datetimeFigureOut">
              <a:rPr lang="en-US" smtClean="0"/>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01C89-B6AF-42E4-AFDA-4197868657F0}" type="slidenum">
              <a:rPr lang="en-US" smtClean="0"/>
              <a:t>‹#›</a:t>
            </a:fld>
            <a:endParaRPr lang="en-US"/>
          </a:p>
        </p:txBody>
      </p:sp>
    </p:spTree>
    <p:extLst>
      <p:ext uri="{BB962C8B-B14F-4D97-AF65-F5344CB8AC3E}">
        <p14:creationId xmlns:p14="http://schemas.microsoft.com/office/powerpoint/2010/main" val="18456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75DFDFF-0189-4947-8806-F9BDAFF22F7F}" type="datetimeFigureOut">
              <a:rPr lang="en-US" smtClean="0"/>
              <a:t>9/2/2018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0501C89-B6AF-42E4-AFDA-4197868657F0}" type="slidenum">
              <a:rPr lang="en-US" smtClean="0"/>
              <a:t>‹#›</a:t>
            </a:fld>
            <a:endParaRPr lang="en-US"/>
          </a:p>
        </p:txBody>
      </p:sp>
    </p:spTree>
    <p:extLst>
      <p:ext uri="{BB962C8B-B14F-4D97-AF65-F5344CB8AC3E}">
        <p14:creationId xmlns:p14="http://schemas.microsoft.com/office/powerpoint/2010/main" val="24216658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eyondtrust.com/blog/devops-security-best-practices/" TargetMode="External"/><Relationship Id="rId2" Type="http://schemas.openxmlformats.org/officeDocument/2006/relationships/hyperlink" Target="https://snyk.io/blog/ten-git-hub-security-best-practi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Security Controls in Shared Source Code Repositories</a:t>
            </a:r>
          </a:p>
        </p:txBody>
      </p:sp>
      <p:sp>
        <p:nvSpPr>
          <p:cNvPr id="3" name="Subtitle 2"/>
          <p:cNvSpPr>
            <a:spLocks noGrp="1"/>
          </p:cNvSpPr>
          <p:nvPr>
            <p:ph type="subTitle" idx="1"/>
          </p:nvPr>
        </p:nvSpPr>
        <p:spPr/>
        <p:txBody>
          <a:bodyPr/>
          <a:lstStyle/>
          <a:p>
            <a:r>
              <a:rPr lang="en-US" dirty="0"/>
              <a:t>Natasha W</a:t>
            </a:r>
          </a:p>
          <a:p>
            <a:r>
              <a:rPr lang="en-US" dirty="0"/>
              <a:t>Web 425</a:t>
            </a:r>
          </a:p>
        </p:txBody>
      </p:sp>
    </p:spTree>
    <p:extLst>
      <p:ext uri="{BB962C8B-B14F-4D97-AF65-F5344CB8AC3E}">
        <p14:creationId xmlns:p14="http://schemas.microsoft.com/office/powerpoint/2010/main" val="267680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https://snyk.io/blog/ten-git-hub-security-best-practices/</a:t>
            </a:r>
            <a:endParaRPr lang="en-US" dirty="0"/>
          </a:p>
          <a:p>
            <a:r>
              <a:rPr lang="en-US" dirty="0">
                <a:hlinkClick r:id="rId3"/>
              </a:rPr>
              <a:t>https://www.beyondtrust.com/blog/devops-security-best-practices/</a:t>
            </a:r>
            <a:endParaRPr lang="en-US" dirty="0"/>
          </a:p>
          <a:p>
            <a:endParaRPr lang="en-US" dirty="0"/>
          </a:p>
        </p:txBody>
      </p:sp>
    </p:spTree>
    <p:extLst>
      <p:ext uri="{BB962C8B-B14F-4D97-AF65-F5344CB8AC3E}">
        <p14:creationId xmlns:p14="http://schemas.microsoft.com/office/powerpoint/2010/main" val="312445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200" dirty="0"/>
              <a:t>DevOps Five Security Challenges and Considerations</a:t>
            </a:r>
          </a:p>
          <a:p>
            <a:r>
              <a:rPr lang="en-US" sz="3200" dirty="0"/>
              <a:t>DevOps Nine Security Best Practices</a:t>
            </a:r>
          </a:p>
          <a:p>
            <a:r>
              <a:rPr lang="en-US" sz="3200" dirty="0"/>
              <a:t>GitHub Ten Security Best Practices</a:t>
            </a:r>
          </a:p>
          <a:p>
            <a:r>
              <a:rPr lang="en-US" sz="3200" dirty="0"/>
              <a:t>Sources</a:t>
            </a:r>
          </a:p>
        </p:txBody>
      </p:sp>
    </p:spTree>
    <p:extLst>
      <p:ext uri="{BB962C8B-B14F-4D97-AF65-F5344CB8AC3E}">
        <p14:creationId xmlns:p14="http://schemas.microsoft.com/office/powerpoint/2010/main" val="293985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Security Challenges and Considerations</a:t>
            </a:r>
          </a:p>
        </p:txBody>
      </p:sp>
      <p:sp>
        <p:nvSpPr>
          <p:cNvPr id="3" name="Content Placeholder 2"/>
          <p:cNvSpPr>
            <a:spLocks noGrp="1"/>
          </p:cNvSpPr>
          <p:nvPr>
            <p:ph idx="1"/>
          </p:nvPr>
        </p:nvSpPr>
        <p:spPr/>
        <p:txBody>
          <a:bodyPr/>
          <a:lstStyle/>
          <a:p>
            <a:r>
              <a:rPr lang="en-US" dirty="0"/>
              <a:t>DevOps security refers to the discipline and practice of safeguarding the entire DevOps environment through strategies, policies, processes, and technology</a:t>
            </a:r>
          </a:p>
          <a:p>
            <a:r>
              <a:rPr lang="en-US" dirty="0"/>
              <a:t>There are five challenges referenced in one of the sources:</a:t>
            </a:r>
          </a:p>
          <a:p>
            <a:pPr lvl="1"/>
            <a:r>
              <a:rPr lang="en-US" dirty="0"/>
              <a:t>Challenge One: DevOps’ focus on speed often leaves security teams flat-footed and reactive</a:t>
            </a:r>
          </a:p>
          <a:p>
            <a:pPr lvl="2"/>
            <a:r>
              <a:rPr lang="en-US" dirty="0"/>
              <a:t>DevOps pushes and modifies batches of code over very short time frames (hours or days), which may far outpace the speed at which security teams can keep up with code review</a:t>
            </a:r>
          </a:p>
          <a:p>
            <a:pPr lvl="1"/>
            <a:r>
              <a:rPr lang="en-US" dirty="0"/>
              <a:t>Challenger Two: Cultural resistance to security:</a:t>
            </a:r>
          </a:p>
          <a:p>
            <a:pPr lvl="2"/>
            <a:r>
              <a:rPr lang="en-US" dirty="0"/>
              <a:t>There’s a widespread perception that introducing security will slow or derail the development process. However, the time and effort cost of catching a security flaw early in the design and development process is much lower than having to retroactively fix problematic code and weaknesses later in the development cycle.</a:t>
            </a:r>
          </a:p>
          <a:p>
            <a:pPr lvl="1"/>
            <a:endParaRPr lang="en-US" dirty="0"/>
          </a:p>
          <a:p>
            <a:pPr lvl="1"/>
            <a:endParaRPr lang="en-US" dirty="0"/>
          </a:p>
        </p:txBody>
      </p:sp>
    </p:spTree>
    <p:extLst>
      <p:ext uri="{BB962C8B-B14F-4D97-AF65-F5344CB8AC3E}">
        <p14:creationId xmlns:p14="http://schemas.microsoft.com/office/powerpoint/2010/main" val="269723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Security Challenges and Considerations cont.</a:t>
            </a:r>
          </a:p>
        </p:txBody>
      </p:sp>
      <p:sp>
        <p:nvSpPr>
          <p:cNvPr id="3" name="Content Placeholder 2"/>
          <p:cNvSpPr>
            <a:spLocks noGrp="1"/>
          </p:cNvSpPr>
          <p:nvPr>
            <p:ph idx="1"/>
          </p:nvPr>
        </p:nvSpPr>
        <p:spPr/>
        <p:txBody>
          <a:bodyPr/>
          <a:lstStyle/>
          <a:p>
            <a:r>
              <a:rPr lang="en-US" dirty="0"/>
              <a:t>The five challenges referenced in one of the sources cont.:</a:t>
            </a:r>
          </a:p>
          <a:p>
            <a:pPr lvl="1"/>
            <a:r>
              <a:rPr lang="en-US" dirty="0"/>
              <a:t>Challenge Three: DevOps and cloud environments:</a:t>
            </a:r>
          </a:p>
          <a:p>
            <a:pPr lvl="2"/>
            <a:r>
              <a:rPr lang="en-US" dirty="0"/>
              <a:t>In these fast-moving environments that operate at tremendous scale, a simple misconfiguration error or security malpractice, such as sharing of secrets (APIs, privileged credentials, SSH keys, etc.) can be broadly propagated, causing widespread operational dysfunction, or numerous exploitable security and/or compliance issues</a:t>
            </a:r>
          </a:p>
          <a:p>
            <a:pPr lvl="1"/>
            <a:r>
              <a:rPr lang="en-US" dirty="0"/>
              <a:t>Challenge Four: Containers and other tools carry their own risks:</a:t>
            </a:r>
          </a:p>
          <a:p>
            <a:pPr lvl="2"/>
            <a:r>
              <a:rPr lang="en-US" dirty="0"/>
              <a:t>First, consider the security implications of the containers themselves. As an ultra-lightweight and portable packaging platform for applications, containers can be spun up and down almost instantly—and run across almost any kind of computer and cloud. However, without proper controls in place, containers can pose security risks due to lack of visibility into the containers themselves, which is complicated because they share an OS with other containers. Frequently, containers are not adequately scanned for vulnerabilities.</a:t>
            </a:r>
          </a:p>
          <a:p>
            <a:pPr lvl="1"/>
            <a:endParaRPr lang="en-US" dirty="0"/>
          </a:p>
        </p:txBody>
      </p:sp>
    </p:spTree>
    <p:extLst>
      <p:ext uri="{BB962C8B-B14F-4D97-AF65-F5344CB8AC3E}">
        <p14:creationId xmlns:p14="http://schemas.microsoft.com/office/powerpoint/2010/main" val="367223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DevOps Security Challenges and Considerations cont.</a:t>
            </a:r>
          </a:p>
        </p:txBody>
      </p:sp>
      <p:sp>
        <p:nvSpPr>
          <p:cNvPr id="3" name="Content Placeholder 2"/>
          <p:cNvSpPr>
            <a:spLocks noGrp="1"/>
          </p:cNvSpPr>
          <p:nvPr>
            <p:ph idx="1"/>
          </p:nvPr>
        </p:nvSpPr>
        <p:spPr/>
        <p:txBody>
          <a:bodyPr/>
          <a:lstStyle/>
          <a:p>
            <a:r>
              <a:rPr lang="en-US" dirty="0"/>
              <a:t>The five challenges referenced in one of the sources cont.:</a:t>
            </a:r>
          </a:p>
          <a:p>
            <a:pPr lvl="1"/>
            <a:r>
              <a:rPr lang="en-US" dirty="0"/>
              <a:t>Challenge Five: Unmanaged secrets and poor privileged access controls open dangerous backdoors:</a:t>
            </a:r>
          </a:p>
          <a:p>
            <a:pPr lvl="2"/>
            <a:r>
              <a:rPr lang="en-US" dirty="0"/>
              <a:t>DevOps secrets may include privileged account credentials, SSH Keys, APIs tokens, etc., and may be used by humans or non-humans (e.g., applications, containers, micro-services and cloud instances). Inadequate secrets management is a common shortcoming of DevOps environments, providing a tantalizing avenue for attackers to tamper with security and other controls, disrupt operations, steal information, and basically own an organization’s IT infrastructure.</a:t>
            </a:r>
          </a:p>
          <a:p>
            <a:pPr lvl="2"/>
            <a:r>
              <a:rPr lang="en-US" dirty="0"/>
              <a:t>DevOps teams may allow almost unrestricted access to privileged accounts (root, admin, etc.), by multiple individuals, who may share credentials—a practice that virtually eliminates the possibility of a clean audit trail. Various orchestration, configuration management, and other DevOps tools may also be granted vast privileges. With privileged access rights in hand, a hacker or piece of malware can gain full control of the systems and data</a:t>
            </a:r>
          </a:p>
          <a:p>
            <a:pPr lvl="1"/>
            <a:endParaRPr lang="en-US" dirty="0"/>
          </a:p>
        </p:txBody>
      </p:sp>
    </p:spTree>
    <p:extLst>
      <p:ext uri="{BB962C8B-B14F-4D97-AF65-F5344CB8AC3E}">
        <p14:creationId xmlns:p14="http://schemas.microsoft.com/office/powerpoint/2010/main" val="5901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Security Best Practices</a:t>
            </a:r>
          </a:p>
        </p:txBody>
      </p:sp>
      <p:sp>
        <p:nvSpPr>
          <p:cNvPr id="3" name="Content Placeholder 2"/>
          <p:cNvSpPr>
            <a:spLocks noGrp="1"/>
          </p:cNvSpPr>
          <p:nvPr>
            <p:ph idx="1"/>
          </p:nvPr>
        </p:nvSpPr>
        <p:spPr/>
        <p:txBody>
          <a:bodyPr>
            <a:normAutofit lnSpcReduction="10000"/>
          </a:bodyPr>
          <a:lstStyle/>
          <a:p>
            <a:r>
              <a:rPr lang="en-US" dirty="0"/>
              <a:t>The nine best practices referenced in one of the sources:</a:t>
            </a:r>
          </a:p>
          <a:p>
            <a:pPr lvl="1"/>
            <a:r>
              <a:rPr lang="en-US" dirty="0"/>
              <a:t>Best Practice One: Embrace a </a:t>
            </a:r>
            <a:r>
              <a:rPr lang="en-US" dirty="0" err="1"/>
              <a:t>DevSecOps</a:t>
            </a:r>
            <a:r>
              <a:rPr lang="en-US" dirty="0"/>
              <a:t> model:</a:t>
            </a:r>
          </a:p>
          <a:p>
            <a:pPr lvl="2"/>
            <a:r>
              <a:rPr lang="en-US" dirty="0"/>
              <a:t>Effective DevOps security demands cross-functional collaboration and buy-in to ensure security considerations are integrated into the entire product development lifecycle (product design, development, delivery, operations, support, etc.). When done right, you have aligned security with DevOps and enable efficient product releases, while avoiding costly recalls or fixes after code/products are released.</a:t>
            </a:r>
          </a:p>
          <a:p>
            <a:pPr lvl="1"/>
            <a:r>
              <a:rPr lang="en-US" dirty="0"/>
              <a:t>Best Practice Two: Enforce policy and governance:</a:t>
            </a:r>
          </a:p>
          <a:p>
            <a:pPr lvl="2"/>
            <a:r>
              <a:rPr lang="en-US" dirty="0"/>
              <a:t>Create transparent cybersecurity policies and procedures that are easy for developers and other team members to understand and agree to. This will help teams to develop code that meets security requirements.</a:t>
            </a:r>
          </a:p>
          <a:p>
            <a:pPr lvl="1"/>
            <a:r>
              <a:rPr lang="en-US" dirty="0"/>
              <a:t>Best Practice Three: Automate your DevOps security processes and tools:</a:t>
            </a:r>
          </a:p>
          <a:p>
            <a:pPr lvl="2"/>
            <a:r>
              <a:rPr lang="en-US" dirty="0"/>
              <a:t>Automation also minimizes risk arising from human error, and the associated downtime or vulnerabilities. Prioritize the deployment of automated tools to identify potential threats, problematic or vulnerable code, and issues with process and infrastructure.</a:t>
            </a:r>
          </a:p>
        </p:txBody>
      </p:sp>
    </p:spTree>
    <p:extLst>
      <p:ext uri="{BB962C8B-B14F-4D97-AF65-F5344CB8AC3E}">
        <p14:creationId xmlns:p14="http://schemas.microsoft.com/office/powerpoint/2010/main" val="132060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Security Best Practices cont.</a:t>
            </a:r>
          </a:p>
        </p:txBody>
      </p:sp>
      <p:sp>
        <p:nvSpPr>
          <p:cNvPr id="3" name="Content Placeholder 2"/>
          <p:cNvSpPr>
            <a:spLocks noGrp="1"/>
          </p:cNvSpPr>
          <p:nvPr>
            <p:ph idx="1"/>
          </p:nvPr>
        </p:nvSpPr>
        <p:spPr/>
        <p:txBody>
          <a:bodyPr>
            <a:normAutofit/>
          </a:bodyPr>
          <a:lstStyle/>
          <a:p>
            <a:r>
              <a:rPr lang="en-US" dirty="0"/>
              <a:t>The nine best practices referenced in one of the sources cont.:</a:t>
            </a:r>
          </a:p>
          <a:p>
            <a:pPr lvl="1"/>
            <a:r>
              <a:rPr lang="en-US" dirty="0"/>
              <a:t>Best Practice Four: Perform comprehensive discovery:</a:t>
            </a:r>
          </a:p>
          <a:p>
            <a:pPr lvl="2"/>
            <a:r>
              <a:rPr lang="en-US" dirty="0"/>
              <a:t>Ensure that all approved and unapproved devices, tools, and accounts are continuously discovered, validated, and brought under security management in accordance to your policy.</a:t>
            </a:r>
          </a:p>
          <a:p>
            <a:pPr lvl="1"/>
            <a:r>
              <a:rPr lang="en-US" dirty="0"/>
              <a:t>Best Practice Five: Conduct vulnerability management:</a:t>
            </a:r>
          </a:p>
          <a:p>
            <a:pPr lvl="2"/>
            <a:r>
              <a:rPr lang="en-US" dirty="0"/>
              <a:t>Vulnerabilities should be appropriately scanned, assessed, and remediated across development and integration environments before they are deployed to production. Rely on penetration testing and other attack mechanisms to identify weaknesses in pre-production code and to indicate areas for improvement.</a:t>
            </a:r>
          </a:p>
          <a:p>
            <a:pPr lvl="1"/>
            <a:r>
              <a:rPr lang="en-US" dirty="0"/>
              <a:t>Best Practice Six: Adopt configuration management:</a:t>
            </a:r>
          </a:p>
          <a:p>
            <a:pPr lvl="2"/>
            <a:r>
              <a:rPr lang="en-US" dirty="0"/>
              <a:t>Scan to identify and remediate misconfigurations and potential errors. Harden all configurations using industry best practices. Provide continuous configuration and hardening baseline scanning across servers and code/builds for physical, virtual, and cloud assets.</a:t>
            </a:r>
          </a:p>
          <a:p>
            <a:pPr lvl="2"/>
            <a:endParaRPr lang="en-US" dirty="0"/>
          </a:p>
        </p:txBody>
      </p:sp>
    </p:spTree>
    <p:extLst>
      <p:ext uri="{BB962C8B-B14F-4D97-AF65-F5344CB8AC3E}">
        <p14:creationId xmlns:p14="http://schemas.microsoft.com/office/powerpoint/2010/main" val="242099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Security Best Practices cont.</a:t>
            </a:r>
          </a:p>
        </p:txBody>
      </p:sp>
      <p:sp>
        <p:nvSpPr>
          <p:cNvPr id="3" name="Content Placeholder 2"/>
          <p:cNvSpPr>
            <a:spLocks noGrp="1"/>
          </p:cNvSpPr>
          <p:nvPr>
            <p:ph idx="1"/>
          </p:nvPr>
        </p:nvSpPr>
        <p:spPr/>
        <p:txBody>
          <a:bodyPr>
            <a:normAutofit/>
          </a:bodyPr>
          <a:lstStyle/>
          <a:p>
            <a:r>
              <a:rPr lang="en-US" dirty="0"/>
              <a:t>The nine best practices referenced in one of the sources cont.:</a:t>
            </a:r>
          </a:p>
          <a:p>
            <a:pPr lvl="1"/>
            <a:r>
              <a:rPr lang="en-US" dirty="0"/>
              <a:t>Best Practice Seven: Secure access with DevOps secrets management:</a:t>
            </a:r>
          </a:p>
          <a:p>
            <a:pPr lvl="2"/>
            <a:r>
              <a:rPr lang="en-US" dirty="0"/>
              <a:t>Eliminate embedded credentials tucked away in code, scripts, files, service accounts, in various tools, cloud platforms, etc. This involves separating the password from the code, so that when it’s not in use, it’s securely stored in a centralized password safe.</a:t>
            </a:r>
          </a:p>
          <a:p>
            <a:pPr lvl="1"/>
            <a:r>
              <a:rPr lang="en-US" dirty="0"/>
              <a:t>Best Practice Eight: Control, monitor, and audit access with privileged access management:</a:t>
            </a:r>
          </a:p>
          <a:p>
            <a:pPr lvl="2"/>
            <a:r>
              <a:rPr lang="en-US" dirty="0"/>
              <a:t>Enforce least privilege access rights to reduce opportunities for internal or external attackers to escalate privileged user rights or exploit bad code. Monitor all privileged sessions to ensure privileged activities are legitimate and adhere to compliance mandates.</a:t>
            </a:r>
          </a:p>
          <a:p>
            <a:pPr lvl="1"/>
            <a:r>
              <a:rPr lang="en-US" dirty="0"/>
              <a:t>Best Practice 9: Segment networks:</a:t>
            </a:r>
          </a:p>
          <a:p>
            <a:pPr lvl="2"/>
            <a:r>
              <a:rPr lang="en-US" dirty="0"/>
              <a:t>Segmenting the network reduces an attacker’s “line of sight” access. Group assets, including application and resource servers, into logical units that do not trust one another.</a:t>
            </a:r>
          </a:p>
        </p:txBody>
      </p:sp>
    </p:spTree>
    <p:extLst>
      <p:ext uri="{BB962C8B-B14F-4D97-AF65-F5344CB8AC3E}">
        <p14:creationId xmlns:p14="http://schemas.microsoft.com/office/powerpoint/2010/main" val="290684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 GitHub Security Best Practices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Never store credentials as code/</a:t>
            </a:r>
            <a:r>
              <a:rPr lang="en-US" dirty="0" err="1"/>
              <a:t>config</a:t>
            </a:r>
            <a:r>
              <a:rPr lang="en-US" dirty="0"/>
              <a:t> in GitHub</a:t>
            </a:r>
          </a:p>
          <a:p>
            <a:pPr marL="457200" indent="-457200">
              <a:buFont typeface="+mj-lt"/>
              <a:buAutoNum type="arabicPeriod"/>
            </a:pPr>
            <a:r>
              <a:rPr lang="en-US" dirty="0"/>
              <a:t>Remove Sensitive data in your files and GitHub history</a:t>
            </a:r>
          </a:p>
          <a:p>
            <a:pPr marL="457200" indent="-457200">
              <a:buFont typeface="+mj-lt"/>
              <a:buAutoNum type="arabicPeriod"/>
            </a:pPr>
            <a:r>
              <a:rPr lang="en-US" dirty="0"/>
              <a:t>Tightly Control Access</a:t>
            </a:r>
          </a:p>
          <a:p>
            <a:pPr marL="457200" indent="-457200">
              <a:buFont typeface="+mj-lt"/>
              <a:buAutoNum type="arabicPeriod"/>
            </a:pPr>
            <a:r>
              <a:rPr lang="en-US" dirty="0"/>
              <a:t>Add a SECURITY.md file</a:t>
            </a:r>
          </a:p>
          <a:p>
            <a:pPr marL="457200" indent="-457200">
              <a:buFont typeface="+mj-lt"/>
              <a:buAutoNum type="arabicPeriod"/>
            </a:pPr>
            <a:r>
              <a:rPr lang="en-US" dirty="0"/>
              <a:t>Validate your GitHub Applications Carefully</a:t>
            </a:r>
          </a:p>
          <a:p>
            <a:pPr marL="457200" indent="-457200">
              <a:buFont typeface="+mj-lt"/>
              <a:buAutoNum type="arabicPeriod"/>
            </a:pPr>
            <a:r>
              <a:rPr lang="en-US" dirty="0"/>
              <a:t>Add Security Testing to PRs</a:t>
            </a:r>
          </a:p>
          <a:p>
            <a:pPr marL="457200" indent="-457200">
              <a:buFont typeface="+mj-lt"/>
              <a:buAutoNum type="arabicPeriod"/>
            </a:pPr>
            <a:r>
              <a:rPr lang="en-US" dirty="0"/>
              <a:t>Use the Right GitHub Offering for your Security Needs</a:t>
            </a:r>
          </a:p>
          <a:p>
            <a:pPr marL="457200" indent="-457200">
              <a:buFont typeface="+mj-lt"/>
              <a:buAutoNum type="arabicPeriod"/>
            </a:pPr>
            <a:r>
              <a:rPr lang="en-US" dirty="0"/>
              <a:t>Rotate SSH keys and Personal Access Tokens</a:t>
            </a:r>
          </a:p>
          <a:p>
            <a:pPr marL="457200" indent="-457200">
              <a:buFont typeface="+mj-lt"/>
              <a:buAutoNum type="arabicPeriod"/>
            </a:pPr>
            <a:r>
              <a:rPr lang="en-US" dirty="0"/>
              <a:t>Create New Projects with Security in Mind</a:t>
            </a:r>
          </a:p>
          <a:p>
            <a:pPr marL="457200" indent="-457200">
              <a:buFont typeface="+mj-lt"/>
              <a:buAutoNum type="arabicPeriod"/>
            </a:pPr>
            <a:r>
              <a:rPr lang="en-US" dirty="0"/>
              <a:t>Audit any Code you Import into GitHub</a:t>
            </a:r>
          </a:p>
        </p:txBody>
      </p:sp>
    </p:spTree>
    <p:extLst>
      <p:ext uri="{BB962C8B-B14F-4D97-AF65-F5344CB8AC3E}">
        <p14:creationId xmlns:p14="http://schemas.microsoft.com/office/powerpoint/2010/main" val="3880223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116</TotalTime>
  <Words>1143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vt:lpstr>
      <vt:lpstr>Banded</vt:lpstr>
      <vt:lpstr>Security Controls in Shared Source Code Repositories</vt:lpstr>
      <vt:lpstr>Outline</vt:lpstr>
      <vt:lpstr>DevOps Security Challenges and Considerations</vt:lpstr>
      <vt:lpstr>DevOps Security Challenges and Considerations cont.</vt:lpstr>
      <vt:lpstr>DevOps Security Challenges and Considerations cont.</vt:lpstr>
      <vt:lpstr>DevOps Security Best Practices</vt:lpstr>
      <vt:lpstr>DevOps Security Best Practices cont.</vt:lpstr>
      <vt:lpstr>DevOps Security Best Practices cont.</vt:lpstr>
      <vt:lpstr>Ten GitHub Security Best Practices</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Driven Decisions vs Business driven decisions</dc:title>
  <dc:creator>Colletta Natasha L CONTR USSTRATCOM-J646</dc:creator>
  <cp:lastModifiedBy>Natasha Colletta</cp:lastModifiedBy>
  <cp:revision>10</cp:revision>
  <dcterms:created xsi:type="dcterms:W3CDTF">2018-08-28T17:41:54Z</dcterms:created>
  <dcterms:modified xsi:type="dcterms:W3CDTF">2018-09-03T01:42:23Z</dcterms:modified>
</cp:coreProperties>
</file>