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64" r:id="rId4"/>
    <p:sldId id="260" r:id="rId5"/>
    <p:sldId id="261" r:id="rId6"/>
    <p:sldId id="262" r:id="rId7"/>
    <p:sldId id="263" r:id="rId8"/>
    <p:sldId id="265" r:id="rId9"/>
    <p:sldId id="258" r:id="rId10"/>
    <p:sldId id="266" r:id="rId11"/>
    <p:sldId id="25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2" autoAdjust="0"/>
    <p:restoredTop sz="94660"/>
  </p:normalViewPr>
  <p:slideViewPr>
    <p:cSldViewPr snapToGrid="0">
      <p:cViewPr varScale="1">
        <p:scale>
          <a:sx n="80" d="100"/>
          <a:sy n="80" d="100"/>
        </p:scale>
        <p:origin x="11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AB6CEA-A400-444C-B142-CE36E764CE09}"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0E6A52A-B302-4E39-9757-737EAB26446D}" type="slidenum">
              <a:rPr lang="en-US" smtClean="0"/>
              <a:t>‹#›</a:t>
            </a:fld>
            <a:endParaRPr lang="en-US"/>
          </a:p>
        </p:txBody>
      </p:sp>
    </p:spTree>
    <p:extLst>
      <p:ext uri="{BB962C8B-B14F-4D97-AF65-F5344CB8AC3E}">
        <p14:creationId xmlns:p14="http://schemas.microsoft.com/office/powerpoint/2010/main" val="4190069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AB6CEA-A400-444C-B142-CE36E764CE09}"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E6A52A-B302-4E39-9757-737EAB26446D}" type="slidenum">
              <a:rPr lang="en-US" smtClean="0"/>
              <a:t>‹#›</a:t>
            </a:fld>
            <a:endParaRPr lang="en-US"/>
          </a:p>
        </p:txBody>
      </p:sp>
    </p:spTree>
    <p:extLst>
      <p:ext uri="{BB962C8B-B14F-4D97-AF65-F5344CB8AC3E}">
        <p14:creationId xmlns:p14="http://schemas.microsoft.com/office/powerpoint/2010/main" val="1048565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AB6CEA-A400-444C-B142-CE36E764CE09}"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E6A52A-B302-4E39-9757-737EAB26446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1587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AAB6CEA-A400-444C-B142-CE36E764CE09}"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E6A52A-B302-4E39-9757-737EAB26446D}" type="slidenum">
              <a:rPr lang="en-US" smtClean="0"/>
              <a:t>‹#›</a:t>
            </a:fld>
            <a:endParaRPr lang="en-US"/>
          </a:p>
        </p:txBody>
      </p:sp>
    </p:spTree>
    <p:extLst>
      <p:ext uri="{BB962C8B-B14F-4D97-AF65-F5344CB8AC3E}">
        <p14:creationId xmlns:p14="http://schemas.microsoft.com/office/powerpoint/2010/main" val="2911313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AAB6CEA-A400-444C-B142-CE36E764CE09}"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E6A52A-B302-4E39-9757-737EAB26446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742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AAB6CEA-A400-444C-B142-CE36E764CE09}"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E6A52A-B302-4E39-9757-737EAB26446D}" type="slidenum">
              <a:rPr lang="en-US" smtClean="0"/>
              <a:t>‹#›</a:t>
            </a:fld>
            <a:endParaRPr lang="en-US"/>
          </a:p>
        </p:txBody>
      </p:sp>
    </p:spTree>
    <p:extLst>
      <p:ext uri="{BB962C8B-B14F-4D97-AF65-F5344CB8AC3E}">
        <p14:creationId xmlns:p14="http://schemas.microsoft.com/office/powerpoint/2010/main" val="406241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B6CEA-A400-444C-B142-CE36E764CE09}"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E6A52A-B302-4E39-9757-737EAB26446D}" type="slidenum">
              <a:rPr lang="en-US" smtClean="0"/>
              <a:t>‹#›</a:t>
            </a:fld>
            <a:endParaRPr lang="en-US"/>
          </a:p>
        </p:txBody>
      </p:sp>
    </p:spTree>
    <p:extLst>
      <p:ext uri="{BB962C8B-B14F-4D97-AF65-F5344CB8AC3E}">
        <p14:creationId xmlns:p14="http://schemas.microsoft.com/office/powerpoint/2010/main" val="2889757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B6CEA-A400-444C-B142-CE36E764CE09}"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E6A52A-B302-4E39-9757-737EAB26446D}" type="slidenum">
              <a:rPr lang="en-US" smtClean="0"/>
              <a:t>‹#›</a:t>
            </a:fld>
            <a:endParaRPr lang="en-US"/>
          </a:p>
        </p:txBody>
      </p:sp>
    </p:spTree>
    <p:extLst>
      <p:ext uri="{BB962C8B-B14F-4D97-AF65-F5344CB8AC3E}">
        <p14:creationId xmlns:p14="http://schemas.microsoft.com/office/powerpoint/2010/main" val="16348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B6CEA-A400-444C-B142-CE36E764CE09}"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E6A52A-B302-4E39-9757-737EAB26446D}" type="slidenum">
              <a:rPr lang="en-US" smtClean="0"/>
              <a:t>‹#›</a:t>
            </a:fld>
            <a:endParaRPr lang="en-US"/>
          </a:p>
        </p:txBody>
      </p:sp>
    </p:spTree>
    <p:extLst>
      <p:ext uri="{BB962C8B-B14F-4D97-AF65-F5344CB8AC3E}">
        <p14:creationId xmlns:p14="http://schemas.microsoft.com/office/powerpoint/2010/main" val="177603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AB6CEA-A400-444C-B142-CE36E764CE09}"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E6A52A-B302-4E39-9757-737EAB26446D}" type="slidenum">
              <a:rPr lang="en-US" smtClean="0"/>
              <a:t>‹#›</a:t>
            </a:fld>
            <a:endParaRPr lang="en-US"/>
          </a:p>
        </p:txBody>
      </p:sp>
    </p:spTree>
    <p:extLst>
      <p:ext uri="{BB962C8B-B14F-4D97-AF65-F5344CB8AC3E}">
        <p14:creationId xmlns:p14="http://schemas.microsoft.com/office/powerpoint/2010/main" val="109565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AB6CEA-A400-444C-B142-CE36E764CE09}"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0E6A52A-B302-4E39-9757-737EAB26446D}" type="slidenum">
              <a:rPr lang="en-US" smtClean="0"/>
              <a:t>‹#›</a:t>
            </a:fld>
            <a:endParaRPr lang="en-US"/>
          </a:p>
        </p:txBody>
      </p:sp>
    </p:spTree>
    <p:extLst>
      <p:ext uri="{BB962C8B-B14F-4D97-AF65-F5344CB8AC3E}">
        <p14:creationId xmlns:p14="http://schemas.microsoft.com/office/powerpoint/2010/main" val="90901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AB6CEA-A400-444C-B142-CE36E764CE09}" type="datetimeFigureOut">
              <a:rPr lang="en-US" smtClean="0"/>
              <a:t>9/26/2019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E6A52A-B302-4E39-9757-737EAB26446D}" type="slidenum">
              <a:rPr lang="en-US" smtClean="0"/>
              <a:t>‹#›</a:t>
            </a:fld>
            <a:endParaRPr lang="en-US"/>
          </a:p>
        </p:txBody>
      </p:sp>
    </p:spTree>
    <p:extLst>
      <p:ext uri="{BB962C8B-B14F-4D97-AF65-F5344CB8AC3E}">
        <p14:creationId xmlns:p14="http://schemas.microsoft.com/office/powerpoint/2010/main" val="128063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AB6CEA-A400-444C-B142-CE36E764CE09}" type="datetimeFigureOut">
              <a:rPr lang="en-US" smtClean="0"/>
              <a:t>9/26/2019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0E6A52A-B302-4E39-9757-737EAB26446D}" type="slidenum">
              <a:rPr lang="en-US" smtClean="0"/>
              <a:t>‹#›</a:t>
            </a:fld>
            <a:endParaRPr lang="en-US"/>
          </a:p>
        </p:txBody>
      </p:sp>
    </p:spTree>
    <p:extLst>
      <p:ext uri="{BB962C8B-B14F-4D97-AF65-F5344CB8AC3E}">
        <p14:creationId xmlns:p14="http://schemas.microsoft.com/office/powerpoint/2010/main" val="1420195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B6CEA-A400-444C-B142-CE36E764CE09}" type="datetimeFigureOut">
              <a:rPr lang="en-US" smtClean="0"/>
              <a:t>9/26/2019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0E6A52A-B302-4E39-9757-737EAB26446D}" type="slidenum">
              <a:rPr lang="en-US" smtClean="0"/>
              <a:t>‹#›</a:t>
            </a:fld>
            <a:endParaRPr lang="en-US"/>
          </a:p>
        </p:txBody>
      </p:sp>
    </p:spTree>
    <p:extLst>
      <p:ext uri="{BB962C8B-B14F-4D97-AF65-F5344CB8AC3E}">
        <p14:creationId xmlns:p14="http://schemas.microsoft.com/office/powerpoint/2010/main" val="3033090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AB6CEA-A400-444C-B142-CE36E764CE09}"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0E6A52A-B302-4E39-9757-737EAB26446D}" type="slidenum">
              <a:rPr lang="en-US" smtClean="0"/>
              <a:t>‹#›</a:t>
            </a:fld>
            <a:endParaRPr lang="en-US"/>
          </a:p>
        </p:txBody>
      </p:sp>
    </p:spTree>
    <p:extLst>
      <p:ext uri="{BB962C8B-B14F-4D97-AF65-F5344CB8AC3E}">
        <p14:creationId xmlns:p14="http://schemas.microsoft.com/office/powerpoint/2010/main" val="3658406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AB6CEA-A400-444C-B142-CE36E764CE09}"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E6A52A-B302-4E39-9757-737EAB26446D}" type="slidenum">
              <a:rPr lang="en-US" smtClean="0"/>
              <a:t>‹#›</a:t>
            </a:fld>
            <a:endParaRPr lang="en-US"/>
          </a:p>
        </p:txBody>
      </p:sp>
    </p:spTree>
    <p:extLst>
      <p:ext uri="{BB962C8B-B14F-4D97-AF65-F5344CB8AC3E}">
        <p14:creationId xmlns:p14="http://schemas.microsoft.com/office/powerpoint/2010/main" val="224020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AAB6CEA-A400-444C-B142-CE36E764CE09}" type="datetimeFigureOut">
              <a:rPr lang="en-US" smtClean="0"/>
              <a:t>9/26/2019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0E6A52A-B302-4E39-9757-737EAB26446D}" type="slidenum">
              <a:rPr lang="en-US" smtClean="0"/>
              <a:t>‹#›</a:t>
            </a:fld>
            <a:endParaRPr lang="en-US"/>
          </a:p>
        </p:txBody>
      </p:sp>
    </p:spTree>
    <p:extLst>
      <p:ext uri="{BB962C8B-B14F-4D97-AF65-F5344CB8AC3E}">
        <p14:creationId xmlns:p14="http://schemas.microsoft.com/office/powerpoint/2010/main" val="250640336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gilealliance.org/agile101/12-principles-behind-the-agile-manifesto/" TargetMode="External"/><Relationship Id="rId2" Type="http://schemas.openxmlformats.org/officeDocument/2006/relationships/hyperlink" Target="https://medium.com/sv-blog/12-agile-principles-in-12-sprints-deep-dive-into-agile-manifesto-2eb020f32d4a" TargetMode="External"/><Relationship Id="rId1" Type="http://schemas.openxmlformats.org/officeDocument/2006/relationships/slideLayout" Target="../slideLayouts/slideLayout2.xml"/><Relationship Id="rId5" Type="http://schemas.openxmlformats.org/officeDocument/2006/relationships/hyperlink" Target="https://www.redhat.com/en/topics/devops" TargetMode="External"/><Relationship Id="rId4" Type="http://schemas.openxmlformats.org/officeDocument/2006/relationships/hyperlink" Target="https://aws.amazon.com/devops/what-is-devop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dirty="0" smtClean="0"/>
              <a:t>DevOps</a:t>
            </a:r>
            <a:endParaRPr lang="en-US" sz="8800" dirty="0"/>
          </a:p>
        </p:txBody>
      </p:sp>
    </p:spTree>
    <p:extLst>
      <p:ext uri="{BB962C8B-B14F-4D97-AF65-F5344CB8AC3E}">
        <p14:creationId xmlns:p14="http://schemas.microsoft.com/office/powerpoint/2010/main" val="1744237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Agile Principles</a:t>
            </a:r>
            <a:endParaRPr lang="en-US" dirty="0"/>
          </a:p>
        </p:txBody>
      </p:sp>
      <p:sp>
        <p:nvSpPr>
          <p:cNvPr id="3" name="Content Placeholder 2"/>
          <p:cNvSpPr>
            <a:spLocks noGrp="1"/>
          </p:cNvSpPr>
          <p:nvPr>
            <p:ph idx="1"/>
          </p:nvPr>
        </p:nvSpPr>
        <p:spPr/>
        <p:txBody>
          <a:bodyPr/>
          <a:lstStyle/>
          <a:p>
            <a:r>
              <a:rPr lang="en-US" dirty="0" smtClean="0"/>
              <a:t>Build projects around motivated individuals. Give them the environment and support they need, and trust them to get the job done.</a:t>
            </a:r>
          </a:p>
          <a:p>
            <a:r>
              <a:rPr lang="en-US" dirty="0" smtClean="0"/>
              <a:t>The most efficient and effective method of conveying information to and within a development team is face-to-face conversation.</a:t>
            </a:r>
          </a:p>
          <a:p>
            <a:r>
              <a:rPr lang="en-US" dirty="0" smtClean="0"/>
              <a:t>Working software is the primary measure of progress.</a:t>
            </a:r>
          </a:p>
          <a:p>
            <a:r>
              <a:rPr lang="en-US" dirty="0" smtClean="0"/>
              <a:t>Agile processes promote sustainable development. The sponsors, developers, and users should be able to maintain a constant pace indefinitely.</a:t>
            </a:r>
          </a:p>
        </p:txBody>
      </p:sp>
    </p:spTree>
    <p:extLst>
      <p:ext uri="{BB962C8B-B14F-4D97-AF65-F5344CB8AC3E}">
        <p14:creationId xmlns:p14="http://schemas.microsoft.com/office/powerpoint/2010/main" val="1274217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Agile Principles</a:t>
            </a:r>
            <a:endParaRPr lang="en-US" dirty="0"/>
          </a:p>
        </p:txBody>
      </p:sp>
      <p:sp>
        <p:nvSpPr>
          <p:cNvPr id="3" name="Content Placeholder 2"/>
          <p:cNvSpPr>
            <a:spLocks noGrp="1"/>
          </p:cNvSpPr>
          <p:nvPr>
            <p:ph idx="1"/>
          </p:nvPr>
        </p:nvSpPr>
        <p:spPr/>
        <p:txBody>
          <a:bodyPr>
            <a:normAutofit/>
          </a:bodyPr>
          <a:lstStyle/>
          <a:p>
            <a:r>
              <a:rPr lang="en-US" dirty="0" smtClean="0"/>
              <a:t>Continuous attention to technical excellence and good design enhances agility.</a:t>
            </a:r>
          </a:p>
          <a:p>
            <a:r>
              <a:rPr lang="en-US" dirty="0" smtClean="0"/>
              <a:t>Simplicity–the art of maximizing the amount of work not done–is essential.</a:t>
            </a:r>
          </a:p>
          <a:p>
            <a:r>
              <a:rPr lang="en-US" dirty="0" smtClean="0"/>
              <a:t>The best architectures, requirements, and designs emerge from self-organizing teams.</a:t>
            </a:r>
          </a:p>
          <a:p>
            <a:r>
              <a:rPr lang="en-US" dirty="0" smtClean="0"/>
              <a:t>At regular intervals, the team reflects on how to become more effective, then tunes and adjusts its behavior accordingly.</a:t>
            </a:r>
            <a:endParaRPr lang="en-US" dirty="0"/>
          </a:p>
        </p:txBody>
      </p:sp>
    </p:spTree>
    <p:extLst>
      <p:ext uri="{BB962C8B-B14F-4D97-AF65-F5344CB8AC3E}">
        <p14:creationId xmlns:p14="http://schemas.microsoft.com/office/powerpoint/2010/main" val="1808902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r>
              <a:rPr lang="en-US" dirty="0" smtClean="0">
                <a:hlinkClick r:id="rId2"/>
              </a:rPr>
              <a:t>https://medium.com/sv-blog/12-agile-principles-in-12-sprints-deep-dive-into-agile-manifesto-2eb020f32d4a</a:t>
            </a:r>
            <a:endParaRPr lang="en-US" dirty="0" smtClean="0"/>
          </a:p>
          <a:p>
            <a:r>
              <a:rPr lang="en-US" dirty="0" smtClean="0">
                <a:hlinkClick r:id="rId3"/>
              </a:rPr>
              <a:t>https://www.agilealliance.org/agile101/12-principles-behind-the-agile-manifesto/</a:t>
            </a:r>
            <a:endParaRPr lang="en-US" dirty="0" smtClean="0"/>
          </a:p>
          <a:p>
            <a:r>
              <a:rPr lang="en-US" u="sng" dirty="0">
                <a:hlinkClick r:id="rId4"/>
              </a:rPr>
              <a:t>https://aws.amazon.com/devops/what-is-devops/</a:t>
            </a:r>
            <a:endParaRPr lang="en-US" dirty="0" smtClean="0"/>
          </a:p>
          <a:p>
            <a:r>
              <a:rPr lang="en-US" u="sng" dirty="0">
                <a:hlinkClick r:id="rId5"/>
              </a:rPr>
              <a:t>https://</a:t>
            </a:r>
            <a:r>
              <a:rPr lang="en-US" u="sng" dirty="0" smtClean="0">
                <a:hlinkClick r:id="rId5"/>
              </a:rPr>
              <a:t>www.redhat.com/en/topics/devops</a:t>
            </a:r>
            <a:endParaRPr lang="en-US" u="sng" dirty="0" smtClean="0"/>
          </a:p>
          <a:p>
            <a:endParaRPr lang="en-US" dirty="0" smtClean="0"/>
          </a:p>
          <a:p>
            <a:endParaRPr lang="en-US" dirty="0"/>
          </a:p>
        </p:txBody>
      </p:sp>
    </p:spTree>
    <p:extLst>
      <p:ext uri="{BB962C8B-B14F-4D97-AF65-F5344CB8AC3E}">
        <p14:creationId xmlns:p14="http://schemas.microsoft.com/office/powerpoint/2010/main" val="1626046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What is DevOps</a:t>
            </a:r>
          </a:p>
          <a:p>
            <a:r>
              <a:rPr lang="en-US" dirty="0" smtClean="0"/>
              <a:t>DevOps Model Defined</a:t>
            </a:r>
          </a:p>
          <a:p>
            <a:r>
              <a:rPr lang="en-US" dirty="0" smtClean="0"/>
              <a:t>How DevOps works</a:t>
            </a:r>
          </a:p>
          <a:p>
            <a:r>
              <a:rPr lang="en-US" dirty="0" smtClean="0"/>
              <a:t>Benefits of DevOps</a:t>
            </a:r>
          </a:p>
          <a:p>
            <a:r>
              <a:rPr lang="en-US" dirty="0" smtClean="0"/>
              <a:t>DevOps Practices</a:t>
            </a:r>
            <a:endParaRPr lang="en-US" dirty="0" smtClean="0"/>
          </a:p>
          <a:p>
            <a:r>
              <a:rPr lang="en-US" dirty="0" smtClean="0"/>
              <a:t>12 Agile Principles</a:t>
            </a:r>
          </a:p>
          <a:p>
            <a:endParaRPr lang="en-US" dirty="0" smtClean="0"/>
          </a:p>
          <a:p>
            <a:endParaRPr lang="en-US" dirty="0"/>
          </a:p>
        </p:txBody>
      </p:sp>
    </p:spTree>
    <p:extLst>
      <p:ext uri="{BB962C8B-B14F-4D97-AF65-F5344CB8AC3E}">
        <p14:creationId xmlns:p14="http://schemas.microsoft.com/office/powerpoint/2010/main" val="259090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DevOps?</a:t>
            </a:r>
            <a:endParaRPr lang="en-US" dirty="0"/>
          </a:p>
        </p:txBody>
      </p:sp>
      <p:sp>
        <p:nvSpPr>
          <p:cNvPr id="3" name="Content Placeholder 2"/>
          <p:cNvSpPr>
            <a:spLocks noGrp="1"/>
          </p:cNvSpPr>
          <p:nvPr>
            <p:ph idx="1"/>
          </p:nvPr>
        </p:nvSpPr>
        <p:spPr/>
        <p:txBody>
          <a:bodyPr>
            <a:normAutofit/>
          </a:bodyPr>
          <a:lstStyle/>
          <a:p>
            <a:r>
              <a:rPr lang="en-US" dirty="0" smtClean="0"/>
              <a:t>The word "DevOps" is a mashup of "development’ and "operations" but it represents a set of ideas and practices much larger than those two terms alone, or together. DevOps includes security, collaborative ways of working, data analytics, and many other things. </a:t>
            </a:r>
          </a:p>
          <a:p>
            <a:r>
              <a:rPr lang="en-US" dirty="0" smtClean="0"/>
              <a:t>DevOps describes approaches to speeding up the processes by which an idea (like a new software feature, a request for enhancement, or a bug fix) goes from development to deployment in a production environment where it can provide value to the user. These approaches require that development teams and operations teams communicate frequently and approach their work with empathy for their teammates. Scalability and flexible provisioning are also necessary. With DevOps, those that need power the most, get it—through self service and automation.</a:t>
            </a:r>
            <a:endParaRPr lang="en-US" dirty="0"/>
          </a:p>
        </p:txBody>
      </p:sp>
    </p:spTree>
    <p:extLst>
      <p:ext uri="{BB962C8B-B14F-4D97-AF65-F5344CB8AC3E}">
        <p14:creationId xmlns:p14="http://schemas.microsoft.com/office/powerpoint/2010/main" val="1068295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 Ops Model Defined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3" y="3238170"/>
            <a:ext cx="8915400" cy="1569110"/>
          </a:xfrm>
        </p:spPr>
      </p:pic>
    </p:spTree>
    <p:extLst>
      <p:ext uri="{BB962C8B-B14F-4D97-AF65-F5344CB8AC3E}">
        <p14:creationId xmlns:p14="http://schemas.microsoft.com/office/powerpoint/2010/main" val="2034803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DevOps Works</a:t>
            </a:r>
            <a:endParaRPr lang="en-US" dirty="0"/>
          </a:p>
        </p:txBody>
      </p:sp>
      <p:sp>
        <p:nvSpPr>
          <p:cNvPr id="3" name="Content Placeholder 2"/>
          <p:cNvSpPr>
            <a:spLocks noGrp="1"/>
          </p:cNvSpPr>
          <p:nvPr>
            <p:ph idx="1"/>
          </p:nvPr>
        </p:nvSpPr>
        <p:spPr/>
        <p:txBody>
          <a:bodyPr>
            <a:normAutofit/>
          </a:bodyPr>
          <a:lstStyle/>
          <a:p>
            <a:r>
              <a:rPr lang="en-US" dirty="0" smtClean="0"/>
              <a:t>Under a DevOps model, development and operations teams are no longer isolated from the others. Sometimes, the two teams are merged into a single team where the engineers work across the entire application lifecycle, from development and test to deployment to operations, and develop a range of skills not limited to a single function. </a:t>
            </a:r>
          </a:p>
          <a:p>
            <a:r>
              <a:rPr lang="en-US" dirty="0" smtClean="0"/>
              <a:t>In some DevOps models, quality assurance and security teams may also become more tightly integrated with development and operations and throughout the application lifecycle. When security is the focus of everyone on a DevOps team, this is sometimes referred to as </a:t>
            </a:r>
            <a:r>
              <a:rPr lang="en-US" dirty="0" err="1" smtClean="0"/>
              <a:t>DevSecOps</a:t>
            </a:r>
            <a:r>
              <a:rPr lang="en-US" dirty="0" smtClean="0"/>
              <a:t>.</a:t>
            </a:r>
            <a:endParaRPr lang="en-US" dirty="0"/>
          </a:p>
        </p:txBody>
      </p:sp>
    </p:spTree>
    <p:extLst>
      <p:ext uri="{BB962C8B-B14F-4D97-AF65-F5344CB8AC3E}">
        <p14:creationId xmlns:p14="http://schemas.microsoft.com/office/powerpoint/2010/main" val="360725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DevOps</a:t>
            </a:r>
            <a:endParaRPr lang="en-US" dirty="0"/>
          </a:p>
        </p:txBody>
      </p:sp>
      <p:sp>
        <p:nvSpPr>
          <p:cNvPr id="3" name="Content Placeholder 2"/>
          <p:cNvSpPr>
            <a:spLocks noGrp="1"/>
          </p:cNvSpPr>
          <p:nvPr>
            <p:ph idx="1"/>
          </p:nvPr>
        </p:nvSpPr>
        <p:spPr/>
        <p:txBody>
          <a:bodyPr>
            <a:normAutofit lnSpcReduction="10000"/>
          </a:bodyPr>
          <a:lstStyle/>
          <a:p>
            <a:r>
              <a:rPr lang="en-US" dirty="0" smtClean="0"/>
              <a:t>Speed:</a:t>
            </a:r>
          </a:p>
          <a:p>
            <a:pPr lvl="1"/>
            <a:r>
              <a:rPr lang="en-US" dirty="0" smtClean="0"/>
              <a:t>Move at high velocity so you can innovate for customers faster, adapt to changing markets better, and grow more efficient at driving business results. </a:t>
            </a:r>
          </a:p>
          <a:p>
            <a:r>
              <a:rPr lang="en-US" dirty="0" smtClean="0"/>
              <a:t>Rapid Delivery:</a:t>
            </a:r>
          </a:p>
          <a:p>
            <a:pPr lvl="1"/>
            <a:r>
              <a:rPr lang="en-US" dirty="0" smtClean="0"/>
              <a:t>Increase the frequency and pace of releases so you can innovate and improve your product faster. The quicker you can release new features and fix bugs, the faster you can respond to your customers’ needs and build competitive advantage.</a:t>
            </a:r>
          </a:p>
          <a:p>
            <a:r>
              <a:rPr lang="en-US" dirty="0" smtClean="0"/>
              <a:t>Reliability:</a:t>
            </a:r>
          </a:p>
          <a:p>
            <a:pPr lvl="1"/>
            <a:r>
              <a:rPr lang="en-US" dirty="0" smtClean="0"/>
              <a:t>Ensure the quality of application updates and infrastructure changes so you can reliably deliver at a more rapid pace while maintaining a positive experience for end users. Use practices like continuous integration and continuous delivery to test that each change is functional and safe.</a:t>
            </a:r>
            <a:endParaRPr lang="en-US" dirty="0"/>
          </a:p>
        </p:txBody>
      </p:sp>
    </p:spTree>
    <p:extLst>
      <p:ext uri="{BB962C8B-B14F-4D97-AF65-F5344CB8AC3E}">
        <p14:creationId xmlns:p14="http://schemas.microsoft.com/office/powerpoint/2010/main" val="864677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DevOps</a:t>
            </a:r>
            <a:endParaRPr lang="en-US" dirty="0"/>
          </a:p>
        </p:txBody>
      </p:sp>
      <p:sp>
        <p:nvSpPr>
          <p:cNvPr id="3" name="Content Placeholder 2"/>
          <p:cNvSpPr>
            <a:spLocks noGrp="1"/>
          </p:cNvSpPr>
          <p:nvPr>
            <p:ph idx="1"/>
          </p:nvPr>
        </p:nvSpPr>
        <p:spPr/>
        <p:txBody>
          <a:bodyPr>
            <a:normAutofit/>
          </a:bodyPr>
          <a:lstStyle/>
          <a:p>
            <a:r>
              <a:rPr lang="en-US" dirty="0" smtClean="0"/>
              <a:t>Scale:</a:t>
            </a:r>
          </a:p>
          <a:p>
            <a:pPr lvl="1"/>
            <a:r>
              <a:rPr lang="en-US" dirty="0" smtClean="0"/>
              <a:t>Operate and manage your infrastructure and development processes at scale. Automation and consistency help you manage complex or changing systems efficiently and with reduced risk.</a:t>
            </a:r>
          </a:p>
          <a:p>
            <a:r>
              <a:rPr lang="en-US" dirty="0" smtClean="0"/>
              <a:t>Improved Collaboration:</a:t>
            </a:r>
          </a:p>
          <a:p>
            <a:pPr lvl="1"/>
            <a:r>
              <a:rPr lang="en-US" dirty="0" smtClean="0"/>
              <a:t>Build more effective teams under a DevOps cultural model, which emphasizes values such as ownership and accountability. </a:t>
            </a:r>
          </a:p>
          <a:p>
            <a:r>
              <a:rPr lang="en-US" dirty="0" smtClean="0"/>
              <a:t>Security:</a:t>
            </a:r>
          </a:p>
          <a:p>
            <a:pPr lvl="1"/>
            <a:r>
              <a:rPr lang="en-US" dirty="0" smtClean="0"/>
              <a:t>Move quickly while retaining control and preserving compliance. You can adopt a DevOps model without sacrificing security by using automated compliance policies, fine-grained controls, and configuration management techniques.</a:t>
            </a:r>
          </a:p>
          <a:p>
            <a:pPr lvl="1"/>
            <a:endParaRPr lang="en-US" dirty="0"/>
          </a:p>
        </p:txBody>
      </p:sp>
    </p:spTree>
    <p:extLst>
      <p:ext uri="{BB962C8B-B14F-4D97-AF65-F5344CB8AC3E}">
        <p14:creationId xmlns:p14="http://schemas.microsoft.com/office/powerpoint/2010/main" val="237217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 Practices</a:t>
            </a:r>
            <a:endParaRPr lang="en-US" dirty="0"/>
          </a:p>
        </p:txBody>
      </p:sp>
      <p:sp>
        <p:nvSpPr>
          <p:cNvPr id="3" name="Content Placeholder 2"/>
          <p:cNvSpPr>
            <a:spLocks noGrp="1"/>
          </p:cNvSpPr>
          <p:nvPr>
            <p:ph idx="1"/>
          </p:nvPr>
        </p:nvSpPr>
        <p:spPr/>
        <p:txBody>
          <a:bodyPr/>
          <a:lstStyle/>
          <a:p>
            <a:r>
              <a:rPr lang="en-US" dirty="0" smtClean="0"/>
              <a:t>Continuous Integration</a:t>
            </a:r>
          </a:p>
          <a:p>
            <a:r>
              <a:rPr lang="en-US" dirty="0" smtClean="0"/>
              <a:t>Continuous Delivery</a:t>
            </a:r>
          </a:p>
          <a:p>
            <a:r>
              <a:rPr lang="en-US" dirty="0" err="1" smtClean="0"/>
              <a:t>Microservices</a:t>
            </a:r>
            <a:endParaRPr lang="en-US" dirty="0" smtClean="0"/>
          </a:p>
          <a:p>
            <a:r>
              <a:rPr lang="en-US" dirty="0" smtClean="0"/>
              <a:t>Infrastructure as Code</a:t>
            </a:r>
          </a:p>
          <a:p>
            <a:r>
              <a:rPr lang="en-US" dirty="0" smtClean="0"/>
              <a:t>Monitoring and Logging</a:t>
            </a:r>
          </a:p>
          <a:p>
            <a:r>
              <a:rPr lang="en-US" dirty="0" smtClean="0"/>
              <a:t>Communication and Collaboration</a:t>
            </a:r>
            <a:endParaRPr lang="en-US" dirty="0"/>
          </a:p>
        </p:txBody>
      </p:sp>
    </p:spTree>
    <p:extLst>
      <p:ext uri="{BB962C8B-B14F-4D97-AF65-F5344CB8AC3E}">
        <p14:creationId xmlns:p14="http://schemas.microsoft.com/office/powerpoint/2010/main" val="53999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Agile Principles</a:t>
            </a:r>
            <a:endParaRPr lang="en-US" dirty="0"/>
          </a:p>
        </p:txBody>
      </p:sp>
      <p:sp>
        <p:nvSpPr>
          <p:cNvPr id="4" name="Content Placeholder 3"/>
          <p:cNvSpPr>
            <a:spLocks noGrp="1"/>
          </p:cNvSpPr>
          <p:nvPr>
            <p:ph idx="1"/>
          </p:nvPr>
        </p:nvSpPr>
        <p:spPr/>
        <p:txBody>
          <a:bodyPr>
            <a:normAutofit/>
          </a:bodyPr>
          <a:lstStyle/>
          <a:p>
            <a:r>
              <a:rPr lang="en-US" dirty="0" smtClean="0"/>
              <a:t>Our highest priority is to satisfy the customer through early and continuous delivery of valuable software.</a:t>
            </a:r>
          </a:p>
          <a:p>
            <a:r>
              <a:rPr lang="en-US" dirty="0" smtClean="0"/>
              <a:t>Welcome changing requirements, even late in development. Agile processes harness change for the customer’s competitive advantage.</a:t>
            </a:r>
          </a:p>
          <a:p>
            <a:r>
              <a:rPr lang="en-US" dirty="0" smtClean="0"/>
              <a:t>Deliver working software frequently, from a couple of weeks to a couple of months, with a preference to the shorter timescale.</a:t>
            </a:r>
          </a:p>
          <a:p>
            <a:r>
              <a:rPr lang="en-US" dirty="0" smtClean="0"/>
              <a:t>Business people and developers must work together daily throughout the project.</a:t>
            </a:r>
          </a:p>
        </p:txBody>
      </p:sp>
    </p:spTree>
    <p:extLst>
      <p:ext uri="{BB962C8B-B14F-4D97-AF65-F5344CB8AC3E}">
        <p14:creationId xmlns:p14="http://schemas.microsoft.com/office/powerpoint/2010/main" val="6072341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50</TotalTime>
  <Words>741</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DevOps</vt:lpstr>
      <vt:lpstr>Outline</vt:lpstr>
      <vt:lpstr>What is DevOps?</vt:lpstr>
      <vt:lpstr>Dev Ops Model Defined</vt:lpstr>
      <vt:lpstr>How DevOps Works</vt:lpstr>
      <vt:lpstr>Benefits of DevOps</vt:lpstr>
      <vt:lpstr>Benefits of DevOps</vt:lpstr>
      <vt:lpstr>DevOps Practices</vt:lpstr>
      <vt:lpstr>12 Agile Principles</vt:lpstr>
      <vt:lpstr>12 Agile Principles</vt:lpstr>
      <vt:lpstr>12 Agile Principles</vt:lpstr>
      <vt:lpstr>Sources</vt:lpstr>
    </vt:vector>
  </TitlesOfParts>
  <Company>Department of Defense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Whitmer Natasha L CONTR USSTRATCOM-J646</dc:creator>
  <cp:lastModifiedBy>Whitmer Natasha L CONTR USSTRATCOM-J646</cp:lastModifiedBy>
  <cp:revision>5</cp:revision>
  <dcterms:created xsi:type="dcterms:W3CDTF">2019-09-26T13:35:56Z</dcterms:created>
  <dcterms:modified xsi:type="dcterms:W3CDTF">2019-09-26T14:26:02Z</dcterms:modified>
</cp:coreProperties>
</file>