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3" r:id="rId7"/>
    <p:sldId id="264" r:id="rId8"/>
    <p:sldId id="261" r:id="rId9"/>
    <p:sldId id="265" r:id="rId10"/>
    <p:sldId id="262"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2" autoAdjust="0"/>
    <p:restoredTop sz="94660"/>
  </p:normalViewPr>
  <p:slideViewPr>
    <p:cSldViewPr snapToGrid="0">
      <p:cViewPr varScale="1">
        <p:scale>
          <a:sx n="80" d="100"/>
          <a:sy n="80" d="100"/>
        </p:scale>
        <p:origin x="11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CD1D1C-A60F-49DB-B039-0E3E8AB8179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160624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CD1D1C-A60F-49DB-B039-0E3E8AB8179F}"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326830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CD1D1C-A60F-49DB-B039-0E3E8AB8179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2310497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CD1D1C-A60F-49DB-B039-0E3E8AB8179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87123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CD1D1C-A60F-49DB-B039-0E3E8AB8179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3959855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CD1D1C-A60F-49DB-B039-0E3E8AB8179F}" type="datetimeFigureOut">
              <a:rPr lang="en-US" smtClean="0"/>
              <a:t>9/25/2019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4278217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CD1D1C-A60F-49DB-B039-0E3E8AB8179F}" type="datetimeFigureOut">
              <a:rPr lang="en-US" smtClean="0"/>
              <a:t>9/25/2019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99320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D1D1C-A60F-49DB-B039-0E3E8AB8179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972569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D1D1C-A60F-49DB-B039-0E3E8AB8179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310290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D1D1C-A60F-49DB-B039-0E3E8AB8179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142579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CD1D1C-A60F-49DB-B039-0E3E8AB8179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2797835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CD1D1C-A60F-49DB-B039-0E3E8AB8179F}"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142584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CD1D1C-A60F-49DB-B039-0E3E8AB8179F}" type="datetimeFigureOut">
              <a:rPr lang="en-US" smtClean="0"/>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4210605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CD1D1C-A60F-49DB-B039-0E3E8AB8179F}" type="datetimeFigureOut">
              <a:rPr lang="en-US" smtClean="0"/>
              <a:t>9/25/2019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378312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CD1D1C-A60F-49DB-B039-0E3E8AB8179F}" type="datetimeFigureOut">
              <a:rPr lang="en-US" smtClean="0"/>
              <a:t>9/25/2019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266286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6CD1D1C-A60F-49DB-B039-0E3E8AB8179F}" type="datetimeFigureOut">
              <a:rPr lang="en-US" smtClean="0"/>
              <a:t>9/25/2019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177598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CD1D1C-A60F-49DB-B039-0E3E8AB8179F}"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46972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CD1D1C-A60F-49DB-B039-0E3E8AB8179F}" type="datetimeFigureOut">
              <a:rPr lang="en-US" smtClean="0"/>
              <a:t>9/25/2019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5A270F-9EA8-4D26-A953-45662D09FCCB}" type="slidenum">
              <a:rPr lang="en-US" smtClean="0"/>
              <a:t>‹#›</a:t>
            </a:fld>
            <a:endParaRPr lang="en-US"/>
          </a:p>
        </p:txBody>
      </p:sp>
    </p:spTree>
    <p:extLst>
      <p:ext uri="{BB962C8B-B14F-4D97-AF65-F5344CB8AC3E}">
        <p14:creationId xmlns:p14="http://schemas.microsoft.com/office/powerpoint/2010/main" val="13604710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ulesoft.com/resources/api/what-is-rest-api-design" TargetMode="External"/><Relationship Id="rId2" Type="http://schemas.openxmlformats.org/officeDocument/2006/relationships/hyperlink" Target="https://restfulapi.net/" TargetMode="External"/><Relationship Id="rId1" Type="http://schemas.openxmlformats.org/officeDocument/2006/relationships/slideLayout" Target="../slideLayouts/slideLayout2.xml"/><Relationship Id="rId6" Type="http://schemas.openxmlformats.org/officeDocument/2006/relationships/hyperlink" Target="https://developers.google.com/photos/library/guides/about-restful-apis" TargetMode="External"/><Relationship Id="rId5" Type="http://schemas.openxmlformats.org/officeDocument/2006/relationships/hyperlink" Target="https://www.restapitutorial.com/lessons/restquicktips.html" TargetMode="External"/><Relationship Id="rId4" Type="http://schemas.openxmlformats.org/officeDocument/2006/relationships/hyperlink" Target="https://www.restapitutoria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mulesoft.com/resources/api/api-lay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RESTful APIs</a:t>
            </a:r>
            <a:endParaRPr lang="en-US" dirty="0"/>
          </a:p>
        </p:txBody>
      </p:sp>
      <p:sp>
        <p:nvSpPr>
          <p:cNvPr id="3" name="Subtitle 2"/>
          <p:cNvSpPr>
            <a:spLocks noGrp="1"/>
          </p:cNvSpPr>
          <p:nvPr>
            <p:ph type="subTitle" idx="1"/>
          </p:nvPr>
        </p:nvSpPr>
        <p:spPr/>
        <p:txBody>
          <a:bodyPr/>
          <a:lstStyle/>
          <a:p>
            <a:r>
              <a:rPr lang="en-US" dirty="0" smtClean="0"/>
              <a:t>Representational State Transfer Application programming interface</a:t>
            </a:r>
            <a:endParaRPr lang="en-US" dirty="0"/>
          </a:p>
        </p:txBody>
      </p:sp>
    </p:spTree>
    <p:extLst>
      <p:ext uri="{BB962C8B-B14F-4D97-AF65-F5344CB8AC3E}">
        <p14:creationId xmlns:p14="http://schemas.microsoft.com/office/powerpoint/2010/main" val="327763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on demand (optional) </a:t>
            </a:r>
            <a:r>
              <a:rPr lang="en-US" dirty="0" smtClean="0"/>
              <a:t>Principle</a:t>
            </a:r>
            <a:endParaRPr lang="en-US" dirty="0"/>
          </a:p>
        </p:txBody>
      </p:sp>
      <p:sp>
        <p:nvSpPr>
          <p:cNvPr id="3" name="Content Placeholder 2"/>
          <p:cNvSpPr>
            <a:spLocks noGrp="1"/>
          </p:cNvSpPr>
          <p:nvPr>
            <p:ph idx="1"/>
          </p:nvPr>
        </p:nvSpPr>
        <p:spPr/>
        <p:txBody>
          <a:bodyPr/>
          <a:lstStyle/>
          <a:p>
            <a:r>
              <a:rPr lang="en-US" b="1" dirty="0"/>
              <a:t>Code on demand (optional)</a:t>
            </a:r>
            <a:r>
              <a:rPr lang="en-US" dirty="0"/>
              <a:t> – Perhaps the least known of the six constraints, and the only optional constraint, Code on Demand allows for code or applets to be transmitted via the API for use within the application. In essence, it creates a smart application that is no longer solely dependent on its own code structure. However, perhaps because it’s ahead of its time, Code on Demand has struggled for adoption as Web APIs are consumed across multiple languages and the transmission of code raises security questions and concerns. (For example, the directory would have to be writeable, and the firewall would have to let what may normally be restricted content through.)</a:t>
            </a:r>
          </a:p>
        </p:txBody>
      </p:sp>
    </p:spTree>
    <p:extLst>
      <p:ext uri="{BB962C8B-B14F-4D97-AF65-F5344CB8AC3E}">
        <p14:creationId xmlns:p14="http://schemas.microsoft.com/office/powerpoint/2010/main" val="733441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Verbs for API use</a:t>
            </a:r>
            <a:endParaRPr lang="en-US" dirty="0"/>
          </a:p>
        </p:txBody>
      </p:sp>
      <p:sp>
        <p:nvSpPr>
          <p:cNvPr id="3" name="Content Placeholder 2"/>
          <p:cNvSpPr>
            <a:spLocks noGrp="1"/>
          </p:cNvSpPr>
          <p:nvPr>
            <p:ph idx="1"/>
          </p:nvPr>
        </p:nvSpPr>
        <p:spPr/>
        <p:txBody>
          <a:bodyPr/>
          <a:lstStyle/>
          <a:p>
            <a:r>
              <a:rPr lang="en-US" dirty="0" smtClean="0"/>
              <a:t>GET:</a:t>
            </a:r>
          </a:p>
          <a:p>
            <a:pPr lvl="1"/>
            <a:r>
              <a:rPr lang="en-US" dirty="0" smtClean="0"/>
              <a:t>Read a specific resource (by an identifier) or a collection of resources</a:t>
            </a:r>
          </a:p>
          <a:p>
            <a:r>
              <a:rPr lang="en-US" dirty="0" smtClean="0"/>
              <a:t>PUT:</a:t>
            </a:r>
          </a:p>
          <a:p>
            <a:pPr lvl="1"/>
            <a:r>
              <a:rPr lang="en-US" dirty="0" smtClean="0"/>
              <a:t>Update a specific resource (by an identifier) or a collection of resources  Can also be used to create a specific resource if the resource identifier is known before hand.</a:t>
            </a:r>
          </a:p>
          <a:p>
            <a:r>
              <a:rPr lang="en-US" dirty="0" smtClean="0"/>
              <a:t>DELETE:</a:t>
            </a:r>
          </a:p>
          <a:p>
            <a:pPr lvl="1"/>
            <a:r>
              <a:rPr lang="en-US" dirty="0" smtClean="0"/>
              <a:t>Remove/delete a specific resource by an identifier</a:t>
            </a:r>
          </a:p>
          <a:p>
            <a:r>
              <a:rPr lang="en-US" dirty="0" smtClean="0"/>
              <a:t>POST:</a:t>
            </a:r>
          </a:p>
          <a:p>
            <a:pPr lvl="1"/>
            <a:r>
              <a:rPr lang="en-US" dirty="0" smtClean="0"/>
              <a:t>Create a new resource.  Also a catch-all verb for operations that don’t fit into the other categories</a:t>
            </a:r>
            <a:endParaRPr lang="en-US" dirty="0"/>
          </a:p>
        </p:txBody>
      </p:sp>
    </p:spTree>
    <p:extLst>
      <p:ext uri="{BB962C8B-B14F-4D97-AF65-F5344CB8AC3E}">
        <p14:creationId xmlns:p14="http://schemas.microsoft.com/office/powerpoint/2010/main" val="2314728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a:t>
            </a:r>
            <a:endParaRPr lang="en-US" dirty="0"/>
          </a:p>
        </p:txBody>
      </p:sp>
      <p:sp>
        <p:nvSpPr>
          <p:cNvPr id="3" name="Content Placeholder 2"/>
          <p:cNvSpPr>
            <a:spLocks noGrp="1"/>
          </p:cNvSpPr>
          <p:nvPr>
            <p:ph idx="1"/>
          </p:nvPr>
        </p:nvSpPr>
        <p:spPr/>
        <p:txBody>
          <a:bodyPr/>
          <a:lstStyle/>
          <a:p>
            <a:r>
              <a:rPr lang="en-US" dirty="0">
                <a:hlinkClick r:id="rId2"/>
              </a:rPr>
              <a:t>https://restfulapi.net</a:t>
            </a:r>
            <a:r>
              <a:rPr lang="en-US" dirty="0" smtClean="0">
                <a:hlinkClick r:id="rId2"/>
              </a:rPr>
              <a:t>/</a:t>
            </a:r>
            <a:endParaRPr lang="en-US" dirty="0" smtClean="0"/>
          </a:p>
          <a:p>
            <a:r>
              <a:rPr lang="en-US" dirty="0">
                <a:hlinkClick r:id="rId3"/>
              </a:rPr>
              <a:t>https://</a:t>
            </a:r>
            <a:r>
              <a:rPr lang="en-US" dirty="0" smtClean="0">
                <a:hlinkClick r:id="rId3"/>
              </a:rPr>
              <a:t>www.mulesoft.com/resources/api/what-is-rest-api-design</a:t>
            </a:r>
            <a:endParaRPr lang="en-US" dirty="0" smtClean="0"/>
          </a:p>
          <a:p>
            <a:r>
              <a:rPr lang="en-US" dirty="0">
                <a:hlinkClick r:id="rId4"/>
              </a:rPr>
              <a:t>https://www.restapitutorial.com</a:t>
            </a:r>
            <a:r>
              <a:rPr lang="en-US" dirty="0" smtClean="0">
                <a:hlinkClick r:id="rId4"/>
              </a:rPr>
              <a:t>/</a:t>
            </a:r>
            <a:endParaRPr lang="en-US" dirty="0" smtClean="0"/>
          </a:p>
          <a:p>
            <a:r>
              <a:rPr lang="en-US" dirty="0">
                <a:hlinkClick r:id="rId5"/>
              </a:rPr>
              <a:t>https://</a:t>
            </a:r>
            <a:r>
              <a:rPr lang="en-US" dirty="0" smtClean="0">
                <a:hlinkClick r:id="rId5"/>
              </a:rPr>
              <a:t>www.restapitutorial.com/lessons/restquicktips.html</a:t>
            </a:r>
            <a:endParaRPr lang="en-US" dirty="0" smtClean="0"/>
          </a:p>
          <a:p>
            <a:r>
              <a:rPr lang="en-US" dirty="0">
                <a:hlinkClick r:id="rId6"/>
              </a:rPr>
              <a:t>https://</a:t>
            </a:r>
            <a:r>
              <a:rPr lang="en-US" dirty="0" smtClean="0">
                <a:hlinkClick r:id="rId6"/>
              </a:rPr>
              <a:t>developers.google.com/photos/library/guides/about-restful-apis</a:t>
            </a:r>
            <a:r>
              <a:rPr lang="en-US" dirty="0" smtClean="0"/>
              <a:t> </a:t>
            </a:r>
          </a:p>
          <a:p>
            <a:endParaRPr lang="en-US" dirty="0" smtClean="0"/>
          </a:p>
          <a:p>
            <a:endParaRPr lang="en-US" dirty="0"/>
          </a:p>
        </p:txBody>
      </p:sp>
    </p:spTree>
    <p:extLst>
      <p:ext uri="{BB962C8B-B14F-4D97-AF65-F5344CB8AC3E}">
        <p14:creationId xmlns:p14="http://schemas.microsoft.com/office/powerpoint/2010/main" val="2140075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What is REST</a:t>
            </a:r>
          </a:p>
          <a:p>
            <a:r>
              <a:rPr lang="en-US" dirty="0" smtClean="0"/>
              <a:t>Principles of REST</a:t>
            </a:r>
          </a:p>
          <a:p>
            <a:pPr lvl="1"/>
            <a:r>
              <a:rPr lang="en-US" dirty="0" smtClean="0"/>
              <a:t>Client-Server</a:t>
            </a:r>
          </a:p>
          <a:p>
            <a:pPr lvl="1"/>
            <a:r>
              <a:rPr lang="en-US" dirty="0" smtClean="0"/>
              <a:t>Stateless</a:t>
            </a:r>
          </a:p>
          <a:p>
            <a:pPr lvl="1"/>
            <a:r>
              <a:rPr lang="en-US" dirty="0" smtClean="0"/>
              <a:t>Cacheable</a:t>
            </a:r>
          </a:p>
          <a:p>
            <a:pPr lvl="1"/>
            <a:r>
              <a:rPr lang="en-US" dirty="0" smtClean="0"/>
              <a:t>Uniform Interface</a:t>
            </a:r>
          </a:p>
          <a:p>
            <a:pPr lvl="1"/>
            <a:r>
              <a:rPr lang="en-US" dirty="0" smtClean="0"/>
              <a:t>Layered System</a:t>
            </a:r>
          </a:p>
          <a:p>
            <a:pPr lvl="1"/>
            <a:r>
              <a:rPr lang="en-US" dirty="0" smtClean="0"/>
              <a:t>Code on Demand</a:t>
            </a:r>
          </a:p>
          <a:p>
            <a:r>
              <a:rPr lang="en-US" dirty="0" smtClean="0"/>
              <a:t>HTTP Verbs for API use</a:t>
            </a:r>
          </a:p>
          <a:p>
            <a:r>
              <a:rPr lang="en-US" dirty="0" smtClean="0"/>
              <a:t>Sources</a:t>
            </a:r>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236206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REST</a:t>
            </a:r>
            <a:endParaRPr lang="en-US" dirty="0"/>
          </a:p>
        </p:txBody>
      </p:sp>
      <p:sp>
        <p:nvSpPr>
          <p:cNvPr id="3" name="Content Placeholder 2"/>
          <p:cNvSpPr>
            <a:spLocks noGrp="1"/>
          </p:cNvSpPr>
          <p:nvPr>
            <p:ph idx="1"/>
          </p:nvPr>
        </p:nvSpPr>
        <p:spPr/>
        <p:txBody>
          <a:bodyPr/>
          <a:lstStyle/>
          <a:p>
            <a:r>
              <a:rPr lang="en-US" dirty="0"/>
              <a:t>REST is acronym for </a:t>
            </a:r>
            <a:r>
              <a:rPr lang="en-US" dirty="0" smtClean="0"/>
              <a:t>Representational </a:t>
            </a:r>
            <a:r>
              <a:rPr lang="en-US" dirty="0"/>
              <a:t>State Transfer. It is architectural style for distributed hypermedia systems and was first presented by Roy Fielding in </a:t>
            </a:r>
            <a:r>
              <a:rPr lang="en-US" dirty="0" smtClean="0"/>
              <a:t>2000</a:t>
            </a:r>
          </a:p>
          <a:p>
            <a:r>
              <a:rPr lang="en-US" dirty="0" smtClean="0"/>
              <a:t>In </a:t>
            </a:r>
            <a:r>
              <a:rPr lang="en-US" dirty="0"/>
              <a:t>a RESTful system, resources are stored in a data store; a client sends a request that the server perform a particular action (such as creating, retrieving, updating, or deleting a resource), and the server performs the action and sends a response, often in the form of a representation of the specified resource.</a:t>
            </a:r>
            <a:endParaRPr lang="en-US" dirty="0" smtClean="0"/>
          </a:p>
          <a:p>
            <a:endParaRPr lang="en-US" dirty="0"/>
          </a:p>
        </p:txBody>
      </p:sp>
    </p:spTree>
    <p:extLst>
      <p:ext uri="{BB962C8B-B14F-4D97-AF65-F5344CB8AC3E}">
        <p14:creationId xmlns:p14="http://schemas.microsoft.com/office/powerpoint/2010/main" val="3511986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REST</a:t>
            </a:r>
            <a:endParaRPr lang="en-US" dirty="0"/>
          </a:p>
        </p:txBody>
      </p:sp>
      <p:sp>
        <p:nvSpPr>
          <p:cNvPr id="3" name="Content Placeholder 2"/>
          <p:cNvSpPr>
            <a:spLocks noGrp="1"/>
          </p:cNvSpPr>
          <p:nvPr>
            <p:ph idx="1"/>
          </p:nvPr>
        </p:nvSpPr>
        <p:spPr/>
        <p:txBody>
          <a:bodyPr/>
          <a:lstStyle/>
          <a:p>
            <a:r>
              <a:rPr lang="en-US" dirty="0" smtClean="0"/>
              <a:t>Client-Server</a:t>
            </a:r>
          </a:p>
          <a:p>
            <a:r>
              <a:rPr lang="en-US" dirty="0" smtClean="0"/>
              <a:t>Stateless</a:t>
            </a:r>
          </a:p>
          <a:p>
            <a:r>
              <a:rPr lang="en-US" dirty="0" smtClean="0"/>
              <a:t>Cacheable</a:t>
            </a:r>
          </a:p>
          <a:p>
            <a:r>
              <a:rPr lang="en-US" dirty="0" smtClean="0"/>
              <a:t>Uniform interface</a:t>
            </a:r>
          </a:p>
          <a:p>
            <a:r>
              <a:rPr lang="en-US" dirty="0" smtClean="0"/>
              <a:t>Layered system</a:t>
            </a:r>
          </a:p>
          <a:p>
            <a:r>
              <a:rPr lang="en-US" dirty="0" smtClean="0"/>
              <a:t>Code on demand (optional)</a:t>
            </a:r>
            <a:endParaRPr lang="en-US" dirty="0"/>
          </a:p>
        </p:txBody>
      </p:sp>
    </p:spTree>
    <p:extLst>
      <p:ext uri="{BB962C8B-B14F-4D97-AF65-F5344CB8AC3E}">
        <p14:creationId xmlns:p14="http://schemas.microsoft.com/office/powerpoint/2010/main" val="258983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64749"/>
            <a:ext cx="9404723" cy="1400530"/>
          </a:xfrm>
        </p:spPr>
        <p:txBody>
          <a:bodyPr/>
          <a:lstStyle/>
          <a:p>
            <a:r>
              <a:rPr lang="en-US" dirty="0" smtClean="0"/>
              <a:t>Client-Server Principle</a:t>
            </a:r>
            <a:endParaRPr lang="en-US" dirty="0"/>
          </a:p>
        </p:txBody>
      </p:sp>
      <p:sp>
        <p:nvSpPr>
          <p:cNvPr id="3" name="Content Placeholder 2"/>
          <p:cNvSpPr>
            <a:spLocks noGrp="1"/>
          </p:cNvSpPr>
          <p:nvPr>
            <p:ph idx="1"/>
          </p:nvPr>
        </p:nvSpPr>
        <p:spPr/>
        <p:txBody>
          <a:bodyPr>
            <a:normAutofit/>
          </a:bodyPr>
          <a:lstStyle/>
          <a:p>
            <a:r>
              <a:rPr lang="en-US" b="1" dirty="0"/>
              <a:t>Client–server</a:t>
            </a:r>
            <a:r>
              <a:rPr lang="en-US" dirty="0"/>
              <a:t> – The client-server constraint works on the concept that the client and the server should be separate from each other and allowed to evolve individually and independently. In other words, I should be able to make changes to my mobile application without impacting either the data structure or the database design on the server. At the same time, I should be able to modify the database or make changes to my server application without impacting the mobile client. This creates a separation of concerns, letting each application grow and scale independently of the other and allowing your organization to grow quickly and efficiently</a:t>
            </a:r>
            <a:r>
              <a:rPr lang="en-US" dirty="0" smtClean="0"/>
              <a:t>.</a:t>
            </a:r>
          </a:p>
        </p:txBody>
      </p:sp>
    </p:spTree>
    <p:extLst>
      <p:ext uri="{BB962C8B-B14F-4D97-AF65-F5344CB8AC3E}">
        <p14:creationId xmlns:p14="http://schemas.microsoft.com/office/powerpoint/2010/main" val="978677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Principle</a:t>
            </a:r>
            <a:endParaRPr lang="en-US" dirty="0"/>
          </a:p>
        </p:txBody>
      </p:sp>
      <p:sp>
        <p:nvSpPr>
          <p:cNvPr id="3" name="Content Placeholder 2"/>
          <p:cNvSpPr>
            <a:spLocks noGrp="1"/>
          </p:cNvSpPr>
          <p:nvPr>
            <p:ph idx="1"/>
          </p:nvPr>
        </p:nvSpPr>
        <p:spPr/>
        <p:txBody>
          <a:bodyPr>
            <a:normAutofit lnSpcReduction="10000"/>
          </a:bodyPr>
          <a:lstStyle/>
          <a:p>
            <a:r>
              <a:rPr lang="en-US" b="1" dirty="0"/>
              <a:t>Stateless</a:t>
            </a:r>
            <a:r>
              <a:rPr lang="en-US" dirty="0"/>
              <a:t> </a:t>
            </a:r>
            <a:r>
              <a:rPr lang="en-US" dirty="0" smtClean="0"/>
              <a:t>– REST </a:t>
            </a:r>
            <a:r>
              <a:rPr lang="en-US" dirty="0"/>
              <a:t>APIs are stateless, meaning that calls can be made independently of one another, and each call contains all of the data necessary to complete itself successfully. A REST API should not rely on data being stored on the server or sessions to determine what to do with a call, but rather solely rely on the data that is provided in that call itself. Identifying information is not being stored on the server when making calls. Instead, each call has the necessary data in itself, such as the API key, access token, user ID, etc. This also helps increase the API’s reliability by having all of the data necessary to make the call, instead of relying on a series of calls with server state to create an object, which may result in partial fails. Instead, in order to reduce memory requirements and keep your application as scalable as possible, a RESTful API requires that any state is stored on the client—not on the server.</a:t>
            </a:r>
          </a:p>
          <a:p>
            <a:endParaRPr lang="en-US" dirty="0"/>
          </a:p>
        </p:txBody>
      </p:sp>
    </p:spTree>
    <p:extLst>
      <p:ext uri="{BB962C8B-B14F-4D97-AF65-F5344CB8AC3E}">
        <p14:creationId xmlns:p14="http://schemas.microsoft.com/office/powerpoint/2010/main" val="1909598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Cacheable Principle</a:t>
            </a:r>
            <a:endParaRPr lang="en-US" dirty="0"/>
          </a:p>
        </p:txBody>
      </p:sp>
      <p:sp>
        <p:nvSpPr>
          <p:cNvPr id="3" name="Content Placeholder 2"/>
          <p:cNvSpPr>
            <a:spLocks noGrp="1"/>
          </p:cNvSpPr>
          <p:nvPr>
            <p:ph idx="1"/>
          </p:nvPr>
        </p:nvSpPr>
        <p:spPr/>
        <p:txBody>
          <a:bodyPr>
            <a:normAutofit fontScale="92500"/>
          </a:bodyPr>
          <a:lstStyle/>
          <a:p>
            <a:r>
              <a:rPr lang="en-US" b="1" dirty="0"/>
              <a:t>Cacheable</a:t>
            </a:r>
            <a:r>
              <a:rPr lang="en-US" dirty="0"/>
              <a:t> – Because a stateless API can increase request overhead by handling large loads of incoming and outbound calls, a REST API should be designed to encourage the storage of cacheable data. This means that when data is cacheable, the response should indicate that the data can be stored up to a certain time (expires-at), or in cases where data needs to be real-time, that the response should not be cached by the client. By enabling this critical constraint, you will not only greatly reduce the number of interactions with your API, reducing internal server usage, but also provide your API users with the tools necessary to provide the fastest and most efficient apps possible. Keep in mind that caching is done on the client side. While you may be able to cache some data within your architecture to perform overall performance, the intent is to instruct the client on how it should proceed and whether or not the client can store the data temporarily. </a:t>
            </a:r>
          </a:p>
          <a:p>
            <a:endParaRPr lang="en-US" dirty="0"/>
          </a:p>
        </p:txBody>
      </p:sp>
    </p:spTree>
    <p:extLst>
      <p:ext uri="{BB962C8B-B14F-4D97-AF65-F5344CB8AC3E}">
        <p14:creationId xmlns:p14="http://schemas.microsoft.com/office/powerpoint/2010/main" val="1149328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Interface Principle</a:t>
            </a:r>
            <a:endParaRPr lang="en-US" dirty="0"/>
          </a:p>
        </p:txBody>
      </p:sp>
      <p:sp>
        <p:nvSpPr>
          <p:cNvPr id="3" name="Content Placeholder 2"/>
          <p:cNvSpPr>
            <a:spLocks noGrp="1"/>
          </p:cNvSpPr>
          <p:nvPr>
            <p:ph idx="1"/>
          </p:nvPr>
        </p:nvSpPr>
        <p:spPr/>
        <p:txBody>
          <a:bodyPr/>
          <a:lstStyle/>
          <a:p>
            <a:r>
              <a:rPr lang="en-US" b="1" dirty="0"/>
              <a:t>Uniform interface</a:t>
            </a:r>
            <a:r>
              <a:rPr lang="en-US" dirty="0"/>
              <a:t> – The key to the decoupling client from server is having a uniform interface that allows independent evolution of the application without having the application’s services, models, or actions tightly coupled to the </a:t>
            </a:r>
            <a:r>
              <a:rPr lang="en-US" dirty="0">
                <a:hlinkClick r:id="rId2" tooltip="API Layer"/>
              </a:rPr>
              <a:t>API layer</a:t>
            </a:r>
            <a:r>
              <a:rPr lang="en-US" dirty="0"/>
              <a:t> itself. The uniform interface lets the client talk to the server in a single language, independent of the architectural backend of either. This interface should provide an unchanging, standardized means of communicating between the client and the server, such as using HTTP with URI resources, CRUD (Create, Read, Update, Delete), and JSON.</a:t>
            </a:r>
          </a:p>
        </p:txBody>
      </p:sp>
    </p:spTree>
    <p:extLst>
      <p:ext uri="{BB962C8B-B14F-4D97-AF65-F5344CB8AC3E}">
        <p14:creationId xmlns:p14="http://schemas.microsoft.com/office/powerpoint/2010/main" val="1447371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System Principle</a:t>
            </a:r>
            <a:endParaRPr lang="en-US" dirty="0"/>
          </a:p>
        </p:txBody>
      </p:sp>
      <p:sp>
        <p:nvSpPr>
          <p:cNvPr id="3" name="Content Placeholder 2"/>
          <p:cNvSpPr>
            <a:spLocks noGrp="1"/>
          </p:cNvSpPr>
          <p:nvPr>
            <p:ph idx="1"/>
          </p:nvPr>
        </p:nvSpPr>
        <p:spPr/>
        <p:txBody>
          <a:bodyPr/>
          <a:lstStyle/>
          <a:p>
            <a:r>
              <a:rPr lang="en-US" b="1" dirty="0"/>
              <a:t>Layered system</a:t>
            </a:r>
            <a:r>
              <a:rPr lang="en-US" dirty="0"/>
              <a:t> – As the name implies, a layered system is a system comprised of layers, with each layer having a specific functionality and responsibility. If we think of a Model View Controller framework, each layer has its own responsibilities, with the models comprising how the data should be formed, the controller focusing on the incoming actions and the view focusing on the output. Each layer is separate but also interacts with the other. In REST API design, the same principle holds true, with different layers of the architecture working together to build a hierarchy that helps create a more scalable and modular application.</a:t>
            </a:r>
          </a:p>
        </p:txBody>
      </p:sp>
    </p:spTree>
    <p:extLst>
      <p:ext uri="{BB962C8B-B14F-4D97-AF65-F5344CB8AC3E}">
        <p14:creationId xmlns:p14="http://schemas.microsoft.com/office/powerpoint/2010/main" val="42248585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210</TotalTime>
  <Words>993</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RESTful APIs</vt:lpstr>
      <vt:lpstr>Outline</vt:lpstr>
      <vt:lpstr>What is REST</vt:lpstr>
      <vt:lpstr>Principles of REST</vt:lpstr>
      <vt:lpstr>Client-Server Principle</vt:lpstr>
      <vt:lpstr>Stateless Principle</vt:lpstr>
      <vt:lpstr>Cacheable Principle</vt:lpstr>
      <vt:lpstr>Uniform Interface Principle</vt:lpstr>
      <vt:lpstr>Layered System Principle</vt:lpstr>
      <vt:lpstr>Code on demand (optional) Principle</vt:lpstr>
      <vt:lpstr>HTTP Verbs for API use</vt:lpstr>
      <vt:lpstr>SOURCE</vt:lpstr>
    </vt:vector>
  </TitlesOfParts>
  <Company>Department of Defense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APIs</dc:title>
  <dc:creator>Whitmer Natasha L CONTR USSTRATCOM-J646</dc:creator>
  <cp:lastModifiedBy>Whitmer Natasha L CONTR USSTRATCOM-J646</cp:lastModifiedBy>
  <cp:revision>9</cp:revision>
  <dcterms:created xsi:type="dcterms:W3CDTF">2019-09-25T16:07:28Z</dcterms:created>
  <dcterms:modified xsi:type="dcterms:W3CDTF">2019-09-25T19:37:56Z</dcterms:modified>
</cp:coreProperties>
</file>