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2DFE4E-E45B-4D30-AEBA-8F730D52ABC8}">
  <a:tblStyle styleId="{4A2DFE4E-E45B-4D30-AEBA-8F730D52AB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3.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Merriweather-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0092799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0092799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00927999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d200927999_1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00927999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00927999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00927999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200927999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00927999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00927999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frequency measured in Hertz (f) can be converted to the Mel scale using the following formula: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the Librosa module we loaded every single .wav file, and extracted the MFCC features for each of them. We then computed the mean of these features, obtaining 20 MFCCs for each audio file, and inserted these features in a dataframe along with the $Speaker$ $Label$.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87790d6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87790d6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NFFT value of 256 takes Fourier Transforms over 0.01 second of audio, which shows it is highly dependent on what the speaker is saying but it is not what we are concerned with. We are mainly concerned with the characteristics of the speaker's voice for “speaker classification”, hence extending the time frame by increasing the NFFT value.</a:t>
            </a: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00927999_1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00927999_1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87790d6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87790d6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87790d6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87790d6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87790d6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87790d6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200927999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200927999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00927999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00927999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200927999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200927999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200927999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200927999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200927999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200927999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00927999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00927999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87790d6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87790d6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200927999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200927999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00927999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00927999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20092799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20092799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00927999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d200927999_1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00927999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0092799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00927999_1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d200927999_1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00927999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d200927999_1_6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00927999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d200927999_1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200927999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00927999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00927999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d200927999_1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drive.google.com/file/d/1XvW3cyifh22Ir-vOdCPdHrpTKploasNC/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hyperlink" Target="http://drive.google.com/file/d/14JPqJrrX9PRVMH6uRZQIQUPLWSZc66_B/view" TargetMode="External"/><Relationship Id="rId4" Type="http://schemas.openxmlformats.org/officeDocument/2006/relationships/image" Target="../media/image1.png"/><Relationship Id="rId5" Type="http://schemas.openxmlformats.org/officeDocument/2006/relationships/hyperlink" Target="http://drive.google.com/file/d/1kyV77fLxpyRwvY-ZF4uz7l_zpGaiA0Vr/view" TargetMode="External"/><Relationship Id="rId6" Type="http://schemas.openxmlformats.org/officeDocument/2006/relationships/hyperlink" Target="http://drive.google.com/file/d/1rwP1iOyU9Hxbya_ID2XJD5kjQE4MxzIk/view" TargetMode="External"/><Relationship Id="rId7" Type="http://schemas.openxmlformats.org/officeDocument/2006/relationships/hyperlink" Target="http://drive.google.com/file/d/1mGX86G-JFIqtxT-M0UG7D9fjs3HR0pu1/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hyperlink" Target="https://www.kaggle.com/vjcalling/speaker-recognition-audio-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BLIND SOURCE SEPARATION AND AUDIO CLASSIFICATION</a:t>
            </a:r>
            <a:endParaRPr>
              <a:latin typeface="Times New Roman"/>
              <a:ea typeface="Times New Roman"/>
              <a:cs typeface="Times New Roman"/>
              <a:sym typeface="Times New Roman"/>
            </a:endParaRPr>
          </a:p>
        </p:txBody>
      </p:sp>
      <p:sp>
        <p:nvSpPr>
          <p:cNvPr id="110" name="Google Shape;110;p25"/>
          <p:cNvSpPr txBox="1"/>
          <p:nvPr>
            <p:ph idx="1" type="subTitle"/>
          </p:nvPr>
        </p:nvSpPr>
        <p:spPr>
          <a:xfrm>
            <a:off x="311700" y="1878542"/>
            <a:ext cx="4242600" cy="128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u="sng">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u="sng">
                <a:latin typeface="Times New Roman"/>
                <a:ea typeface="Times New Roman"/>
                <a:cs typeface="Times New Roman"/>
                <a:sym typeface="Times New Roman"/>
              </a:rPr>
              <a:t>Team Members</a:t>
            </a:r>
            <a:r>
              <a:rPr lang="en-GB">
                <a:latin typeface="Times New Roman"/>
                <a:ea typeface="Times New Roman"/>
                <a:cs typeface="Times New Roman"/>
                <a:sym typeface="Times New Roman"/>
              </a:rPr>
              <a:t>- Natasha Lalwani &amp; Mariachiara Acconcia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DATA ACQUISITION</a:t>
            </a:r>
            <a:endParaRPr/>
          </a:p>
        </p:txBody>
      </p:sp>
      <p:sp>
        <p:nvSpPr>
          <p:cNvPr id="163" name="Google Shape;163;p34"/>
          <p:cNvSpPr txBox="1"/>
          <p:nvPr/>
        </p:nvSpPr>
        <p:spPr>
          <a:xfrm>
            <a:off x="4145050" y="578175"/>
            <a:ext cx="4438500" cy="362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i="0" lang="en-GB" sz="1700" u="none" cap="none" strike="noStrike">
                <a:solidFill>
                  <a:srgbClr val="000000"/>
                </a:solidFill>
                <a:latin typeface="Times New Roman"/>
                <a:ea typeface="Times New Roman"/>
                <a:cs typeface="Times New Roman"/>
                <a:sym typeface="Times New Roman"/>
              </a:rPr>
              <a:t>We used the Kaggle API to get our data.</a:t>
            </a:r>
            <a:endParaRPr i="0" sz="17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600"/>
              <a:buFont typeface="Arial"/>
              <a:buNone/>
            </a:pPr>
            <a:r>
              <a:rPr i="0" lang="en-GB" sz="1700" u="none" cap="none" strike="noStrike">
                <a:solidFill>
                  <a:srgbClr val="000000"/>
                </a:solidFill>
                <a:latin typeface="Times New Roman"/>
                <a:ea typeface="Times New Roman"/>
                <a:cs typeface="Times New Roman"/>
                <a:sym typeface="Times New Roman"/>
              </a:rPr>
              <a:t>The data is public and doesn’t require a private API key and there is no hard limit on rate as well. </a:t>
            </a:r>
            <a:endParaRPr i="0" sz="17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1600"/>
              <a:buFont typeface="Arial"/>
              <a:buNone/>
            </a:pPr>
            <a:r>
              <a:t/>
            </a:r>
            <a:endParaRPr i="0" sz="17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1600"/>
              <a:buFont typeface="Arial"/>
              <a:buNone/>
            </a:pPr>
            <a:r>
              <a:rPr i="0" lang="en-GB" sz="1700" u="none" cap="none" strike="noStrike">
                <a:solidFill>
                  <a:srgbClr val="000000"/>
                </a:solidFill>
                <a:latin typeface="Times New Roman"/>
                <a:ea typeface="Times New Roman"/>
                <a:cs typeface="Times New Roman"/>
                <a:sym typeface="Times New Roman"/>
              </a:rPr>
              <a:t>The only requirements in order to be able to use Kaggle API are installing and importing the Kaggle module, and the Kaggle APIs modules.</a:t>
            </a:r>
            <a:endParaRPr i="0" sz="17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1600"/>
              <a:buFont typeface="Arial"/>
              <a:buNone/>
            </a:pPr>
            <a:r>
              <a:t/>
            </a:r>
            <a:endParaRPr i="0" sz="17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000"/>
              </a:spcBef>
              <a:spcAft>
                <a:spcPts val="1000"/>
              </a:spcAft>
              <a:buClr>
                <a:srgbClr val="000000"/>
              </a:buClr>
              <a:buSzPts val="1600"/>
              <a:buFont typeface="Arial"/>
              <a:buNone/>
            </a:pPr>
            <a:r>
              <a:t/>
            </a:r>
            <a:endParaRPr i="0" sz="1700" u="none" cap="none" strike="noStrike">
              <a:solidFill>
                <a:srgbClr val="000000"/>
              </a:solidFill>
              <a:latin typeface="Times New Roman"/>
              <a:ea typeface="Times New Roman"/>
              <a:cs typeface="Times New Roman"/>
              <a:sym typeface="Times New Roman"/>
            </a:endParaRPr>
          </a:p>
        </p:txBody>
      </p:sp>
      <p:pic>
        <p:nvPicPr>
          <p:cNvPr id="164" name="Google Shape;164;p34"/>
          <p:cNvPicPr preferRelativeResize="0"/>
          <p:nvPr/>
        </p:nvPicPr>
        <p:blipFill rotWithShape="1">
          <a:blip r:embed="rId3">
            <a:alphaModFix/>
          </a:blip>
          <a:srcRect b="0" l="0" r="0" t="0"/>
          <a:stretch/>
        </p:blipFill>
        <p:spPr>
          <a:xfrm>
            <a:off x="3883199" y="3591925"/>
            <a:ext cx="5260801" cy="76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168900" y="500925"/>
            <a:ext cx="3454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a:t>
            </a:r>
            <a:endParaRPr/>
          </a:p>
        </p:txBody>
      </p:sp>
      <p:sp>
        <p:nvSpPr>
          <p:cNvPr id="170" name="Google Shape;170;p35"/>
          <p:cNvSpPr txBox="1"/>
          <p:nvPr/>
        </p:nvSpPr>
        <p:spPr>
          <a:xfrm>
            <a:off x="4352550" y="585225"/>
            <a:ext cx="4334400" cy="2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rgbClr val="202124"/>
                </a:solidFill>
                <a:latin typeface="Times New Roman"/>
                <a:ea typeface="Times New Roman"/>
                <a:cs typeface="Times New Roman"/>
                <a:sym typeface="Times New Roman"/>
              </a:rPr>
              <a:t>The data we are going to use for the model implementation is an audio file that contains multiple (for our project we have </a:t>
            </a:r>
            <a:r>
              <a:rPr lang="en-GB" sz="1500">
                <a:solidFill>
                  <a:srgbClr val="202124"/>
                </a:solidFill>
                <a:latin typeface="Times New Roman"/>
                <a:ea typeface="Times New Roman"/>
                <a:cs typeface="Times New Roman"/>
                <a:sym typeface="Times New Roman"/>
              </a:rPr>
              <a:t>chosen</a:t>
            </a:r>
            <a:r>
              <a:rPr lang="en-GB" sz="1500">
                <a:solidFill>
                  <a:srgbClr val="202124"/>
                </a:solidFill>
                <a:latin typeface="Times New Roman"/>
                <a:ea typeface="Times New Roman"/>
                <a:cs typeface="Times New Roman"/>
                <a:sym typeface="Times New Roman"/>
              </a:rPr>
              <a:t> 8 speakers) source signals.</a:t>
            </a:r>
            <a:endParaRPr sz="1500">
              <a:solidFill>
                <a:srgbClr val="202124"/>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500">
                <a:solidFill>
                  <a:srgbClr val="202124"/>
                </a:solidFill>
                <a:latin typeface="Times New Roman"/>
                <a:ea typeface="Times New Roman"/>
                <a:cs typeface="Times New Roman"/>
                <a:sym typeface="Times New Roman"/>
              </a:rPr>
              <a:t>Below an </a:t>
            </a:r>
            <a:r>
              <a:rPr lang="en-GB" sz="1500">
                <a:solidFill>
                  <a:srgbClr val="202124"/>
                </a:solidFill>
                <a:latin typeface="Times New Roman"/>
                <a:ea typeface="Times New Roman"/>
                <a:cs typeface="Times New Roman"/>
                <a:sym typeface="Times New Roman"/>
              </a:rPr>
              <a:t>example</a:t>
            </a:r>
            <a:r>
              <a:rPr lang="en-GB" sz="1500">
                <a:solidFill>
                  <a:srgbClr val="202124"/>
                </a:solidFill>
                <a:latin typeface="Times New Roman"/>
                <a:ea typeface="Times New Roman"/>
                <a:cs typeface="Times New Roman"/>
                <a:sym typeface="Times New Roman"/>
              </a:rPr>
              <a:t> of the audio file we obtained by mixing eight different speakers’ samples using random mixing matrix.</a:t>
            </a:r>
            <a:endParaRPr sz="1500">
              <a:solidFill>
                <a:srgbClr val="202124"/>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500">
                <a:solidFill>
                  <a:srgbClr val="202124"/>
                </a:solidFill>
                <a:latin typeface="Times New Roman"/>
                <a:ea typeface="Times New Roman"/>
                <a:cs typeface="Times New Roman"/>
                <a:sym typeface="Times New Roman"/>
              </a:rPr>
              <a:t>This mixed audio file is what we used for our implementation of the FastICA.</a:t>
            </a:r>
            <a:endParaRPr sz="1200">
              <a:latin typeface="Times New Roman"/>
              <a:ea typeface="Times New Roman"/>
              <a:cs typeface="Times New Roman"/>
              <a:sym typeface="Times New Roman"/>
            </a:endParaRPr>
          </a:p>
        </p:txBody>
      </p:sp>
      <p:pic>
        <p:nvPicPr>
          <p:cNvPr id="171" name="Google Shape;171;p35" title="mixed_sound_A.wav">
            <a:hlinkClick r:id="rId3"/>
          </p:cNvPr>
          <p:cNvPicPr preferRelativeResize="0"/>
          <p:nvPr/>
        </p:nvPicPr>
        <p:blipFill>
          <a:blip r:embed="rId4">
            <a:alphaModFix/>
          </a:blip>
          <a:stretch>
            <a:fillRect/>
          </a:stretch>
        </p:blipFill>
        <p:spPr>
          <a:xfrm>
            <a:off x="4274900" y="3768775"/>
            <a:ext cx="868600" cy="868600"/>
          </a:xfrm>
          <a:prstGeom prst="rect">
            <a:avLst/>
          </a:prstGeom>
          <a:noFill/>
          <a:ln>
            <a:noFill/>
          </a:ln>
        </p:spPr>
      </p:pic>
      <p:sp>
        <p:nvSpPr>
          <p:cNvPr id="172" name="Google Shape;172;p35"/>
          <p:cNvSpPr txBox="1"/>
          <p:nvPr/>
        </p:nvSpPr>
        <p:spPr>
          <a:xfrm>
            <a:off x="5477200" y="402735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Mixed Audio File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2101600" y="529300"/>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OUR APPROACH</a:t>
            </a:r>
            <a:endParaRPr sz="5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EXTRACTION</a:t>
            </a:r>
            <a:endParaRPr/>
          </a:p>
        </p:txBody>
      </p:sp>
      <p:sp>
        <p:nvSpPr>
          <p:cNvPr id="183" name="Google Shape;183;p37"/>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84" name="Google Shape;184;p37"/>
          <p:cNvSpPr txBox="1"/>
          <p:nvPr/>
        </p:nvSpPr>
        <p:spPr>
          <a:xfrm>
            <a:off x="118700" y="1450725"/>
            <a:ext cx="449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accent1"/>
                </a:solidFill>
                <a:latin typeface="Times New Roman"/>
                <a:ea typeface="Times New Roman"/>
                <a:cs typeface="Times New Roman"/>
                <a:sym typeface="Times New Roman"/>
              </a:rPr>
              <a:t>Mel Frequency Cepstral Coefficients</a:t>
            </a:r>
            <a:endParaRPr b="1" sz="2100">
              <a:solidFill>
                <a:schemeClr val="accent1"/>
              </a:solidFill>
              <a:latin typeface="Times New Roman"/>
              <a:ea typeface="Times New Roman"/>
              <a:cs typeface="Times New Roman"/>
              <a:sym typeface="Times New Roman"/>
            </a:endParaRPr>
          </a:p>
        </p:txBody>
      </p:sp>
      <p:sp>
        <p:nvSpPr>
          <p:cNvPr id="185" name="Google Shape;185;p37"/>
          <p:cNvSpPr txBox="1"/>
          <p:nvPr/>
        </p:nvSpPr>
        <p:spPr>
          <a:xfrm>
            <a:off x="85975" y="1876875"/>
            <a:ext cx="4485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The shape of the vocal tract determines any sound produced by humans (including tongue, teeth, etc.). If this shape is correctly determined, any sound produced can be accurately represented. The envelope of the time power spectrum of a speech signal represents the vocal tract, and MFCC accurately represents this envelope.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GB" sz="1500">
                <a:latin typeface="Times New Roman"/>
                <a:ea typeface="Times New Roman"/>
                <a:cs typeface="Times New Roman"/>
                <a:sym typeface="Times New Roman"/>
              </a:rPr>
              <a:t>The Mel scale relates a pure tone's perceived frequency, or pitch, to its actual measured frequency.</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n-GB" sz="1500">
                <a:latin typeface="Times New Roman"/>
                <a:ea typeface="Times New Roman"/>
                <a:cs typeface="Times New Roman"/>
                <a:sym typeface="Times New Roman"/>
              </a:rPr>
              <a:t>Mel(f) = 2595 log(1 + f 700 )</a:t>
            </a:r>
            <a:endParaRPr sz="1500">
              <a:latin typeface="Times New Roman"/>
              <a:ea typeface="Times New Roman"/>
              <a:cs typeface="Times New Roman"/>
              <a:sym typeface="Times New Roman"/>
            </a:endParaRPr>
          </a:p>
        </p:txBody>
      </p:sp>
      <p:pic>
        <p:nvPicPr>
          <p:cNvPr id="186" name="Google Shape;186;p37"/>
          <p:cNvPicPr preferRelativeResize="0"/>
          <p:nvPr/>
        </p:nvPicPr>
        <p:blipFill>
          <a:blip r:embed="rId3">
            <a:alphaModFix/>
          </a:blip>
          <a:stretch>
            <a:fillRect/>
          </a:stretch>
        </p:blipFill>
        <p:spPr>
          <a:xfrm>
            <a:off x="4700150" y="1764925"/>
            <a:ext cx="4267326" cy="27103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EXTRACTION</a:t>
            </a:r>
            <a:endParaRPr/>
          </a:p>
        </p:txBody>
      </p:sp>
      <p:sp>
        <p:nvSpPr>
          <p:cNvPr id="192" name="Google Shape;192;p38"/>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93" name="Google Shape;193;p38"/>
          <p:cNvSpPr txBox="1"/>
          <p:nvPr/>
        </p:nvSpPr>
        <p:spPr>
          <a:xfrm>
            <a:off x="118700" y="1450725"/>
            <a:ext cx="449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accent1"/>
                </a:solidFill>
                <a:latin typeface="Times New Roman"/>
                <a:ea typeface="Times New Roman"/>
                <a:cs typeface="Times New Roman"/>
                <a:sym typeface="Times New Roman"/>
              </a:rPr>
              <a:t>Spectrograms</a:t>
            </a:r>
            <a:endParaRPr>
              <a:latin typeface="Times New Roman"/>
              <a:ea typeface="Times New Roman"/>
              <a:cs typeface="Times New Roman"/>
              <a:sym typeface="Times New Roman"/>
            </a:endParaRPr>
          </a:p>
        </p:txBody>
      </p:sp>
      <p:sp>
        <p:nvSpPr>
          <p:cNvPr id="194" name="Google Shape;194;p38"/>
          <p:cNvSpPr txBox="1"/>
          <p:nvPr/>
        </p:nvSpPr>
        <p:spPr>
          <a:xfrm>
            <a:off x="128950" y="1962850"/>
            <a:ext cx="41118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Spectrograms are a visual representation of the spectrum of frequencies of a signal as it varies with time.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GB" sz="1500">
                <a:latin typeface="Times New Roman"/>
                <a:ea typeface="Times New Roman"/>
                <a:cs typeface="Times New Roman"/>
                <a:sym typeface="Times New Roman"/>
              </a:rPr>
              <a:t>We used Pylab’s module to create spectrograms for each audio file from all the eight different speakers, which we then used as input data for our model. For the spectrograms, we changed the NFFT value from the default 256 to 51200.</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195" name="Google Shape;195;p38"/>
          <p:cNvPicPr preferRelativeResize="0"/>
          <p:nvPr/>
        </p:nvPicPr>
        <p:blipFill>
          <a:blip r:embed="rId3">
            <a:alphaModFix/>
          </a:blip>
          <a:stretch>
            <a:fillRect/>
          </a:stretch>
        </p:blipFill>
        <p:spPr>
          <a:xfrm>
            <a:off x="5124800" y="1450725"/>
            <a:ext cx="3506525" cy="3511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t>
            </a:r>
            <a:r>
              <a:rPr lang="en-GB"/>
              <a:t>NN MODEL</a:t>
            </a:r>
            <a:endParaRPr/>
          </a:p>
        </p:txBody>
      </p:sp>
      <p:sp>
        <p:nvSpPr>
          <p:cNvPr id="201" name="Google Shape;201;p39"/>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02" name="Google Shape;202;p39"/>
          <p:cNvSpPr txBox="1"/>
          <p:nvPr/>
        </p:nvSpPr>
        <p:spPr>
          <a:xfrm>
            <a:off x="118700" y="1450725"/>
            <a:ext cx="4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03" name="Google Shape;203;p39"/>
          <p:cNvPicPr preferRelativeResize="0"/>
          <p:nvPr/>
        </p:nvPicPr>
        <p:blipFill>
          <a:blip r:embed="rId3">
            <a:alphaModFix/>
          </a:blip>
          <a:stretch>
            <a:fillRect/>
          </a:stretch>
        </p:blipFill>
        <p:spPr>
          <a:xfrm>
            <a:off x="152400" y="2018475"/>
            <a:ext cx="8839200" cy="1945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CNN MODEL</a:t>
            </a:r>
            <a:endParaRPr/>
          </a:p>
        </p:txBody>
      </p:sp>
      <p:sp>
        <p:nvSpPr>
          <p:cNvPr id="209" name="Google Shape;209;p40"/>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10" name="Google Shape;210;p40"/>
          <p:cNvSpPr txBox="1"/>
          <p:nvPr/>
        </p:nvSpPr>
        <p:spPr>
          <a:xfrm>
            <a:off x="118700" y="1450725"/>
            <a:ext cx="44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1" name="Google Shape;211;p40"/>
          <p:cNvPicPr preferRelativeResize="0"/>
          <p:nvPr/>
        </p:nvPicPr>
        <p:blipFill>
          <a:blip r:embed="rId3">
            <a:alphaModFix/>
          </a:blip>
          <a:stretch>
            <a:fillRect/>
          </a:stretch>
        </p:blipFill>
        <p:spPr>
          <a:xfrm>
            <a:off x="620700" y="1694875"/>
            <a:ext cx="7902601" cy="2972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FastICA</a:t>
            </a:r>
            <a:endParaRPr/>
          </a:p>
        </p:txBody>
      </p:sp>
      <p:sp>
        <p:nvSpPr>
          <p:cNvPr id="217" name="Google Shape;217;p41"/>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18" name="Google Shape;218;p41"/>
          <p:cNvSpPr txBox="1"/>
          <p:nvPr/>
        </p:nvSpPr>
        <p:spPr>
          <a:xfrm>
            <a:off x="118700" y="1450725"/>
            <a:ext cx="8649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For the second part of this study, we decided to create our own mixed signals, by simply taking one audio sample from each speaker, and combine them all together using a randomly generated mixing matrix. By using eight different audio files and a matrix with dimensions 8x8, we obtained eight different mixed signals, all with different weights associated to each speaker, and we fed these signals to our BSS algorithm, the FastICA.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GB" sz="1500">
                <a:latin typeface="Times New Roman"/>
                <a:ea typeface="Times New Roman"/>
                <a:cs typeface="Times New Roman"/>
                <a:sym typeface="Times New Roman"/>
              </a:rPr>
              <a:t>We used the FastICA algorithm from the “scikit-learn” python module, and set the number of components to 8. From the implementation of this algorithm on the mixed signals, we obtained eight different unmixed components, which represent the eight different speakers.</a:t>
            </a:r>
            <a:endParaRPr sz="1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COMBINING THE MODELS</a:t>
            </a:r>
            <a:endParaRPr/>
          </a:p>
        </p:txBody>
      </p:sp>
      <p:sp>
        <p:nvSpPr>
          <p:cNvPr id="224" name="Google Shape;224;p42"/>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25" name="Google Shape;225;p42"/>
          <p:cNvSpPr txBox="1"/>
          <p:nvPr/>
        </p:nvSpPr>
        <p:spPr>
          <a:xfrm>
            <a:off x="126125" y="1264500"/>
            <a:ext cx="4495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After training the classification model on all the individual audio samples, and obtaining independent components from the mixed audio signals with the FastICA, we wanted to classify each independent component and associate it to one of the eight speakers.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GB" sz="1500">
                <a:latin typeface="Times New Roman"/>
                <a:ea typeface="Times New Roman"/>
                <a:cs typeface="Times New Roman"/>
                <a:sym typeface="Times New Roman"/>
              </a:rPr>
              <a:t>We took the classification parameters obtained from training the model, and applied them to all the independent components dataframe resulted from the BSS technique, in order to predict the speaker talking in each independent audio file.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GB" sz="1500">
                <a:latin typeface="Times New Roman"/>
                <a:ea typeface="Times New Roman"/>
                <a:cs typeface="Times New Roman"/>
                <a:sym typeface="Times New Roman"/>
              </a:rPr>
              <a:t>The matrix shows the one-hot encoding representation of the mentioned predictions array, which represents the association between the independent components (on the y-axis) and the speakers (on the x-axis).</a:t>
            </a:r>
            <a:endParaRPr sz="1500">
              <a:latin typeface="Times New Roman"/>
              <a:ea typeface="Times New Roman"/>
              <a:cs typeface="Times New Roman"/>
              <a:sym typeface="Times New Roman"/>
            </a:endParaRPr>
          </a:p>
        </p:txBody>
      </p:sp>
      <p:pic>
        <p:nvPicPr>
          <p:cNvPr id="226" name="Google Shape;226;p42"/>
          <p:cNvPicPr preferRelativeResize="0"/>
          <p:nvPr/>
        </p:nvPicPr>
        <p:blipFill>
          <a:blip r:embed="rId3">
            <a:alphaModFix/>
          </a:blip>
          <a:stretch>
            <a:fillRect/>
          </a:stretch>
        </p:blipFill>
        <p:spPr>
          <a:xfrm>
            <a:off x="5232500" y="1590325"/>
            <a:ext cx="3390975" cy="344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2045575" y="1103925"/>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RESULTS AND OBSERVATION</a:t>
            </a:r>
            <a:endParaRPr sz="5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246700" y="529300"/>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PROBLEM STATEMENT</a:t>
            </a:r>
            <a:endParaRPr sz="5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CNN MODEL</a:t>
            </a:r>
            <a:endParaRPr/>
          </a:p>
        </p:txBody>
      </p:sp>
      <p:sp>
        <p:nvSpPr>
          <p:cNvPr id="237" name="Google Shape;237;p44"/>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238" name="Google Shape;238;p44"/>
          <p:cNvPicPr preferRelativeResize="0"/>
          <p:nvPr/>
        </p:nvPicPr>
        <p:blipFill>
          <a:blip r:embed="rId3">
            <a:alphaModFix/>
          </a:blip>
          <a:stretch>
            <a:fillRect/>
          </a:stretch>
        </p:blipFill>
        <p:spPr>
          <a:xfrm>
            <a:off x="4614200" y="1373475"/>
            <a:ext cx="4453424" cy="3467765"/>
          </a:xfrm>
          <a:prstGeom prst="rect">
            <a:avLst/>
          </a:prstGeom>
          <a:noFill/>
          <a:ln>
            <a:noFill/>
          </a:ln>
        </p:spPr>
      </p:pic>
      <p:sp>
        <p:nvSpPr>
          <p:cNvPr id="239" name="Google Shape;239;p44"/>
          <p:cNvSpPr txBox="1"/>
          <p:nvPr/>
        </p:nvSpPr>
        <p:spPr>
          <a:xfrm>
            <a:off x="118700" y="1450725"/>
            <a:ext cx="4495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Convolutional Neural Network gives us good results in terms of accuracy but, by looking at the plot on the right, it is clear that, while the training accuracy increases at a consistent rate until it reaches 100% after about 50 epochs, the validation accuracy is not improving at a steady pace at every iteration, but it is drastically changing (either increasing or decreasing) at every epoch. Even with these unstable rapid changes, the overall behavior of the curve is positive, and the average accuracy increases after 100 iterations, obtaining a final accuracy of  90.91%. This curve highlights the limitation of our CNN model, which might be overfitting on the training set. This problem could be caused by the fact that our training dataset, the set of spectrograms from the audio files, is not large enough for the CNN, and we would need more samples in order to obtain a better performance.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t>
            </a:r>
            <a:r>
              <a:rPr lang="en-GB"/>
              <a:t>NN MODEL</a:t>
            </a:r>
            <a:endParaRPr/>
          </a:p>
        </p:txBody>
      </p:sp>
      <p:sp>
        <p:nvSpPr>
          <p:cNvPr id="245" name="Google Shape;245;p45"/>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46" name="Google Shape;246;p45"/>
          <p:cNvSpPr txBox="1"/>
          <p:nvPr/>
        </p:nvSpPr>
        <p:spPr>
          <a:xfrm>
            <a:off x="118700" y="1450725"/>
            <a:ext cx="4495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 The Artificial Neural Network classification model was the one that gave us better results in terms of performance. The table on the right shows the results obtained for the evaluation metrics of Accuracy, Precision, and Recall.</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Because of the better results obtained from the ANN classification model, rather than from the CNN, we decided to move forward towards the final part of this project i.e., speaker recognition, using this algorithm (ANN).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graphicFrame>
        <p:nvGraphicFramePr>
          <p:cNvPr id="247" name="Google Shape;247;p45"/>
          <p:cNvGraphicFramePr/>
          <p:nvPr/>
        </p:nvGraphicFramePr>
        <p:xfrm>
          <a:off x="5401400" y="1373475"/>
          <a:ext cx="3000000" cy="3000000"/>
        </p:xfrm>
        <a:graphic>
          <a:graphicData uri="http://schemas.openxmlformats.org/drawingml/2006/table">
            <a:tbl>
              <a:tblPr>
                <a:noFill/>
                <a:tableStyleId>{4A2DFE4E-E45B-4D30-AEBA-8F730D52ABC8}</a:tableStyleId>
              </a:tblPr>
              <a:tblGrid>
                <a:gridCol w="885825"/>
                <a:gridCol w="885825"/>
                <a:gridCol w="885825"/>
                <a:gridCol w="885825"/>
              </a:tblGrid>
              <a:tr h="257175">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GB" sz="1100">
                          <a:latin typeface="Times New Roman"/>
                          <a:ea typeface="Times New Roman"/>
                          <a:cs typeface="Times New Roman"/>
                          <a:sym typeface="Times New Roman"/>
                        </a:rPr>
                        <a:t>Accuracy</a:t>
                      </a:r>
                      <a:endParaRPr b="1"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GB" sz="1100">
                          <a:latin typeface="Times New Roman"/>
                          <a:ea typeface="Times New Roman"/>
                          <a:cs typeface="Times New Roman"/>
                          <a:sym typeface="Times New Roman"/>
                        </a:rPr>
                        <a:t>Precision</a:t>
                      </a:r>
                      <a:endParaRPr b="1"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GB" sz="1100">
                          <a:latin typeface="Times New Roman"/>
                          <a:ea typeface="Times New Roman"/>
                          <a:cs typeface="Times New Roman"/>
                          <a:sym typeface="Times New Roman"/>
                        </a:rPr>
                        <a:t>Recall</a:t>
                      </a:r>
                      <a:endParaRPr b="1"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b="1" lang="en-GB" sz="1100">
                          <a:latin typeface="Times New Roman"/>
                          <a:ea typeface="Times New Roman"/>
                          <a:cs typeface="Times New Roman"/>
                          <a:sym typeface="Times New Roman"/>
                        </a:rPr>
                        <a:t>Training Set</a:t>
                      </a:r>
                      <a:endParaRPr b="1"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b="1" lang="en-GB" sz="1100">
                          <a:latin typeface="Times New Roman"/>
                          <a:ea typeface="Times New Roman"/>
                          <a:cs typeface="Times New Roman"/>
                          <a:sym typeface="Times New Roman"/>
                        </a:rPr>
                        <a:t>Validation Set</a:t>
                      </a:r>
                      <a:endParaRPr b="1"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0.97</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0.97</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0.97</a:t>
                      </a:r>
                      <a:endParaRPr sz="11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8" name="Google Shape;248;p45"/>
          <p:cNvSpPr txBox="1"/>
          <p:nvPr/>
        </p:nvSpPr>
        <p:spPr>
          <a:xfrm>
            <a:off x="5553800" y="15258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GB" sz="1100">
                <a:latin typeface="Times New Roman"/>
                <a:ea typeface="Times New Roman"/>
                <a:cs typeface="Times New Roman"/>
                <a:sym typeface="Times New Roman"/>
              </a:rPr>
              <a:t> </a:t>
            </a:r>
            <a:endParaRPr b="1" sz="1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Speaker Recognition</a:t>
            </a:r>
            <a:endParaRPr/>
          </a:p>
        </p:txBody>
      </p:sp>
      <p:sp>
        <p:nvSpPr>
          <p:cNvPr id="254" name="Google Shape;254;p46"/>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55" name="Google Shape;255;p46"/>
          <p:cNvSpPr txBox="1"/>
          <p:nvPr/>
        </p:nvSpPr>
        <p:spPr>
          <a:xfrm>
            <a:off x="118700" y="1450725"/>
            <a:ext cx="470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256" name="Google Shape;256;p46"/>
          <p:cNvSpPr txBox="1"/>
          <p:nvPr/>
        </p:nvSpPr>
        <p:spPr>
          <a:xfrm>
            <a:off x="303325" y="1529850"/>
            <a:ext cx="86913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After the implementation of the FastICA, we had eight independent components that we needed to match to their corresponding speaker. We managed to do this last step of Speaker Recognition problem by applying the parameters obtained from the ANN to the Independent Components dataset, and we showed the results in the form of a matrix (next slide).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GB" sz="1900">
                <a:latin typeface="Times New Roman"/>
                <a:ea typeface="Times New Roman"/>
                <a:cs typeface="Times New Roman"/>
                <a:sym typeface="Times New Roman"/>
              </a:rPr>
              <a:t>However, this matrix did not tell us precisely if our predictions were correct or not, therefore, based on the matches shown in the matrix, we decided to plot the frequency wave of each independent component and their corresponding speaker's audio file. As we can see in figure shown on the next slide, all the waves on the left match the ones on the right, stating that our model predictions were exact.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Speaker Recognition</a:t>
            </a:r>
            <a:endParaRPr/>
          </a:p>
        </p:txBody>
      </p:sp>
      <p:sp>
        <p:nvSpPr>
          <p:cNvPr id="262" name="Google Shape;262;p47"/>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63" name="Google Shape;263;p47"/>
          <p:cNvSpPr txBox="1"/>
          <p:nvPr/>
        </p:nvSpPr>
        <p:spPr>
          <a:xfrm>
            <a:off x="118700" y="1450725"/>
            <a:ext cx="470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64" name="Google Shape;264;p47"/>
          <p:cNvPicPr preferRelativeResize="0"/>
          <p:nvPr/>
        </p:nvPicPr>
        <p:blipFill>
          <a:blip r:embed="rId3">
            <a:alphaModFix/>
          </a:blip>
          <a:stretch>
            <a:fillRect/>
          </a:stretch>
        </p:blipFill>
        <p:spPr>
          <a:xfrm>
            <a:off x="4945675" y="1366325"/>
            <a:ext cx="3454751" cy="3663750"/>
          </a:xfrm>
          <a:prstGeom prst="rect">
            <a:avLst/>
          </a:prstGeom>
          <a:noFill/>
          <a:ln>
            <a:noFill/>
          </a:ln>
        </p:spPr>
      </p:pic>
      <p:pic>
        <p:nvPicPr>
          <p:cNvPr id="265" name="Google Shape;265;p47"/>
          <p:cNvPicPr preferRelativeResize="0"/>
          <p:nvPr/>
        </p:nvPicPr>
        <p:blipFill rotWithShape="1">
          <a:blip r:embed="rId4">
            <a:alphaModFix/>
          </a:blip>
          <a:srcRect b="348" l="0" r="-2859" t="0"/>
          <a:stretch/>
        </p:blipFill>
        <p:spPr>
          <a:xfrm>
            <a:off x="442550" y="1450725"/>
            <a:ext cx="3553550" cy="349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Speaker Recognition</a:t>
            </a:r>
            <a:endParaRPr/>
          </a:p>
        </p:txBody>
      </p:sp>
      <p:sp>
        <p:nvSpPr>
          <p:cNvPr id="271" name="Google Shape;271;p48"/>
          <p:cNvSpPr txBox="1"/>
          <p:nvPr/>
        </p:nvSpPr>
        <p:spPr>
          <a:xfrm>
            <a:off x="126125" y="1373475"/>
            <a:ext cx="89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72" name="Google Shape;272;p48"/>
          <p:cNvSpPr txBox="1"/>
          <p:nvPr/>
        </p:nvSpPr>
        <p:spPr>
          <a:xfrm>
            <a:off x="118700" y="1450725"/>
            <a:ext cx="470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73" name="Google Shape;273;p48" title="independent_component_0.wav">
            <a:hlinkClick r:id="rId3"/>
          </p:cNvPr>
          <p:cNvPicPr preferRelativeResize="0"/>
          <p:nvPr/>
        </p:nvPicPr>
        <p:blipFill>
          <a:blip r:embed="rId4">
            <a:alphaModFix/>
          </a:blip>
          <a:stretch>
            <a:fillRect/>
          </a:stretch>
        </p:blipFill>
        <p:spPr>
          <a:xfrm>
            <a:off x="992588" y="1941563"/>
            <a:ext cx="1037925" cy="1037925"/>
          </a:xfrm>
          <a:prstGeom prst="rect">
            <a:avLst/>
          </a:prstGeom>
          <a:noFill/>
          <a:ln>
            <a:noFill/>
          </a:ln>
        </p:spPr>
      </p:pic>
      <p:pic>
        <p:nvPicPr>
          <p:cNvPr id="274" name="Google Shape;274;p48" title="Speaker27_000.wav">
            <a:hlinkClick r:id="rId5"/>
          </p:cNvPr>
          <p:cNvPicPr preferRelativeResize="0"/>
          <p:nvPr/>
        </p:nvPicPr>
        <p:blipFill>
          <a:blip r:embed="rId4">
            <a:alphaModFix/>
          </a:blip>
          <a:stretch>
            <a:fillRect/>
          </a:stretch>
        </p:blipFill>
        <p:spPr>
          <a:xfrm>
            <a:off x="5910922" y="3740875"/>
            <a:ext cx="1037925" cy="1037956"/>
          </a:xfrm>
          <a:prstGeom prst="rect">
            <a:avLst/>
          </a:prstGeom>
          <a:noFill/>
          <a:ln>
            <a:noFill/>
          </a:ln>
        </p:spPr>
      </p:pic>
      <p:pic>
        <p:nvPicPr>
          <p:cNvPr id="275" name="Google Shape;275;p48" title="independent_component_4.wav">
            <a:hlinkClick r:id="rId6"/>
          </p:cNvPr>
          <p:cNvPicPr preferRelativeResize="0"/>
          <p:nvPr/>
        </p:nvPicPr>
        <p:blipFill>
          <a:blip r:embed="rId4">
            <a:alphaModFix/>
          </a:blip>
          <a:stretch>
            <a:fillRect/>
          </a:stretch>
        </p:blipFill>
        <p:spPr>
          <a:xfrm>
            <a:off x="5910925" y="1941563"/>
            <a:ext cx="1037925" cy="1037925"/>
          </a:xfrm>
          <a:prstGeom prst="rect">
            <a:avLst/>
          </a:prstGeom>
          <a:noFill/>
          <a:ln>
            <a:noFill/>
          </a:ln>
        </p:spPr>
      </p:pic>
      <p:pic>
        <p:nvPicPr>
          <p:cNvPr id="276" name="Google Shape;276;p48" title="Speaker0033_000.wav">
            <a:hlinkClick r:id="rId7"/>
          </p:cNvPr>
          <p:cNvPicPr preferRelativeResize="0"/>
          <p:nvPr/>
        </p:nvPicPr>
        <p:blipFill rotWithShape="1">
          <a:blip r:embed="rId4">
            <a:alphaModFix/>
          </a:blip>
          <a:srcRect b="11237" l="11237" r="0" t="0"/>
          <a:stretch/>
        </p:blipFill>
        <p:spPr>
          <a:xfrm>
            <a:off x="992600" y="3643475"/>
            <a:ext cx="940525" cy="940525"/>
          </a:xfrm>
          <a:prstGeom prst="rect">
            <a:avLst/>
          </a:prstGeom>
          <a:noFill/>
          <a:ln>
            <a:noFill/>
          </a:ln>
        </p:spPr>
      </p:pic>
      <p:sp>
        <p:nvSpPr>
          <p:cNvPr id="277" name="Google Shape;277;p48"/>
          <p:cNvSpPr txBox="1"/>
          <p:nvPr/>
        </p:nvSpPr>
        <p:spPr>
          <a:xfrm>
            <a:off x="126125" y="1941575"/>
            <a:ext cx="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8" name="Google Shape;278;p48"/>
          <p:cNvSpPr txBox="1"/>
          <p:nvPr/>
        </p:nvSpPr>
        <p:spPr>
          <a:xfrm>
            <a:off x="391750" y="1441725"/>
            <a:ext cx="286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Independent Component 0</a:t>
            </a:r>
            <a:endParaRPr sz="1900">
              <a:latin typeface="Times New Roman"/>
              <a:ea typeface="Times New Roman"/>
              <a:cs typeface="Times New Roman"/>
              <a:sym typeface="Times New Roman"/>
            </a:endParaRPr>
          </a:p>
        </p:txBody>
      </p:sp>
      <p:sp>
        <p:nvSpPr>
          <p:cNvPr id="279" name="Google Shape;279;p48"/>
          <p:cNvSpPr txBox="1"/>
          <p:nvPr/>
        </p:nvSpPr>
        <p:spPr>
          <a:xfrm>
            <a:off x="522450" y="3166475"/>
            <a:ext cx="2963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Original Speaker 7</a:t>
            </a:r>
            <a:endParaRPr sz="1900">
              <a:latin typeface="Times New Roman"/>
              <a:ea typeface="Times New Roman"/>
              <a:cs typeface="Times New Roman"/>
              <a:sym typeface="Times New Roman"/>
            </a:endParaRPr>
          </a:p>
        </p:txBody>
      </p:sp>
      <p:sp>
        <p:nvSpPr>
          <p:cNvPr id="280" name="Google Shape;280;p48"/>
          <p:cNvSpPr txBox="1"/>
          <p:nvPr/>
        </p:nvSpPr>
        <p:spPr>
          <a:xfrm>
            <a:off x="5294350" y="1441725"/>
            <a:ext cx="286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Independent Component 4</a:t>
            </a:r>
            <a:endParaRPr sz="1900">
              <a:latin typeface="Times New Roman"/>
              <a:ea typeface="Times New Roman"/>
              <a:cs typeface="Times New Roman"/>
              <a:sym typeface="Times New Roman"/>
            </a:endParaRPr>
          </a:p>
        </p:txBody>
      </p:sp>
      <p:sp>
        <p:nvSpPr>
          <p:cNvPr id="281" name="Google Shape;281;p48"/>
          <p:cNvSpPr txBox="1"/>
          <p:nvPr/>
        </p:nvSpPr>
        <p:spPr>
          <a:xfrm>
            <a:off x="5640825" y="3166463"/>
            <a:ext cx="2963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Original Speaker 1</a:t>
            </a:r>
            <a:endParaRPr sz="19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1274750" y="1075900"/>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LIMITATIONS AND </a:t>
            </a:r>
            <a:endParaRPr sz="5100">
              <a:latin typeface="Times New Roman"/>
              <a:ea typeface="Times New Roman"/>
              <a:cs typeface="Times New Roman"/>
              <a:sym typeface="Times New Roman"/>
            </a:endParaRPr>
          </a:p>
          <a:p>
            <a:pPr indent="0" lvl="0" marL="0" rtl="0" algn="l">
              <a:spcBef>
                <a:spcPts val="0"/>
              </a:spcBef>
              <a:spcAft>
                <a:spcPts val="0"/>
              </a:spcAft>
              <a:buSzPts val="990"/>
              <a:buNone/>
            </a:pPr>
            <a:r>
              <a:rPr lang="en-GB" sz="5100">
                <a:latin typeface="Times New Roman"/>
                <a:ea typeface="Times New Roman"/>
                <a:cs typeface="Times New Roman"/>
                <a:sym typeface="Times New Roman"/>
              </a:rPr>
              <a:t>FUTURE SCOPE</a:t>
            </a:r>
            <a:endParaRPr sz="51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and Future Scope</a:t>
            </a:r>
            <a:endParaRPr/>
          </a:p>
        </p:txBody>
      </p:sp>
      <p:sp>
        <p:nvSpPr>
          <p:cNvPr id="292" name="Google Shape;292;p50"/>
          <p:cNvSpPr txBox="1"/>
          <p:nvPr/>
        </p:nvSpPr>
        <p:spPr>
          <a:xfrm>
            <a:off x="126125" y="1373475"/>
            <a:ext cx="8941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When working with our model we realized one constraint is the size of our dataset because of which our CNN model did not exactly perform the way we had expected it to. Each speaker has around 30-50 audio files; which means in total we have 240-400 spectrograms and that is not enough to train and test a model.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On further analysis we realized that melspectrograms are better than spectrograms. The linear audio spectrogram is best for applications in which all frequencies are equally important, whereas mel spectrograms are preferable for situations in which human hearing perception must be modeled. Audio classification programs benefit from Mel spectrogram data. Hence, in the future, instead of using spectrograms, melspectrograms can be used in order to train the CNN model.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We could also train a Recurrent Neural Network to classify the speakers as they have shown great results as well.</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2269825" y="712125"/>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THANK YOU!</a:t>
            </a:r>
            <a:endParaRPr sz="5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Description</a:t>
            </a:r>
            <a:r>
              <a:rPr lang="en-GB"/>
              <a:t> of our Problem Statement</a:t>
            </a:r>
            <a:endParaRPr/>
          </a:p>
        </p:txBody>
      </p:sp>
      <p:sp>
        <p:nvSpPr>
          <p:cNvPr id="121" name="Google Shape;121;p27"/>
          <p:cNvSpPr txBox="1"/>
          <p:nvPr/>
        </p:nvSpPr>
        <p:spPr>
          <a:xfrm>
            <a:off x="4145050" y="578175"/>
            <a:ext cx="4438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p:txBody>
      </p:sp>
      <p:sp>
        <p:nvSpPr>
          <p:cNvPr id="122" name="Google Shape;122;p27"/>
          <p:cNvSpPr txBox="1"/>
          <p:nvPr/>
        </p:nvSpPr>
        <p:spPr>
          <a:xfrm>
            <a:off x="4130900" y="345200"/>
            <a:ext cx="4545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Our project consists of mainly two parts: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Blind Source Separation: Approach this part with the implementation of FastICA. We will combine the audio of individual speakers and then feed that mixed audio signal through the FastICA model.</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Classification: Explore Neural Networks like Artificial Neural Network and Convolutional Neural Network. We will feed the results obtained from the FastICA model to our classification models </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2101600" y="529300"/>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RELATED WORK</a:t>
            </a:r>
            <a:endParaRPr sz="5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latin typeface="Times New Roman"/>
                <a:ea typeface="Times New Roman"/>
                <a:cs typeface="Times New Roman"/>
                <a:sym typeface="Times New Roman"/>
              </a:rPr>
              <a:t>Blind Source Separation based on FastICA</a:t>
            </a:r>
            <a:endParaRPr sz="2400"/>
          </a:p>
        </p:txBody>
      </p:sp>
      <p:sp>
        <p:nvSpPr>
          <p:cNvPr id="133" name="Google Shape;133;p29"/>
          <p:cNvSpPr txBox="1"/>
          <p:nvPr/>
        </p:nvSpPr>
        <p:spPr>
          <a:xfrm>
            <a:off x="4145050" y="578175"/>
            <a:ext cx="4438500" cy="3478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Implemented improved Fast fixed-point algorithm (FastICA)</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Worked on </a:t>
            </a:r>
            <a:r>
              <a:rPr lang="en-GB" sz="1500">
                <a:solidFill>
                  <a:srgbClr val="333333"/>
                </a:solidFill>
                <a:highlight>
                  <a:srgbClr val="FFFFFF"/>
                </a:highlight>
                <a:latin typeface="Times New Roman"/>
                <a:ea typeface="Times New Roman"/>
                <a:cs typeface="Times New Roman"/>
                <a:sym typeface="Times New Roman"/>
              </a:rPr>
              <a:t>processed mixed-signal collected from laboratory</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solidFill>
                  <a:srgbClr val="333333"/>
                </a:solidFill>
                <a:highlight>
                  <a:srgbClr val="FFFFFF"/>
                </a:highlight>
                <a:latin typeface="Georgia"/>
                <a:ea typeface="Georgia"/>
                <a:cs typeface="Georgia"/>
                <a:sym typeface="Georgia"/>
              </a:rPr>
              <a:t>FastICA improves the convergence rate of Independent Component Analysis, while it does not affect signal separation accuracy. This algorithm is more accurate and more robust than the principal component analysis algorithm.</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latin typeface="Times New Roman"/>
                <a:ea typeface="Times New Roman"/>
                <a:cs typeface="Times New Roman"/>
                <a:sym typeface="Times New Roman"/>
              </a:rPr>
              <a:t>Emotional Speaker Recognition based on Machine and Deep Learning </a:t>
            </a:r>
            <a:endParaRPr/>
          </a:p>
        </p:txBody>
      </p:sp>
      <p:sp>
        <p:nvSpPr>
          <p:cNvPr id="139" name="Google Shape;139;p30"/>
          <p:cNvSpPr txBox="1"/>
          <p:nvPr/>
        </p:nvSpPr>
        <p:spPr>
          <a:xfrm>
            <a:off x="4145050" y="578175"/>
            <a:ext cx="4438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p:txBody>
      </p:sp>
      <p:sp>
        <p:nvSpPr>
          <p:cNvPr id="140" name="Google Shape;140;p30"/>
          <p:cNvSpPr txBox="1"/>
          <p:nvPr/>
        </p:nvSpPr>
        <p:spPr>
          <a:xfrm>
            <a:off x="4027350" y="230125"/>
            <a:ext cx="4936500" cy="4571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Implemented :</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GB" sz="1500">
                <a:latin typeface="Times New Roman"/>
                <a:ea typeface="Times New Roman"/>
                <a:cs typeface="Times New Roman"/>
                <a:sym typeface="Times New Roman"/>
              </a:rPr>
              <a:t>5 Machine Learning Models; Logistic Regression, Support Vector Machine, Random Forest, XGBoost, and k-Nearest Neighbor</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GB" sz="1500">
                <a:latin typeface="Times New Roman"/>
                <a:ea typeface="Times New Roman"/>
                <a:cs typeface="Times New Roman"/>
                <a:sym typeface="Times New Roman"/>
              </a:rPr>
              <a:t>3 Deep Learning Models; Long Short-Term Memory network, Multilayer Perceptron, and Convolutional Neural Network</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They worked on the Ryerson AudioVisual Database of Emotional Speech and Song (RAVDESS) dataset.</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Among the Machine Learning models, Logistic Regression model outperformed other models whereas among Deep Learning Models, MLP outperformed </a:t>
            </a:r>
            <a:r>
              <a:rPr lang="en-GB" sz="1500">
                <a:latin typeface="Times New Roman"/>
                <a:ea typeface="Times New Roman"/>
                <a:cs typeface="Times New Roman"/>
                <a:sym typeface="Times New Roman"/>
              </a:rPr>
              <a:t>other</a:t>
            </a:r>
            <a:r>
              <a:rPr lang="en-GB" sz="1500">
                <a:latin typeface="Times New Roman"/>
                <a:ea typeface="Times New Roman"/>
                <a:cs typeface="Times New Roman"/>
                <a:sym typeface="Times New Roman"/>
              </a:rPr>
              <a:t> models.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Holistically</a:t>
            </a:r>
            <a:r>
              <a:rPr lang="en-GB" sz="1500">
                <a:latin typeface="Times New Roman"/>
                <a:ea typeface="Times New Roman"/>
                <a:cs typeface="Times New Roman"/>
                <a:sym typeface="Times New Roman"/>
              </a:rPr>
              <a:t>, MLP had the best performance with an accuracy of 92%</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latin typeface="Times New Roman"/>
                <a:ea typeface="Times New Roman"/>
                <a:cs typeface="Times New Roman"/>
                <a:sym typeface="Times New Roman"/>
              </a:rPr>
              <a:t>Speech Command Recognition Using Deep Learning</a:t>
            </a:r>
            <a:endParaRPr sz="2400">
              <a:latin typeface="Times New Roman"/>
              <a:ea typeface="Times New Roman"/>
              <a:cs typeface="Times New Roman"/>
              <a:sym typeface="Times New Roman"/>
            </a:endParaRPr>
          </a:p>
        </p:txBody>
      </p:sp>
      <p:sp>
        <p:nvSpPr>
          <p:cNvPr id="146" name="Google Shape;146;p31"/>
          <p:cNvSpPr txBox="1"/>
          <p:nvPr/>
        </p:nvSpPr>
        <p:spPr>
          <a:xfrm>
            <a:off x="4145050" y="578175"/>
            <a:ext cx="4438500" cy="3879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Times New Roman"/>
              <a:buAutoNum type="arabicParenR"/>
            </a:pPr>
            <a:r>
              <a:rPr lang="en-GB" sz="1500">
                <a:latin typeface="Times New Roman"/>
                <a:ea typeface="Times New Roman"/>
                <a:cs typeface="Times New Roman"/>
                <a:sym typeface="Times New Roman"/>
              </a:rPr>
              <a:t>Implemented Convolutional Neural Network (CNN) to extract features </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Worked on Speech Command Dataset collected from Google’s Tensorflow and AIY teams.</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Spectrograms are fed to the CNN model. The role of the CNN is to reduce the spectrograms into a form which is easier to process, without losing features which are critical for getting a good prediction, this is important in massive datasets.</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AutoNum type="arabicParenR"/>
            </a:pPr>
            <a:r>
              <a:rPr lang="en-GB" sz="1500">
                <a:latin typeface="Times New Roman"/>
                <a:ea typeface="Times New Roman"/>
                <a:cs typeface="Times New Roman"/>
                <a:sym typeface="Times New Roman"/>
              </a:rPr>
              <a:t>They obtained an accuracy of 96%</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1246700" y="529300"/>
            <a:ext cx="8591400" cy="21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5100">
                <a:latin typeface="Times New Roman"/>
                <a:ea typeface="Times New Roman"/>
                <a:cs typeface="Times New Roman"/>
                <a:sym typeface="Times New Roman"/>
              </a:rPr>
              <a:t>DATA DESCRIPTION</a:t>
            </a:r>
            <a:endParaRPr sz="5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DATASET</a:t>
            </a:r>
            <a:endParaRPr/>
          </a:p>
        </p:txBody>
      </p:sp>
      <p:sp>
        <p:nvSpPr>
          <p:cNvPr id="157" name="Google Shape;157;p33"/>
          <p:cNvSpPr txBox="1"/>
          <p:nvPr/>
        </p:nvSpPr>
        <p:spPr>
          <a:xfrm>
            <a:off x="4145050" y="578175"/>
            <a:ext cx="4438500" cy="430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i="0" lang="en-GB" sz="1900" u="none" cap="none" strike="noStrike">
                <a:solidFill>
                  <a:srgbClr val="000000"/>
                </a:solidFill>
                <a:latin typeface="Times New Roman"/>
                <a:ea typeface="Times New Roman"/>
                <a:cs typeface="Times New Roman"/>
                <a:sym typeface="Times New Roman"/>
              </a:rPr>
              <a:t> </a:t>
            </a:r>
            <a:r>
              <a:rPr i="0" lang="en-GB" sz="1900" u="sng" cap="none" strike="noStrike">
                <a:solidFill>
                  <a:srgbClr val="1155CC"/>
                </a:solidFill>
                <a:latin typeface="Times New Roman"/>
                <a:ea typeface="Times New Roman"/>
                <a:cs typeface="Times New Roman"/>
                <a:sym typeface="Times New Roman"/>
                <a:hlinkClick r:id="rId3">
                  <a:extLst>
                    <a:ext uri="{A12FA001-AC4F-418D-AE19-62706E023703}">
                      <ahyp:hlinkClr val="tx"/>
                    </a:ext>
                  </a:extLst>
                </a:hlinkClick>
              </a:rPr>
              <a:t>Speaker Recognition Audio Dataset</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600"/>
              <a:buFont typeface="Arial"/>
              <a:buNone/>
            </a:pPr>
            <a:r>
              <a:rPr i="0" lang="en-GB" sz="1900" u="none" cap="none" strike="noStrike">
                <a:solidFill>
                  <a:srgbClr val="000000"/>
                </a:solidFill>
                <a:latin typeface="Times New Roman"/>
                <a:ea typeface="Times New Roman"/>
                <a:cs typeface="Times New Roman"/>
                <a:sym typeface="Times New Roman"/>
              </a:rPr>
              <a:t>This dataset includes </a:t>
            </a:r>
            <a:r>
              <a:rPr i="0" lang="en-GB" sz="1900" u="none" cap="none" strike="noStrike">
                <a:solidFill>
                  <a:srgbClr val="000000"/>
                </a:solidFill>
                <a:highlight>
                  <a:srgbClr val="FFFFFF"/>
                </a:highlight>
                <a:latin typeface="Times New Roman"/>
                <a:ea typeface="Times New Roman"/>
                <a:cs typeface="Times New Roman"/>
                <a:sym typeface="Times New Roman"/>
              </a:rPr>
              <a:t>50 speakers audio data with length more than 1 hour for each. Each file contains a single audio source coming from one of the 50 speakers. Our idea is to combine a few of these single audio data and mix up the sources, in order to test our model for separating the sources.</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