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61" r:id="rId5"/>
    <p:sldId id="260" r:id="rId6"/>
    <p:sldId id="281" r:id="rId7"/>
    <p:sldId id="283" r:id="rId8"/>
    <p:sldId id="284"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136124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245089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80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484438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1887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289171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4169186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165951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197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B12B3-7C39-425D-92E0-C5C80228BC17}"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176633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B12B3-7C39-425D-92E0-C5C80228BC17}"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83461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B12B3-7C39-425D-92E0-C5C80228BC17}"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79046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B12B3-7C39-425D-92E0-C5C80228BC17}"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419728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B12B3-7C39-425D-92E0-C5C80228BC17}"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327844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B12B3-7C39-425D-92E0-C5C80228BC17}"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E84EC-32C3-4A98-8900-38580EAC577D}" type="slidenum">
              <a:rPr lang="en-US" smtClean="0"/>
              <a:t>‹#›</a:t>
            </a:fld>
            <a:endParaRPr lang="en-US"/>
          </a:p>
        </p:txBody>
      </p:sp>
    </p:spTree>
    <p:extLst>
      <p:ext uri="{BB962C8B-B14F-4D97-AF65-F5344CB8AC3E}">
        <p14:creationId xmlns:p14="http://schemas.microsoft.com/office/powerpoint/2010/main" val="36782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E84EC-32C3-4A98-8900-38580EAC577D}" type="slidenum">
              <a:rPr lang="en-US" smtClean="0"/>
              <a:t>‹#›</a:t>
            </a:fld>
            <a:endParaRPr lang="en-US"/>
          </a:p>
        </p:txBody>
      </p:sp>
      <p:sp>
        <p:nvSpPr>
          <p:cNvPr id="5" name="Date Placeholder 4"/>
          <p:cNvSpPr>
            <a:spLocks noGrp="1"/>
          </p:cNvSpPr>
          <p:nvPr>
            <p:ph type="dt" sz="half" idx="10"/>
          </p:nvPr>
        </p:nvSpPr>
        <p:spPr/>
        <p:txBody>
          <a:bodyPr/>
          <a:lstStyle/>
          <a:p>
            <a:fld id="{A6EB12B3-7C39-425D-92E0-C5C80228BC17}" type="datetimeFigureOut">
              <a:rPr lang="en-US" smtClean="0"/>
              <a:t>12/10/2021</a:t>
            </a:fld>
            <a:endParaRPr lang="en-US"/>
          </a:p>
        </p:txBody>
      </p:sp>
    </p:spTree>
    <p:extLst>
      <p:ext uri="{BB962C8B-B14F-4D97-AF65-F5344CB8AC3E}">
        <p14:creationId xmlns:p14="http://schemas.microsoft.com/office/powerpoint/2010/main" val="156777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EB12B3-7C39-425D-92E0-C5C80228BC17}" type="datetimeFigureOut">
              <a:rPr lang="en-US" smtClean="0"/>
              <a:t>12/10/2021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7E84EC-32C3-4A98-8900-38580EAC577D}" type="slidenum">
              <a:rPr lang="en-US" smtClean="0"/>
              <a:t>‹#›</a:t>
            </a:fld>
            <a:endParaRPr lang="en-US"/>
          </a:p>
        </p:txBody>
      </p:sp>
    </p:spTree>
    <p:extLst>
      <p:ext uri="{BB962C8B-B14F-4D97-AF65-F5344CB8AC3E}">
        <p14:creationId xmlns:p14="http://schemas.microsoft.com/office/powerpoint/2010/main" val="148956749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uwrfkaggler/ravdess-emotional-speech-audio"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DFA1C9-93F2-4FD1-86E9-E2448A81A7F6}"/>
              </a:ext>
            </a:extLst>
          </p:cNvPr>
          <p:cNvSpPr>
            <a:spLocks noGrp="1"/>
          </p:cNvSpPr>
          <p:nvPr>
            <p:ph type="subTitle" idx="1"/>
          </p:nvPr>
        </p:nvSpPr>
        <p:spPr>
          <a:xfrm>
            <a:off x="1507067" y="4050833"/>
            <a:ext cx="7766936" cy="1409700"/>
          </a:xfrm>
        </p:spPr>
        <p:txBody>
          <a:bodyPr>
            <a:normAutofit/>
          </a:bodyPr>
          <a:lstStyle/>
          <a:p>
            <a:r>
              <a:rPr lang="en-US" dirty="0">
                <a:latin typeface="Times New Roman" panose="02020603050405020304" pitchFamily="18" charset="0"/>
                <a:cs typeface="Times New Roman" panose="02020603050405020304" pitchFamily="18" charset="0"/>
              </a:rPr>
              <a:t>CS613 Machine Learning</a:t>
            </a:r>
          </a:p>
          <a:p>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Natasha Lalwani,</a:t>
            </a:r>
          </a:p>
          <a:p>
            <a:r>
              <a:rPr lang="en-US" dirty="0" err="1">
                <a:latin typeface="Times New Roman" panose="02020603050405020304" pitchFamily="18" charset="0"/>
                <a:cs typeface="Times New Roman" panose="02020603050405020304" pitchFamily="18" charset="0"/>
              </a:rPr>
              <a:t>Nishchala</a:t>
            </a:r>
            <a:r>
              <a:rPr lang="en-US" dirty="0">
                <a:latin typeface="Times New Roman" panose="02020603050405020304" pitchFamily="18" charset="0"/>
                <a:cs typeface="Times New Roman" panose="02020603050405020304" pitchFamily="18" charset="0"/>
              </a:rPr>
              <a:t> Barde</a:t>
            </a:r>
          </a:p>
        </p:txBody>
      </p:sp>
      <p:graphicFrame>
        <p:nvGraphicFramePr>
          <p:cNvPr id="7" name="Table 6">
            <a:extLst>
              <a:ext uri="{FF2B5EF4-FFF2-40B4-BE49-F238E27FC236}">
                <a16:creationId xmlns:a16="http://schemas.microsoft.com/office/drawing/2014/main" id="{F1664916-8D26-46F9-98B2-AF88C28F20CD}"/>
              </a:ext>
            </a:extLst>
          </p:cNvPr>
          <p:cNvGraphicFramePr>
            <a:graphicFrameLocks noGrp="1"/>
          </p:cNvGraphicFramePr>
          <p:nvPr>
            <p:extLst>
              <p:ext uri="{D42A27DB-BD31-4B8C-83A1-F6EECF244321}">
                <p14:modId xmlns:p14="http://schemas.microsoft.com/office/powerpoint/2010/main" val="2297228272"/>
              </p:ext>
            </p:extLst>
          </p:nvPr>
        </p:nvGraphicFramePr>
        <p:xfrm>
          <a:off x="1706965" y="1581724"/>
          <a:ext cx="6791325" cy="1409700"/>
        </p:xfrm>
        <a:graphic>
          <a:graphicData uri="http://schemas.openxmlformats.org/drawingml/2006/table">
            <a:tbl>
              <a:tblPr>
                <a:tableStyleId>{5C22544A-7EE6-4342-B048-85BDC9FD1C3A}</a:tableStyleId>
              </a:tblPr>
              <a:tblGrid>
                <a:gridCol w="6791325">
                  <a:extLst>
                    <a:ext uri="{9D8B030D-6E8A-4147-A177-3AD203B41FA5}">
                      <a16:colId xmlns:a16="http://schemas.microsoft.com/office/drawing/2014/main" val="1988827899"/>
                    </a:ext>
                  </a:extLst>
                </a:gridCol>
              </a:tblGrid>
              <a:tr h="1409700">
                <a:tc>
                  <a:txBody>
                    <a:bodyPr/>
                    <a:lstStyle/>
                    <a:p>
                      <a:pPr marL="0" marR="0" algn="ctr">
                        <a:spcBef>
                          <a:spcPts val="0"/>
                        </a:spcBef>
                        <a:spcAft>
                          <a:spcPts val="1600"/>
                        </a:spcAft>
                      </a:pPr>
                      <a:r>
                        <a:rPr lang="en-US" sz="3600" kern="1400" dirty="0">
                          <a:effectLst/>
                          <a:latin typeface="Algerian" panose="04020705040A02060702" pitchFamily="82" charset="0"/>
                        </a:rPr>
                        <a:t>Human emotion detection from speech</a:t>
                      </a:r>
                      <a:endParaRPr lang="en-US" sz="3600" dirty="0">
                        <a:effectLst/>
                        <a:latin typeface="Algerian" panose="04020705040A02060702" pitchFamily="82" charset="0"/>
                        <a:ea typeface="Times New Roman" panose="02020603050405020304" pitchFamily="18" charset="0"/>
                      </a:endParaRPr>
                    </a:p>
                  </a:txBody>
                  <a:tcPr marL="118745" marR="118745" marT="118745" marB="118745"/>
                </a:tc>
                <a:extLst>
                  <a:ext uri="{0D108BD9-81ED-4DB2-BD59-A6C34878D82A}">
                    <a16:rowId xmlns:a16="http://schemas.microsoft.com/office/drawing/2014/main" val="3899897042"/>
                  </a:ext>
                </a:extLst>
              </a:tr>
            </a:tbl>
          </a:graphicData>
        </a:graphic>
      </p:graphicFrame>
      <p:sp>
        <p:nvSpPr>
          <p:cNvPr id="8" name="Rectangle 2">
            <a:extLst>
              <a:ext uri="{FF2B5EF4-FFF2-40B4-BE49-F238E27FC236}">
                <a16:creationId xmlns:a16="http://schemas.microsoft.com/office/drawing/2014/main" id="{0FDCEA94-0C94-42E7-96FC-F0A0B9C22EF3}"/>
              </a:ext>
            </a:extLst>
          </p:cNvPr>
          <p:cNvSpPr>
            <a:spLocks noGrp="1" noChangeArrowheads="1"/>
          </p:cNvSpPr>
          <p:nvPr>
            <p:ph type="ctrTitle"/>
          </p:nvPr>
        </p:nvSpPr>
        <p:spPr bwMode="auto">
          <a:xfrm>
            <a:off x="1633676" y="589802"/>
            <a:ext cx="7766936" cy="164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5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0F60-4A0F-40E8-BA20-1A77DEA11E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US" dirty="0"/>
              <a:t>:</a:t>
            </a:r>
            <a:br>
              <a:rPr lang="en-US" dirty="0"/>
            </a:br>
            <a:endParaRPr lang="en-US" dirty="0"/>
          </a:p>
        </p:txBody>
      </p:sp>
      <p:sp>
        <p:nvSpPr>
          <p:cNvPr id="4" name="TextBox 3">
            <a:extLst>
              <a:ext uri="{FF2B5EF4-FFF2-40B4-BE49-F238E27FC236}">
                <a16:creationId xmlns:a16="http://schemas.microsoft.com/office/drawing/2014/main" id="{C09BDDF2-A1D1-4903-BE78-B39F15BECF79}"/>
              </a:ext>
            </a:extLst>
          </p:cNvPr>
          <p:cNvSpPr txBox="1"/>
          <p:nvPr/>
        </p:nvSpPr>
        <p:spPr>
          <a:xfrm>
            <a:off x="677333" y="1823566"/>
            <a:ext cx="7716389" cy="3693319"/>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rPr>
              <a:t>We consider the problem of identifying human emotions from speech samples. </a:t>
            </a: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rPr>
              <a:t>Our aim is to experiment with various methods of  classifying emotions and better understand the most distinctive features of emotions. </a:t>
            </a: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rPr>
              <a:t>The motivation and idea for this topic came from the fact that applications like speech assistants are widely used today and there is ongoing work on speech assistants that can actually have human-like conversations and understand human emotions. </a:t>
            </a: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rPr>
              <a:t>The other reason is that we wanted to work on a different type of data. The objective here is to learn how we can process audio data to feed it to the classification model.</a:t>
            </a:r>
          </a:p>
        </p:txBody>
      </p:sp>
    </p:spTree>
    <p:extLst>
      <p:ext uri="{BB962C8B-B14F-4D97-AF65-F5344CB8AC3E}">
        <p14:creationId xmlns:p14="http://schemas.microsoft.com/office/powerpoint/2010/main" val="225187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63ED-DDC0-492D-82C9-ABB88D3AEF75}"/>
              </a:ext>
            </a:extLst>
          </p:cNvPr>
          <p:cNvSpPr>
            <a:spLocks noGrp="1"/>
          </p:cNvSpPr>
          <p:nvPr>
            <p:ph type="title"/>
          </p:nvPr>
        </p:nvSpPr>
        <p:spPr>
          <a:xfrm>
            <a:off x="677334" y="609600"/>
            <a:ext cx="8596668" cy="980661"/>
          </a:xfrm>
        </p:spPr>
        <p:txBody>
          <a:bodyPr/>
          <a:lstStyle/>
          <a:p>
            <a:r>
              <a:rPr lang="en-US" sz="3600" b="1" dirty="0">
                <a:effectLst/>
                <a:latin typeface="Times New Roman" panose="02020603050405020304" pitchFamily="18" charset="0"/>
                <a:ea typeface="Times New Roman" panose="02020603050405020304" pitchFamily="18" charset="0"/>
              </a:rPr>
              <a:t>Dataset for Project</a:t>
            </a:r>
            <a:endParaRPr lang="en-US" dirty="0"/>
          </a:p>
        </p:txBody>
      </p:sp>
      <p:sp>
        <p:nvSpPr>
          <p:cNvPr id="4" name="TextBox 3">
            <a:extLst>
              <a:ext uri="{FF2B5EF4-FFF2-40B4-BE49-F238E27FC236}">
                <a16:creationId xmlns:a16="http://schemas.microsoft.com/office/drawing/2014/main" id="{34D593CF-5AF5-4169-95BD-67E2FCAE5C1E}"/>
              </a:ext>
            </a:extLst>
          </p:cNvPr>
          <p:cNvSpPr txBox="1"/>
          <p:nvPr/>
        </p:nvSpPr>
        <p:spPr>
          <a:xfrm>
            <a:off x="826335" y="1447086"/>
            <a:ext cx="8298666" cy="5078313"/>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dataset we choose to use is the Kaggle dataset – </a:t>
            </a:r>
          </a:p>
          <a:p>
            <a:pPr algn="just"/>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2"/>
              </a:rPr>
              <a:t>https://www.kaggle.com/uwrfkaggler/ravdess-emotional-speech-audio</a:t>
            </a:r>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dataset is </a:t>
            </a:r>
            <a:r>
              <a:rPr lang="en-US" sz="1800" dirty="0" smtClean="0">
                <a:effectLst/>
                <a:latin typeface="Times New Roman" panose="02020603050405020304" pitchFamily="18" charset="0"/>
                <a:ea typeface="Times New Roman" panose="02020603050405020304" pitchFamily="18" charset="0"/>
              </a:rPr>
              <a:t>labeled </a:t>
            </a:r>
            <a:r>
              <a:rPr lang="en-US" sz="1800" dirty="0">
                <a:effectLst/>
                <a:latin typeface="Times New Roman" panose="02020603050405020304" pitchFamily="18" charset="0"/>
                <a:ea typeface="Times New Roman" panose="02020603050405020304" pitchFamily="18" charset="0"/>
              </a:rPr>
              <a:t>dataset and contains audio </a:t>
            </a:r>
            <a:r>
              <a:rPr lang="en-US" dirty="0">
                <a:latin typeface="Times New Roman" panose="02020603050405020304" pitchFamily="18" charset="0"/>
                <a:ea typeface="Times New Roman" panose="02020603050405020304" pitchFamily="18" charset="0"/>
              </a:rPr>
              <a:t>files (16bit, 48kHz .wav) from the RAVDESS. </a:t>
            </a: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Each of the 1440 files has a unique filename. The filename consists of a 7-part numerical identifier. These identifiers define the stimulus characteristics.</a:t>
            </a: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Filename example: 03-01-06-01-02-01-12.wav</a:t>
            </a:r>
          </a:p>
          <a:p>
            <a:pPr algn="just"/>
            <a:r>
              <a:rPr lang="en-US" dirty="0">
                <a:latin typeface="Times New Roman" panose="02020603050405020304" pitchFamily="18" charset="0"/>
                <a:ea typeface="Times New Roman" panose="02020603050405020304" pitchFamily="18" charset="0"/>
              </a:rPr>
              <a:t>	1. Audio-only (03)</a:t>
            </a:r>
          </a:p>
          <a:p>
            <a:pPr algn="just"/>
            <a:r>
              <a:rPr lang="en-US" dirty="0">
                <a:latin typeface="Times New Roman" panose="02020603050405020304" pitchFamily="18" charset="0"/>
                <a:ea typeface="Times New Roman" panose="02020603050405020304" pitchFamily="18" charset="0"/>
              </a:rPr>
              <a:t>	2. Speech (01)</a:t>
            </a:r>
          </a:p>
          <a:p>
            <a:pPr algn="just"/>
            <a:r>
              <a:rPr lang="en-US" dirty="0">
                <a:latin typeface="Times New Roman" panose="02020603050405020304" pitchFamily="18" charset="0"/>
                <a:ea typeface="Times New Roman" panose="02020603050405020304" pitchFamily="18" charset="0"/>
              </a:rPr>
              <a:t>	3. Fearful (06)</a:t>
            </a:r>
          </a:p>
          <a:p>
            <a:pPr algn="just"/>
            <a:r>
              <a:rPr lang="en-US" dirty="0">
                <a:latin typeface="Times New Roman" panose="02020603050405020304" pitchFamily="18" charset="0"/>
                <a:ea typeface="Times New Roman" panose="02020603050405020304" pitchFamily="18" charset="0"/>
              </a:rPr>
              <a:t>	4. Normal intensity (01)</a:t>
            </a:r>
          </a:p>
          <a:p>
            <a:pPr algn="just"/>
            <a:r>
              <a:rPr lang="en-US" dirty="0">
                <a:latin typeface="Times New Roman" panose="02020603050405020304" pitchFamily="18" charset="0"/>
                <a:ea typeface="Times New Roman" panose="02020603050405020304" pitchFamily="18" charset="0"/>
              </a:rPr>
              <a:t>	5. Statement "dogs" (02)</a:t>
            </a:r>
          </a:p>
          <a:p>
            <a:pPr algn="just"/>
            <a:r>
              <a:rPr lang="en-US" dirty="0">
                <a:latin typeface="Times New Roman" panose="02020603050405020304" pitchFamily="18" charset="0"/>
                <a:ea typeface="Times New Roman" panose="02020603050405020304" pitchFamily="18" charset="0"/>
              </a:rPr>
              <a:t>	6. 1st Repetition (01)</a:t>
            </a:r>
          </a:p>
          <a:p>
            <a:pPr algn="just"/>
            <a:r>
              <a:rPr lang="en-US" dirty="0">
                <a:latin typeface="Times New Roman" panose="02020603050405020304" pitchFamily="18" charset="0"/>
                <a:ea typeface="Times New Roman" panose="02020603050405020304" pitchFamily="18" charset="0"/>
              </a:rPr>
              <a:t>	7. 12</a:t>
            </a:r>
            <a:r>
              <a:rPr lang="en-US" baseline="30000" dirty="0">
                <a:latin typeface="Times New Roman" panose="02020603050405020304" pitchFamily="18" charset="0"/>
                <a:ea typeface="Times New Roman" panose="02020603050405020304" pitchFamily="18" charset="0"/>
              </a:rPr>
              <a:t>th</a:t>
            </a:r>
            <a:r>
              <a:rPr lang="en-US" dirty="0">
                <a:latin typeface="Times New Roman" panose="02020603050405020304" pitchFamily="18" charset="0"/>
                <a:ea typeface="Times New Roman" panose="02020603050405020304" pitchFamily="18" charset="0"/>
              </a:rPr>
              <a:t> Actor (12) Female, as the actor ID number is even.</a:t>
            </a: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39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B072-F19C-4041-B21A-35AC984164F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for Project</a:t>
            </a:r>
          </a:p>
        </p:txBody>
      </p:sp>
      <p:sp>
        <p:nvSpPr>
          <p:cNvPr id="4" name="TextBox 3">
            <a:extLst>
              <a:ext uri="{FF2B5EF4-FFF2-40B4-BE49-F238E27FC236}">
                <a16:creationId xmlns:a16="http://schemas.microsoft.com/office/drawing/2014/main" id="{43F21ED1-4B70-4BA3-BF9B-FC3BC1939D85}"/>
              </a:ext>
            </a:extLst>
          </p:cNvPr>
          <p:cNvSpPr txBox="1"/>
          <p:nvPr/>
        </p:nvSpPr>
        <p:spPr>
          <a:xfrm>
            <a:off x="820868" y="1715477"/>
            <a:ext cx="7584577" cy="4122667"/>
          </a:xfrm>
          <a:prstGeom prst="rect">
            <a:avLst/>
          </a:prstGeom>
          <a:noFill/>
        </p:spPr>
        <p:txBody>
          <a:bodyPr wrap="square">
            <a:spAutoFit/>
          </a:bodyPr>
          <a:lstStyle/>
          <a:p>
            <a:pPr marL="0" marR="0" indent="0" algn="just">
              <a:lnSpc>
                <a:spcPct val="10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 this project, </a:t>
            </a:r>
            <a:r>
              <a:rPr lang="en-US" sz="1800" dirty="0" smtClean="0">
                <a:effectLst/>
                <a:latin typeface="Times New Roman" panose="02020603050405020304" pitchFamily="18" charset="0"/>
                <a:ea typeface="Times New Roman" panose="02020603050405020304" pitchFamily="18" charset="0"/>
              </a:rPr>
              <a:t>we split our </a:t>
            </a:r>
            <a:r>
              <a:rPr lang="en-US" sz="1800" dirty="0">
                <a:effectLst/>
                <a:latin typeface="Times New Roman" panose="02020603050405020304" pitchFamily="18" charset="0"/>
                <a:ea typeface="Times New Roman" panose="02020603050405020304" pitchFamily="18" charset="0"/>
              </a:rPr>
              <a:t>dataset </a:t>
            </a:r>
            <a:r>
              <a:rPr lang="en-US" sz="1800" dirty="0" smtClean="0">
                <a:effectLst/>
                <a:latin typeface="Times New Roman" panose="02020603050405020304" pitchFamily="18" charset="0"/>
                <a:ea typeface="Times New Roman" panose="02020603050405020304" pitchFamily="18" charset="0"/>
              </a:rPr>
              <a:t>into </a:t>
            </a:r>
            <a:r>
              <a:rPr lang="en-US" dirty="0" smtClean="0">
                <a:latin typeface="Times New Roman" panose="02020603050405020304" pitchFamily="18" charset="0"/>
                <a:ea typeface="Times New Roman" panose="02020603050405020304" pitchFamily="18" charset="0"/>
              </a:rPr>
              <a:t>three</a:t>
            </a:r>
            <a:r>
              <a:rPr lang="en-US" sz="180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p>
          <a:p>
            <a:pPr marL="0" marR="0" indent="0" algn="just">
              <a:lnSpc>
                <a:spcPct val="10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lvl="0" algn="just">
              <a:lnSpc>
                <a:spcPct val="105000"/>
              </a:lnSpc>
              <a:spcBef>
                <a:spcPts val="0"/>
              </a:spcBef>
              <a:spcAft>
                <a:spcPts val="0"/>
              </a:spcAft>
            </a:pPr>
            <a:r>
              <a:rPr lang="en-US" b="1" dirty="0">
                <a:latin typeface="Times New Roman" panose="02020603050405020304" pitchFamily="18" charset="0"/>
              </a:rPr>
              <a:t>1. Train data</a:t>
            </a:r>
            <a:r>
              <a:rPr lang="en-US" dirty="0">
                <a:latin typeface="Times New Roman" panose="02020603050405020304" pitchFamily="18" charset="0"/>
              </a:rPr>
              <a:t>: Will be used to train our models and learn their parameters.</a:t>
            </a:r>
          </a:p>
          <a:p>
            <a:pPr marR="0" lvl="0" algn="just">
              <a:lnSpc>
                <a:spcPct val="105000"/>
              </a:lnSpc>
              <a:spcBef>
                <a:spcPts val="0"/>
              </a:spcBef>
              <a:spcAft>
                <a:spcPts val="0"/>
              </a:spcAft>
            </a:pPr>
            <a:endParaRPr lang="en-US" dirty="0">
              <a:latin typeface="Times New Roman" panose="02020603050405020304" pitchFamily="18" charset="0"/>
            </a:endParaRPr>
          </a:p>
          <a:p>
            <a:pPr marR="0" lvl="0" algn="just">
              <a:lnSpc>
                <a:spcPct val="105000"/>
              </a:lnSpc>
              <a:spcBef>
                <a:spcPts val="0"/>
              </a:spcBef>
              <a:spcAft>
                <a:spcPts val="0"/>
              </a:spcAft>
            </a:pPr>
            <a:r>
              <a:rPr lang="en-US" b="1" dirty="0">
                <a:latin typeface="Times New Roman" panose="02020603050405020304" pitchFamily="18" charset="0"/>
              </a:rPr>
              <a:t>2. Validation data</a:t>
            </a:r>
            <a:r>
              <a:rPr lang="en-US" dirty="0">
                <a:latin typeface="Times New Roman" panose="02020603050405020304" pitchFamily="18" charset="0"/>
              </a:rPr>
              <a:t>: Will be used to select the optimal parameters for the models. For example, for </a:t>
            </a:r>
            <a:r>
              <a:rPr lang="en-US" dirty="0" smtClean="0">
                <a:latin typeface="Times New Roman" panose="02020603050405020304" pitchFamily="18" charset="0"/>
              </a:rPr>
              <a:t>K-NN</a:t>
            </a:r>
            <a:r>
              <a:rPr lang="en-US" dirty="0">
                <a:latin typeface="Times New Roman" panose="02020603050405020304" pitchFamily="18" charset="0"/>
              </a:rPr>
              <a:t>, </a:t>
            </a:r>
            <a:r>
              <a:rPr lang="en-US" dirty="0" smtClean="0">
                <a:latin typeface="Times New Roman" panose="02020603050405020304" pitchFamily="18" charset="0"/>
              </a:rPr>
              <a:t>we use </a:t>
            </a:r>
            <a:r>
              <a:rPr lang="en-US" dirty="0">
                <a:latin typeface="Times New Roman" panose="02020603050405020304" pitchFamily="18" charset="0"/>
              </a:rPr>
              <a:t>this data to select optimal value of K and similarly in CNN, to decide when to stop training and to select the optimal checkpoint.</a:t>
            </a:r>
          </a:p>
          <a:p>
            <a:pPr marR="0" lvl="0" algn="just">
              <a:lnSpc>
                <a:spcPct val="105000"/>
              </a:lnSpc>
              <a:spcBef>
                <a:spcPts val="0"/>
              </a:spcBef>
              <a:spcAft>
                <a:spcPts val="0"/>
              </a:spcAft>
            </a:pPr>
            <a:endParaRPr lang="en-US" dirty="0">
              <a:latin typeface="Times New Roman" panose="02020603050405020304" pitchFamily="18" charset="0"/>
            </a:endParaRPr>
          </a:p>
          <a:p>
            <a:pPr marR="0" lvl="0" algn="just">
              <a:lnSpc>
                <a:spcPct val="105000"/>
              </a:lnSpc>
              <a:spcBef>
                <a:spcPts val="0"/>
              </a:spcBef>
              <a:spcAft>
                <a:spcPts val="0"/>
              </a:spcAft>
            </a:pPr>
            <a:r>
              <a:rPr lang="en-US" b="1" dirty="0">
                <a:latin typeface="Times New Roman" panose="02020603050405020304" pitchFamily="18" charset="0"/>
              </a:rPr>
              <a:t>3. Test data</a:t>
            </a:r>
            <a:r>
              <a:rPr lang="en-US" dirty="0">
                <a:latin typeface="Times New Roman" panose="02020603050405020304" pitchFamily="18" charset="0"/>
              </a:rPr>
              <a:t>: This data will not be used during training. It will be used to report final results (performance measures) after the training is finalized.</a:t>
            </a:r>
          </a:p>
          <a:p>
            <a:pPr marL="285750" indent="-285750" algn="just">
              <a:buFont typeface="Arial" panose="020B0604020202020204" pitchFamily="34" charset="0"/>
              <a:buChar char="•"/>
            </a:pPr>
            <a:endParaRPr lang="en-US" i="1" dirty="0">
              <a:latin typeface="Times New Roman" panose="02020603050405020304" pitchFamily="18" charset="0"/>
            </a:endParaRPr>
          </a:p>
          <a:p>
            <a:pPr marL="285750" indent="-285750" algn="just">
              <a:buFont typeface="Arial" panose="020B0604020202020204" pitchFamily="34" charset="0"/>
              <a:buChar char="•"/>
            </a:pPr>
            <a:endParaRPr lang="en-US" i="1" dirty="0">
              <a:latin typeface="Times New Roman" panose="02020603050405020304" pitchFamily="18" charset="0"/>
            </a:endParaRPr>
          </a:p>
          <a:p>
            <a:pPr marL="285750" indent="-285750">
              <a:buFont typeface="Arial" panose="020B0604020202020204" pitchFamily="34" charset="0"/>
              <a:buChar char="•"/>
            </a:pPr>
            <a:endParaRPr lang="en-US" i="1" dirty="0">
              <a:latin typeface="Times New Roman" panose="02020603050405020304" pitchFamily="18" charset="0"/>
            </a:endParaRPr>
          </a:p>
        </p:txBody>
      </p:sp>
    </p:spTree>
    <p:extLst>
      <p:ext uri="{BB962C8B-B14F-4D97-AF65-F5344CB8AC3E}">
        <p14:creationId xmlns:p14="http://schemas.microsoft.com/office/powerpoint/2010/main" val="223925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4951899-B99C-47AB-9C7C-16264D7A14C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B94D217E-92A1-48B2-B6BF-8B6A35AF9D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9582FD9-95AB-4339-8A07-BAD420BE1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778DC79-DE09-4F89-81B1-275C542D7F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EAEC370A-1F34-4D8E-B065-81F6F568AA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816EDF3-D9EE-488C-AFDC-0223815139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330BD4-97D9-4D24-815A-0E557B04F9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A8EDE67-BAC0-478C-99D9-BBC5AD5320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3DFB3F3-2523-4F1F-BC2B-B97C172F2C4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E5660E4-7443-4FCC-AD43-9D1AE972B5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EDF9C36-B365-4426-85B9-82E0DE187A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AEFCCB-6019-415F-9A5F-A1068FD094B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Approach</a:t>
            </a:r>
          </a:p>
        </p:txBody>
      </p:sp>
      <p:sp>
        <p:nvSpPr>
          <p:cNvPr id="4" name="TextBox 3">
            <a:extLst>
              <a:ext uri="{FF2B5EF4-FFF2-40B4-BE49-F238E27FC236}">
                <a16:creationId xmlns:a16="http://schemas.microsoft.com/office/drawing/2014/main" id="{54F7CAEE-53D0-4A86-8E41-0C37C439441A}"/>
              </a:ext>
            </a:extLst>
          </p:cNvPr>
          <p:cNvSpPr txBox="1"/>
          <p:nvPr/>
        </p:nvSpPr>
        <p:spPr>
          <a:xfrm>
            <a:off x="448733" y="1606062"/>
            <a:ext cx="7464345" cy="5154956"/>
          </a:xfrm>
          <a:prstGeom prst="rect">
            <a:avLst/>
          </a:prstGeom>
        </p:spPr>
        <p:txBody>
          <a:bodyPr vert="horz" lIns="91440" tIns="45720" rIns="91440" bIns="45720" rtlCol="0">
            <a:noAutofit/>
          </a:bodyPr>
          <a:lstStyle/>
          <a:p>
            <a:pPr marL="742950" lvl="1" indent="-285750">
              <a:lnSpc>
                <a:spcPct val="90000"/>
              </a:lnSpc>
              <a:spcBef>
                <a:spcPts val="1000"/>
              </a:spcBef>
              <a:buClr>
                <a:schemeClr val="accent1"/>
              </a:buClr>
              <a:buSzPct val="80000"/>
              <a:buFont typeface="Wingdings" pitchFamily="2" charset="2"/>
              <a:buChar char="q"/>
            </a:pPr>
            <a:r>
              <a:rPr lang="en-US" dirty="0">
                <a:latin typeface="Times New Roman" panose="02020603050405020304" pitchFamily="18" charset="0"/>
                <a:cs typeface="Times New Roman" panose="02020603050405020304" pitchFamily="18" charset="0"/>
              </a:rPr>
              <a:t>Since our raw data is in the audio file format, it will be a challenge to extract relevant features from the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pitchFamily="2" charset="2"/>
              <a:buChar char="q"/>
            </a:pPr>
            <a:r>
              <a:rPr lang="en-US" dirty="0" smtClean="0">
                <a:latin typeface="Times New Roman" panose="02020603050405020304" pitchFamily="18" charset="0"/>
                <a:cs typeface="Times New Roman" panose="02020603050405020304" pitchFamily="18" charset="0"/>
              </a:rPr>
              <a:t>To overcome that,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convert the audio data into image form using </a:t>
            </a:r>
            <a:r>
              <a:rPr lang="en-US" i="1"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 library in python. This library helps to visualize the sound data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Librosa</a:t>
            </a:r>
            <a:r>
              <a:rPr lang="en-US" dirty="0" smtClean="0">
                <a:latin typeface="Times New Roman" panose="02020603050405020304" pitchFamily="18" charset="0"/>
                <a:cs typeface="Times New Roman" panose="02020603050405020304" pitchFamily="18" charset="0"/>
              </a:rPr>
              <a:t> is also used to extract features, such as </a:t>
            </a:r>
            <a:r>
              <a:rPr lang="en-US" dirty="0">
                <a:latin typeface="Times New Roman" panose="02020603050405020304" pitchFamily="18" charset="0"/>
                <a:cs typeface="Times New Roman" panose="02020603050405020304" pitchFamily="18" charset="0"/>
              </a:rPr>
              <a:t>MFCCs, </a:t>
            </a:r>
            <a:r>
              <a:rPr lang="en-US" dirty="0" err="1">
                <a:latin typeface="Times New Roman" panose="02020603050405020304" pitchFamily="18" charset="0"/>
                <a:cs typeface="Times New Roman" panose="02020603050405020304" pitchFamily="18" charset="0"/>
              </a:rPr>
              <a:t>chromagram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melspectrogram</a:t>
            </a:r>
            <a:r>
              <a:rPr lang="en-US" dirty="0">
                <a:latin typeface="Times New Roman" panose="02020603050405020304" pitchFamily="18" charset="0"/>
                <a:cs typeface="Times New Roman" panose="02020603050405020304" pitchFamily="18" charset="0"/>
              </a:rPr>
              <a:t>, spectral </a:t>
            </a:r>
            <a:r>
              <a:rPr lang="en-US" dirty="0" smtClean="0">
                <a:latin typeface="Times New Roman" panose="02020603050405020304" pitchFamily="18" charset="0"/>
                <a:cs typeface="Times New Roman" panose="02020603050405020304" pitchFamily="18" charset="0"/>
              </a:rPr>
              <a:t>contrast, </a:t>
            </a:r>
            <a:r>
              <a:rPr lang="en-US" dirty="0" err="1" smtClean="0">
                <a:latin typeface="Times New Roman" panose="02020603050405020304" pitchFamily="18" charset="0"/>
                <a:cs typeface="Times New Roman" panose="02020603050405020304" pitchFamily="18" charset="0"/>
              </a:rPr>
              <a:t>tonnetz</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from an audio dataset</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pitchFamily="2" charset="2"/>
              <a:buChar char="q"/>
            </a:pPr>
            <a:r>
              <a:rPr lang="en-US" dirty="0" smtClean="0">
                <a:latin typeface="Times New Roman" panose="02020603050405020304" pitchFamily="18" charset="0"/>
                <a:cs typeface="Times New Roman" panose="02020603050405020304" pitchFamily="18" charset="0"/>
              </a:rPr>
              <a:t>In order to classify the emotions, we implemented different machine learning models such as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KNN, SVM, </a:t>
            </a:r>
            <a:r>
              <a:rPr lang="en-US" dirty="0" err="1" smtClean="0">
                <a:latin typeface="Times New Roman" panose="02020603050405020304" pitchFamily="18" charset="0"/>
                <a:cs typeface="Times New Roman" panose="02020603050405020304" pitchFamily="18" charset="0"/>
              </a:rPr>
              <a:t>Logisitc</a:t>
            </a:r>
            <a:r>
              <a:rPr lang="en-US" dirty="0" smtClean="0">
                <a:latin typeface="Times New Roman" panose="02020603050405020304" pitchFamily="18" charset="0"/>
                <a:cs typeface="Times New Roman" panose="02020603050405020304" pitchFamily="18" charset="0"/>
              </a:rPr>
              <a:t> Regression Classifier and Random Forest Classifier.</a:t>
            </a:r>
          </a:p>
          <a:p>
            <a:pPr marL="742950" lvl="1" indent="-285750">
              <a:lnSpc>
                <a:spcPct val="90000"/>
              </a:lnSpc>
              <a:spcBef>
                <a:spcPts val="1000"/>
              </a:spcBef>
              <a:buClr>
                <a:schemeClr val="accent1"/>
              </a:buClr>
              <a:buSzPct val="80000"/>
              <a:buFont typeface="Wingdings" pitchFamily="2" charset="2"/>
              <a:buChar char="q"/>
            </a:pPr>
            <a:r>
              <a:rPr lang="en-US" dirty="0" smtClean="0">
                <a:latin typeface="Times New Roman" panose="02020603050405020304" pitchFamily="18" charset="0"/>
                <a:cs typeface="Times New Roman" panose="02020603050405020304" pitchFamily="18" charset="0"/>
              </a:rPr>
              <a:t>We also implemented the idea of ensemble learning in order to increase the accuracy.</a:t>
            </a:r>
          </a:p>
          <a:p>
            <a:pPr marL="742950" lvl="1" indent="-285750">
              <a:lnSpc>
                <a:spcPct val="90000"/>
              </a:lnSpc>
              <a:spcBef>
                <a:spcPts val="1000"/>
              </a:spcBef>
              <a:buClr>
                <a:schemeClr val="accent1"/>
              </a:buClr>
              <a:buSzPct val="80000"/>
              <a:buFont typeface="Wingdings" pitchFamily="2" charset="2"/>
              <a:buChar char="q"/>
            </a:pPr>
            <a:r>
              <a:rPr lang="en-US" dirty="0">
                <a:latin typeface="Times New Roman" panose="02020603050405020304" pitchFamily="18" charset="0"/>
                <a:cs typeface="Times New Roman" panose="02020603050405020304" pitchFamily="18" charset="0"/>
              </a:rPr>
              <a:t>Ensemble techniques are a type of machine learning methodology that integrates numerous base models to create a single best-fit predictive model</a:t>
            </a:r>
            <a:r>
              <a:rPr lang="en-US" dirty="0" smtClean="0">
                <a:latin typeface="Times New Roman" panose="02020603050405020304" pitchFamily="18" charset="0"/>
                <a:cs typeface="Times New Roman" panose="02020603050405020304" pitchFamily="18" charset="0"/>
              </a:rPr>
              <a:t>.</a:t>
            </a:r>
          </a:p>
          <a:p>
            <a:pPr marL="742950" lvl="1" indent="-285750">
              <a:lnSpc>
                <a:spcPct val="90000"/>
              </a:lnSpc>
              <a:spcBef>
                <a:spcPts val="1000"/>
              </a:spcBef>
              <a:buClr>
                <a:schemeClr val="accent1"/>
              </a:buClr>
              <a:buSzPct val="80000"/>
              <a:buFont typeface="Wingdings" pitchFamily="2" charset="2"/>
              <a:buChar char="q"/>
            </a:pPr>
            <a:r>
              <a:rPr lang="en-US" dirty="0" smtClean="0">
                <a:latin typeface="Times New Roman" panose="02020603050405020304" pitchFamily="18" charset="0"/>
                <a:cs typeface="Times New Roman" panose="02020603050405020304" pitchFamily="18" charset="0"/>
              </a:rPr>
              <a:t>We used a Voting Classifier which </a:t>
            </a:r>
            <a:r>
              <a:rPr lang="en-US" dirty="0">
                <a:latin typeface="Times New Roman" panose="02020603050405020304" pitchFamily="18" charset="0"/>
                <a:cs typeface="Times New Roman" panose="02020603050405020304" pitchFamily="18" charset="0"/>
              </a:rPr>
              <a:t>is a machine learning model that learns from an ensemble of many models and predicts an output (class) based on the highest probability of the output being the chosen class.</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004" y="869950"/>
            <a:ext cx="3467100" cy="3238500"/>
          </a:xfrm>
          <a:prstGeom prst="rect">
            <a:avLst/>
          </a:prstGeom>
        </p:spPr>
      </p:pic>
      <p:sp>
        <p:nvSpPr>
          <p:cNvPr id="5" name="TextBox 4"/>
          <p:cNvSpPr txBox="1"/>
          <p:nvPr/>
        </p:nvSpPr>
        <p:spPr>
          <a:xfrm>
            <a:off x="8636000" y="3934691"/>
            <a:ext cx="292791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Block Diagram illustrating basic outline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15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310" y="378690"/>
            <a:ext cx="4599709" cy="49876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10" y="286327"/>
            <a:ext cx="5080000" cy="5080000"/>
          </a:xfrm>
          <a:prstGeom prst="rect">
            <a:avLst/>
          </a:prstGeom>
        </p:spPr>
      </p:pic>
      <p:sp>
        <p:nvSpPr>
          <p:cNvPr id="4" name="TextBox 3"/>
          <p:cNvSpPr txBox="1"/>
          <p:nvPr/>
        </p:nvSpPr>
        <p:spPr>
          <a:xfrm>
            <a:off x="1004456" y="5366327"/>
            <a:ext cx="47382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Waveform of each emotion (one audio file per emotion)</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710055" y="5415486"/>
            <a:ext cx="424872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Extracted Features for a single audio file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77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4951899-B99C-47AB-9C7C-16264D7A14C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B94D217E-92A1-48B2-B6BF-8B6A35AF9D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9582FD9-95AB-4339-8A07-BAD420BE1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778DC79-DE09-4F89-81B1-275C542D7F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EAEC370A-1F34-4D8E-B065-81F6F568AA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816EDF3-D9EE-488C-AFDC-0223815139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330BD4-97D9-4D24-815A-0E557B04F9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A8EDE67-BAC0-478C-99D9-BBC5AD5320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3DFB3F3-2523-4F1F-BC2B-B97C172F2C4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E5660E4-7443-4FCC-AD43-9D1AE972B5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EDF9C36-B365-4426-85B9-82E0DE187A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AEFCCB-6019-415F-9A5F-A1068FD094B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F7CAEE-53D0-4A86-8E41-0C37C439441A}"/>
              </a:ext>
            </a:extLst>
          </p:cNvPr>
          <p:cNvSpPr txBox="1"/>
          <p:nvPr/>
        </p:nvSpPr>
        <p:spPr>
          <a:xfrm>
            <a:off x="448733" y="1606062"/>
            <a:ext cx="7464345" cy="5154956"/>
          </a:xfrm>
          <a:prstGeom prst="rect">
            <a:avLst/>
          </a:prstGeom>
        </p:spPr>
        <p:txBody>
          <a:bodyPr vert="horz" lIns="91440" tIns="45720" rIns="91440" bIns="45720" rtlCol="0">
            <a:noAutofit/>
          </a:bodyPr>
          <a:lstStyle/>
          <a:p>
            <a:pPr lvl="1">
              <a:lnSpc>
                <a:spcPct val="90000"/>
              </a:lnSpc>
              <a:spcBef>
                <a:spcPts val="1000"/>
              </a:spcBef>
              <a:buClr>
                <a:schemeClr val="accent1"/>
              </a:buClr>
              <a:buSzPct val="80000"/>
            </a:pPr>
            <a:r>
              <a:rPr lang="en-US" dirty="0">
                <a:latin typeface="Times New Roman" panose="02020603050405020304" pitchFamily="18" charset="0"/>
                <a:cs typeface="Times New Roman" panose="02020603050405020304" pitchFamily="18" charset="0"/>
              </a:rPr>
              <a:t>The objective of this project was to compare different machine learning models in terms of classifying the human speech from given audio data set. We also explored the concept of ensemble learning to see if the accuracy improved as compared to the traditional models. On comparing individual models highest accuracy was obtained from SVM model; </a:t>
            </a:r>
            <a:r>
              <a:rPr lang="en-US" dirty="0" smtClean="0">
                <a:latin typeface="Times New Roman" panose="02020603050405020304" pitchFamily="18" charset="0"/>
                <a:cs typeface="Times New Roman" panose="02020603050405020304" pitchFamily="18" charset="0"/>
              </a:rPr>
              <a:t>59%. </a:t>
            </a:r>
            <a:r>
              <a:rPr lang="en-US" dirty="0">
                <a:latin typeface="Times New Roman" panose="02020603050405020304" pitchFamily="18" charset="0"/>
                <a:cs typeface="Times New Roman" panose="02020603050405020304" pitchFamily="18" charset="0"/>
              </a:rPr>
              <a:t>For our ensemble learning model, we combined the results of SVM, Logistic Regression model and KNN model, and got an accuracy of </a:t>
            </a:r>
            <a:r>
              <a:rPr lang="en-US" dirty="0" smtClean="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As seen, there wasn't much improvement in the accuracy. Better results can be obtained by conducting a more through hyper-parameter tuning, by implementing a more complex model,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04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4951899-B99C-47AB-9C7C-16264D7A14C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B94D217E-92A1-48B2-B6BF-8B6A35AF9D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9582FD9-95AB-4339-8A07-BAD420BE1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778DC79-DE09-4F89-81B1-275C542D7F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EAEC370A-1F34-4D8E-B065-81F6F568AA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816EDF3-D9EE-488C-AFDC-0223815139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330BD4-97D9-4D24-815A-0E557B04F9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A8EDE67-BAC0-478C-99D9-BBC5AD5320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3DFB3F3-2523-4F1F-BC2B-B97C172F2C4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E5660E4-7443-4FCC-AD43-9D1AE972B5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EDF9C36-B365-4426-85B9-82E0DE187A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AEFCCB-6019-415F-9A5F-A1068FD094B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dirty="0" smtClean="0">
                <a:latin typeface="Times New Roman" panose="02020603050405020304" pitchFamily="18" charset="0"/>
                <a:cs typeface="Times New Roman" panose="02020603050405020304" pitchFamily="18" charset="0"/>
              </a:rPr>
              <a:t>Future Scope</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F7CAEE-53D0-4A86-8E41-0C37C439441A}"/>
              </a:ext>
            </a:extLst>
          </p:cNvPr>
          <p:cNvSpPr txBox="1"/>
          <p:nvPr/>
        </p:nvSpPr>
        <p:spPr>
          <a:xfrm>
            <a:off x="448733" y="1606062"/>
            <a:ext cx="7464345" cy="1608193"/>
          </a:xfrm>
          <a:prstGeom prst="rect">
            <a:avLst/>
          </a:prstGeom>
        </p:spPr>
        <p:txBody>
          <a:bodyPr vert="horz" lIns="91440" tIns="45720" rIns="91440" bIns="45720" rtlCol="0">
            <a:noAutofit/>
          </a:bodyPr>
          <a:lstStyle/>
          <a:p>
            <a:pPr lvl="1">
              <a:lnSpc>
                <a:spcPct val="90000"/>
              </a:lnSpc>
              <a:spcBef>
                <a:spcPts val="1000"/>
              </a:spcBef>
              <a:buClr>
                <a:schemeClr val="accent1"/>
              </a:buClr>
              <a:buSzPct val="80000"/>
            </a:pPr>
            <a:r>
              <a:rPr lang="en-US" dirty="0">
                <a:latin typeface="Times New Roman" panose="02020603050405020304" pitchFamily="18" charset="0"/>
                <a:cs typeface="Times New Roman" panose="02020603050405020304" pitchFamily="18" charset="0"/>
              </a:rPr>
              <a:t>The impact of features on enhancing or lowering accuracy is significant. More features could be extracted before training the model. Deep learning is currently the most used machine learning algorithm. The next stage will be to use deep learning to construct a more accurate system of emotion recognition from speech.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0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6607-C73E-4F2A-83D1-2051010DD877}"/>
              </a:ext>
            </a:extLst>
          </p:cNvPr>
          <p:cNvSpPr>
            <a:spLocks noGrp="1"/>
          </p:cNvSpPr>
          <p:nvPr>
            <p:ph type="title"/>
          </p:nvPr>
        </p:nvSpPr>
        <p:spPr>
          <a:xfrm>
            <a:off x="2570788" y="2586182"/>
            <a:ext cx="8596668" cy="1320800"/>
          </a:xfrm>
        </p:spPr>
        <p:txBody>
          <a:bodyPr>
            <a:normAutofit/>
          </a:bodyPr>
          <a:lstStyle/>
          <a:p>
            <a:r>
              <a:rPr lang="en-US" sz="8000" dirty="0">
                <a:latin typeface="Times New Roman" panose="02020603050405020304" pitchFamily="18" charset="0"/>
                <a:cs typeface="Times New Roman" panose="02020603050405020304" pitchFamily="18" charset="0"/>
              </a:rPr>
              <a:t>Thank </a:t>
            </a:r>
            <a:r>
              <a:rPr lang="en-US" sz="8000" dirty="0" smtClean="0">
                <a:latin typeface="Times New Roman" panose="02020603050405020304" pitchFamily="18" charset="0"/>
                <a:cs typeface="Times New Roman" panose="02020603050405020304" pitchFamily="18" charset="0"/>
              </a:rPr>
              <a:t>you!</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1785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2365</TotalTime>
  <Words>638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Times New Roman</vt:lpstr>
      <vt:lpstr>Trebuchet MS</vt:lpstr>
      <vt:lpstr>Wingdings</vt:lpstr>
      <vt:lpstr>Wingdings 3</vt:lpstr>
      <vt:lpstr>Facet</vt:lpstr>
      <vt:lpstr> </vt:lpstr>
      <vt:lpstr>Introduction: </vt:lpstr>
      <vt:lpstr>Dataset for Project</vt:lpstr>
      <vt:lpstr>Dataset  for Project</vt:lpstr>
      <vt:lpstr>Approach</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Sharma,Jyotsna</dc:creator>
  <cp:lastModifiedBy>Natasha Lalwani</cp:lastModifiedBy>
  <cp:revision>38</cp:revision>
  <dcterms:created xsi:type="dcterms:W3CDTF">2021-04-27T11:08:26Z</dcterms:created>
  <dcterms:modified xsi:type="dcterms:W3CDTF">2021-12-11T03:00:24Z</dcterms:modified>
</cp:coreProperties>
</file>