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fntdata" ContentType="application/x-fontdata"/>
  <Default Extension="png" ContentType="image/png"/>
  <Default Extension="gif" ContentType="image/gif"/>
  <Default Extension="m4v" ContentType="video/mp4"/>
  <Default Extension="mp4" ContentType="video/mp4"/>
  <Default Extension="svg" ContentType="image/svg+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9144000" cy="5143500"/>
  <p:notesSz cx="5143500" cy="9144000"/>
  <p:embeddedFontLst>
    <p:embeddedFont>
      <p:font typeface="Questrial"/>
      <p:regular r:id="rId16"/>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openxmlformats.org/officeDocument/2006/relationships/font" Target="fonts/Questrial-regular.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2d597f1d-976a-456f-a99c-23e26fbedeed"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sv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2d597f1d-976a-456f-a99c-23e26fbedeed"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svg"/><Relationship Id="rId5" Type="http://schemas.openxmlformats.org/officeDocument/2006/relationships/slideLayout" Target="../slideLayouts/slideLayout1.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2d597f1d-976a-456f-a99c-23e26fbedeed"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sv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hyperlink" Target="https://www.kaggle.com/datasets/sid321axn/beijing-multisite-airquality-data-set?resource=download" TargetMode="External"/><Relationship Id="rId4" Type="http://schemas.openxmlformats.org/officeDocument/2006/relationships/hyperlink" Target="https://pitch.com?utm_medium=product-presentation&amp;utm_source=powerpoint-export&amp;utm_campaign=bottom_bar_cta&amp;utm_content=2d597f1d-976a-456f-a99c-23e26fbedeed" TargetMode="External"/><Relationship Id="rId2" Type="http://schemas.openxmlformats.org/officeDocument/2006/relationships/image" Target="../media/image-4-1.png"/><Relationship Id="rId3" Type="http://schemas.openxmlformats.org/officeDocument/2006/relationships/image" Target="../media/image-4-2.sv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hyperlink" Target="https://link.springer.com/article/10.1007/s10462-023-10424-4" TargetMode="External"/><Relationship Id="rId5" Type="http://schemas.openxmlformats.org/officeDocument/2006/relationships/hyperlink" Target="https://pitch.com?utm_medium=product-presentation&amp;utm_source=powerpoint-export&amp;utm_campaign=bottom_bar_cta&amp;utm_content=2d597f1d-976a-456f-a99c-23e26fbedeed" TargetMode="External"/><Relationship Id="rId2" Type="http://schemas.openxmlformats.org/officeDocument/2006/relationships/image" Target="../media/image-5-1.png"/><Relationship Id="rId3" Type="http://schemas.openxmlformats.org/officeDocument/2006/relationships/image" Target="../media/image-5-2.png"/><Relationship Id="rId4" Type="http://schemas.openxmlformats.org/officeDocument/2006/relationships/image" Target="../media/image-5-3.svg"/><Relationship Id="rId6" Type="http://schemas.openxmlformats.org/officeDocument/2006/relationships/slideLayout" Target="../slideLayouts/slideLayout1.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hyperlink" Target="https://www.nature.com/articles/s41598-022-13579-2" TargetMode="External"/><Relationship Id="rId4" Type="http://schemas.openxmlformats.org/officeDocument/2006/relationships/hyperlink" Target="https://pitch.com?utm_medium=product-presentation&amp;utm_source=powerpoint-export&amp;utm_campaign=bottom_bar_cta&amp;utm_content=2d597f1d-976a-456f-a99c-23e26fbedeed" TargetMode="External"/><Relationship Id="rId2" Type="http://schemas.openxmlformats.org/officeDocument/2006/relationships/image" Target="../media/image-6-1.png"/><Relationship Id="rId3" Type="http://schemas.openxmlformats.org/officeDocument/2006/relationships/image" Target="../media/image-6-2.svg"/><Relationship Id="rId5" Type="http://schemas.openxmlformats.org/officeDocument/2006/relationships/slideLayout" Target="../slideLayouts/slideLayout1.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2d597f1d-976a-456f-a99c-23e26fbedeed" TargetMode="External"/><Relationship Id="rId1" Type="http://schemas.openxmlformats.org/officeDocument/2006/relationships/image" Target="../media/image-7-1.png"/><Relationship Id="rId2" Type="http://schemas.openxmlformats.org/officeDocument/2006/relationships/image" Target="../media/image-7-2.sv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2d597f1d-976a-456f-a99c-23e26fbedeed"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svg"/><Relationship Id="rId5" Type="http://schemas.openxmlformats.org/officeDocument/2006/relationships/slideLayout" Target="../slideLayouts/slideLayout1.xml"/><Relationship Id="rId6"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2d597f1d-976a-456f-a99c-23e26fbedeed" TargetMode="External"/><Relationship Id="rId1" Type="http://schemas.openxmlformats.org/officeDocument/2006/relationships/image" Target="../media/image-9-1.png"/><Relationship Id="rId2" Type="http://schemas.openxmlformats.org/officeDocument/2006/relationships/image" Target="../media/image-9-2.sv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pic>
        <p:nvPicPr>
          <p:cNvPr id="3" name="Image 0" descr="https://pitch-assets-ccb95893-de3f-4266-973c-20049231b248.s3.eu-west-1.amazonaws.com/25b67f9f-9165-4a19-bbc4-8aff69d4aff0?pitch-bytes=43934&amp;pitch-content-type=image%2Fjpeg">    </p:cNvPr>
          <p:cNvPicPr>
            <a:picLocks noChangeAspect="1"/>
          </p:cNvPicPr>
          <p:nvPr/>
        </p:nvPicPr>
        <p:blipFill>
          <a:blip r:embed="rId1"/>
          <a:srcRect l="0" r="0" t="12500" b="12500"/>
          <a:stretch/>
        </p:blipFill>
        <p:spPr>
          <a:xfrm>
            <a:off x="0" y="0"/>
            <a:ext cx="9144000" cy="5143500"/>
          </a:xfrm>
          <a:prstGeom prst="rect">
            <a:avLst/>
          </a:prstGeom>
        </p:spPr>
      </p:pic>
      <p:sp>
        <p:nvSpPr>
          <p:cNvPr id="4" name="Text 0"/>
          <p:cNvSpPr/>
          <p:nvPr/>
        </p:nvSpPr>
        <p:spPr>
          <a:xfrm>
            <a:off x="1381125" y="824381"/>
            <a:ext cx="6381750" cy="3429000"/>
          </a:xfrm>
          <a:prstGeom prst="roundRect">
            <a:avLst>
              <a:gd name="adj" fmla="val -26667"/>
            </a:avLst>
          </a:prstGeom>
          <a:solidFill>
            <a:srgbClr val="205FF8"/>
          </a:solidFill>
          <a:ln/>
        </p:spPr>
        <p:txBody>
          <a:bodyPr wrap="square" lIns="354542" tIns="404813" rIns="354542" bIns="404813" rtlCol="0" anchor="ctr"/>
          <a:lstStyle/>
          <a:p>
            <a:pPr algn="ctr">
              <a:lnSpc>
                <a:spcPts val="2700"/>
              </a:lnSpc>
            </a:pPr>
            <a:endParaRPr lang="en-US" sz="1350" dirty="0"/>
          </a:p>
        </p:txBody>
      </p:sp>
      <p:sp>
        <p:nvSpPr>
          <p:cNvPr id="5" name="Text 1"/>
          <p:cNvSpPr/>
          <p:nvPr/>
        </p:nvSpPr>
        <p:spPr>
          <a:xfrm>
            <a:off x="1952183" y="2240234"/>
            <a:ext cx="5486400" cy="628650"/>
          </a:xfrm>
          <a:prstGeom prst="rect">
            <a:avLst/>
          </a:prstGeom>
          <a:noFill/>
          <a:ln/>
        </p:spPr>
        <p:txBody>
          <a:bodyPr wrap="square" lIns="0" tIns="0" rIns="0" bIns="0" rtlCol="0" anchor="ctr"/>
          <a:lstStyle/>
          <a:p>
            <a:pPr algn="ctr">
              <a:lnSpc>
                <a:spcPts val="4950"/>
              </a:lnSpc>
            </a:pPr>
            <a:r>
              <a:rPr lang="en-US" sz="4500" b="0" spc="-24" kern="0" dirty="0">
                <a:solidFill>
                  <a:srgbClr val="FFFFFF"/>
                </a:solidFill>
                <a:latin typeface="Questrial" pitchFamily="34" charset="0"/>
                <a:ea typeface="Questrial" pitchFamily="34" charset="-122"/>
                <a:cs typeface="Questrial" pitchFamily="34" charset="-120"/>
              </a:rPr>
              <a:t>AQI in Beijing</a:t>
            </a:r>
            <a:endParaRPr lang="en-US" sz="4500" dirty="0"/>
          </a:p>
        </p:txBody>
      </p:sp>
      <p:sp>
        <p:nvSpPr>
          <p:cNvPr id="6" name="Text 2"/>
          <p:cNvSpPr/>
          <p:nvPr/>
        </p:nvSpPr>
        <p:spPr>
          <a:xfrm>
            <a:off x="1953094" y="3045619"/>
            <a:ext cx="5486400" cy="150019"/>
          </a:xfrm>
          <a:prstGeom prst="rect">
            <a:avLst/>
          </a:prstGeom>
          <a:noFill/>
          <a:ln/>
        </p:spPr>
        <p:txBody>
          <a:bodyPr wrap="square" lIns="0" tIns="0" rIns="0" bIns="0" rtlCol="0" anchor="b"/>
          <a:lstStyle/>
          <a:p>
            <a:pPr algn="ctr">
              <a:lnSpc>
                <a:spcPts val="1181"/>
              </a:lnSpc>
            </a:pPr>
            <a:r>
              <a:rPr lang="en-US" sz="700" b="1" spc="120" kern="0" dirty="0">
                <a:solidFill>
                  <a:srgbClr val="FFFFFF"/>
                </a:solidFill>
                <a:latin typeface="Questrial" pitchFamily="34" charset="0"/>
                <a:ea typeface="Questrial" pitchFamily="34" charset="-122"/>
                <a:cs typeface="Questrial" pitchFamily="34" charset="-120"/>
              </a:rPr>
              <a:t>MUSHROOM &amp; CO</a:t>
            </a:r>
            <a:endParaRPr lang="en-US" sz="675" dirty="0"/>
          </a:p>
        </p:txBody>
      </p:sp>
      <p:sp>
        <p:nvSpPr>
          <p:cNvPr id="7" name="Text 3"/>
          <p:cNvSpPr/>
          <p:nvPr/>
        </p:nvSpPr>
        <p:spPr>
          <a:xfrm>
            <a:off x="475737" y="4924846"/>
            <a:ext cx="1828800" cy="150019"/>
          </a:xfrm>
          <a:prstGeom prst="rect">
            <a:avLst/>
          </a:prstGeom>
          <a:noFill/>
          <a:ln/>
        </p:spPr>
        <p:txBody>
          <a:bodyPr wrap="square" lIns="0" tIns="0" rIns="0" bIns="0" rtlCol="0" anchor="ctr"/>
          <a:lstStyle/>
          <a:p>
            <a:pPr algn="l">
              <a:lnSpc>
                <a:spcPts val="1181"/>
              </a:lnSpc>
            </a:pPr>
            <a:r>
              <a:rPr lang="en-US" sz="700" b="1" spc="120" kern="0" dirty="0">
                <a:solidFill>
                  <a:srgbClr val="FFFFFF"/>
                </a:solidFill>
                <a:latin typeface="Questrial" pitchFamily="34" charset="0"/>
                <a:ea typeface="Questrial" pitchFamily="34" charset="-122"/>
                <a:cs typeface="Questrial" pitchFamily="34" charset="-120"/>
              </a:rPr>
              <a:t>AUGUST 2023</a:t>
            </a:r>
            <a:endParaRPr lang="en-US" sz="675" dirty="0"/>
          </a:p>
        </p:txBody>
      </p:sp>
      <p:sp>
        <p:nvSpPr>
          <p:cNvPr id="8" name="Text 4"/>
          <p:cNvSpPr/>
          <p:nvPr/>
        </p:nvSpPr>
        <p:spPr>
          <a:xfrm>
            <a:off x="7121986" y="4924846"/>
            <a:ext cx="1828800" cy="150019"/>
          </a:xfrm>
          <a:prstGeom prst="rect">
            <a:avLst/>
          </a:prstGeom>
          <a:noFill/>
          <a:ln/>
        </p:spPr>
        <p:txBody>
          <a:bodyPr wrap="square" lIns="0" tIns="0" rIns="0" bIns="0" rtlCol="0" anchor="ctr"/>
          <a:lstStyle/>
          <a:p>
            <a:pPr algn="r">
              <a:lnSpc>
                <a:spcPts val="1181"/>
              </a:lnSpc>
            </a:pPr>
            <a:r>
              <a:rPr lang="en-US" sz="700" b="1" spc="120" kern="0" dirty="0">
                <a:solidFill>
                  <a:srgbClr val="FFFFFF"/>
                </a:solidFill>
                <a:latin typeface="Questrial" pitchFamily="34" charset="0"/>
                <a:ea typeface="Questrial" pitchFamily="34" charset="-122"/>
                <a:cs typeface="Questrial" pitchFamily="34" charset="-120"/>
              </a:rPr>
              <a:t>INFO@MUSHROOM.COM</a:t>
            </a:r>
            <a:endParaRPr lang="en-US" sz="675" dirty="0"/>
          </a:p>
        </p:txBody>
      </p:sp>
      <p:sp>
        <p:nvSpPr>
          <p:cNvPr id="9" name="Shape 5"/>
          <p:cNvSpPr/>
          <p:nvPr/>
        </p:nvSpPr>
        <p:spPr>
          <a:xfrm>
            <a:off x="475816" y="4855706"/>
            <a:ext cx="8192260" cy="0"/>
          </a:xfrm>
          <a:prstGeom prst="line">
            <a:avLst/>
          </a:prstGeom>
          <a:solidFill>
            <a:srgbClr val="FFFFFF"/>
          </a:solidFill>
          <a:ln w="5292">
            <a:solidFill>
              <a:srgbClr val="FFFFFF"/>
            </a:solidFill>
            <a:prstDash val="solid"/>
            <a:headEnd type="none"/>
            <a:tailEnd type="none"/>
          </a:ln>
        </p:spPr>
      </p:sp>
      <p:sp>
        <p:nvSpPr>
          <p:cNvPr id="10" name="Shape 6"/>
          <p:cNvSpPr/>
          <p:nvPr/>
        </p:nvSpPr>
        <p:spPr>
          <a:xfrm>
            <a:off x="1953500" y="1181304"/>
            <a:ext cx="5238750" cy="0"/>
          </a:xfrm>
          <a:prstGeom prst="line">
            <a:avLst/>
          </a:prstGeom>
          <a:solidFill>
            <a:srgbClr val="FFFFFF"/>
          </a:solidFill>
          <a:ln w="5292">
            <a:solidFill>
              <a:srgbClr val="FFFFFF"/>
            </a:solidFill>
            <a:prstDash val="solid"/>
            <a:headEnd type="none"/>
            <a:tailEnd type="none"/>
          </a:ln>
        </p:spPr>
      </p:sp>
      <p:pic>
        <p:nvPicPr>
          <p:cNvPr id="11"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3" name="Text 0"/>
          <p:cNvSpPr/>
          <p:nvPr/>
        </p:nvSpPr>
        <p:spPr>
          <a:xfrm>
            <a:off x="4763588" y="904875"/>
            <a:ext cx="4572000" cy="3143250"/>
          </a:xfrm>
          <a:prstGeom prst="rect">
            <a:avLst/>
          </a:prstGeom>
          <a:noFill/>
          <a:ln/>
        </p:spPr>
        <p:txBody>
          <a:bodyPr wrap="square" lIns="0" tIns="0" rIns="0" bIns="0" rtlCol="0" anchor="t"/>
          <a:lstStyle/>
          <a:p>
            <a:pPr algn="l">
              <a:lnSpc>
                <a:spcPts val="4950"/>
              </a:lnSpc>
            </a:pPr>
            <a:r>
              <a:rPr lang="en-US" sz="3000" b="0" spc="-24" kern="0" dirty="0">
                <a:solidFill>
                  <a:srgbClr val="000000"/>
                </a:solidFill>
                <a:latin typeface="Questrial" pitchFamily="34" charset="0"/>
                <a:ea typeface="Questrial" pitchFamily="34" charset="-122"/>
                <a:cs typeface="Questrial" pitchFamily="34" charset="-120"/>
              </a:rPr>
              <a:t>Breathe easy </a:t>
            </a:r>
            <a:endParaRPr lang="en-US" sz="4500" dirty="0"/>
          </a:p>
          <a:p>
            <a:pPr algn="l">
              <a:lnSpc>
                <a:spcPts val="4950"/>
              </a:lnSpc>
            </a:pPr>
            <a:r>
              <a:rPr lang="en-US" sz="3000" b="0" spc="-24" kern="0" dirty="0">
                <a:solidFill>
                  <a:srgbClr val="000000"/>
                </a:solidFill>
                <a:latin typeface="Questrial" pitchFamily="34" charset="0"/>
                <a:ea typeface="Questrial" pitchFamily="34" charset="-122"/>
                <a:cs typeface="Questrial" pitchFamily="34" charset="-120"/>
              </a:rPr>
              <a:t>in Beijing today </a:t>
            </a:r>
            <a:endParaRPr lang="en-US" sz="4500" dirty="0"/>
          </a:p>
          <a:p>
            <a:pPr algn="l">
              <a:lnSpc>
                <a:spcPts val="4950"/>
              </a:lnSpc>
            </a:pPr>
            <a:r>
              <a:rPr lang="en-US" sz="3000" b="0" spc="-24" kern="0" dirty="0">
                <a:solidFill>
                  <a:srgbClr val="000000"/>
                </a:solidFill>
                <a:latin typeface="Questrial" pitchFamily="34" charset="0"/>
                <a:ea typeface="Questrial" pitchFamily="34" charset="-122"/>
                <a:cs typeface="Questrial" pitchFamily="34" charset="-120"/>
              </a:rPr>
              <a:t>and </a:t>
            </a:r>
            <a:endParaRPr lang="en-US" sz="4500" dirty="0"/>
          </a:p>
          <a:p>
            <a:pPr algn="l">
              <a:lnSpc>
                <a:spcPts val="4950"/>
              </a:lnSpc>
            </a:pPr>
            <a:r>
              <a:rPr lang="en-US" sz="3000" b="0" spc="-24" kern="0" dirty="0">
                <a:solidFill>
                  <a:srgbClr val="000000"/>
                </a:solidFill>
                <a:latin typeface="Questrial" pitchFamily="34" charset="0"/>
                <a:ea typeface="Questrial" pitchFamily="34" charset="-122"/>
                <a:cs typeface="Questrial" pitchFamily="34" charset="-120"/>
              </a:rPr>
              <a:t>anywhere in the world </a:t>
            </a:r>
            <a:endParaRPr lang="en-US" sz="4500" dirty="0"/>
          </a:p>
          <a:p>
            <a:pPr algn="l">
              <a:lnSpc>
                <a:spcPts val="4950"/>
              </a:lnSpc>
            </a:pPr>
            <a:r>
              <a:rPr lang="en-US" sz="3000" b="0" spc="-24" kern="0" dirty="0">
                <a:solidFill>
                  <a:srgbClr val="000000"/>
                </a:solidFill>
                <a:latin typeface="Questrial" pitchFamily="34" charset="0"/>
                <a:ea typeface="Questrial" pitchFamily="34" charset="-122"/>
                <a:cs typeface="Questrial" pitchFamily="34" charset="-120"/>
              </a:rPr>
              <a:t>tomorrow</a:t>
            </a:r>
            <a:endParaRPr lang="en-US" sz="4500" dirty="0"/>
          </a:p>
        </p:txBody>
      </p:sp>
      <p:sp>
        <p:nvSpPr>
          <p:cNvPr id="4" name="Text 1"/>
          <p:cNvSpPr/>
          <p:nvPr/>
        </p:nvSpPr>
        <p:spPr>
          <a:xfrm>
            <a:off x="4763588" y="474596"/>
            <a:ext cx="4572000" cy="150019"/>
          </a:xfrm>
          <a:prstGeom prst="rect">
            <a:avLst/>
          </a:prstGeom>
          <a:noFill/>
          <a:ln/>
        </p:spPr>
        <p:txBody>
          <a:bodyPr wrap="square" lIns="0" tIns="0" rIns="0" bIns="0" rtlCol="0" anchor="t"/>
          <a:lstStyle/>
          <a:p>
            <a:pPr algn="l">
              <a:lnSpc>
                <a:spcPts val="1181"/>
              </a:lnSpc>
            </a:pPr>
            <a:r>
              <a:rPr lang="en-US" sz="700" b="1" spc="120" kern="0" dirty="0">
                <a:solidFill>
                  <a:srgbClr val="205FF8"/>
                </a:solidFill>
                <a:latin typeface="Questrial" pitchFamily="34" charset="0"/>
                <a:ea typeface="Questrial" pitchFamily="34" charset="-122"/>
                <a:cs typeface="Questrial" pitchFamily="34" charset="-120"/>
              </a:rPr>
              <a:t>MUSHROOM &amp; CO</a:t>
            </a:r>
            <a:endParaRPr lang="en-US" sz="675" dirty="0"/>
          </a:p>
        </p:txBody>
      </p:sp>
      <p:sp>
        <p:nvSpPr>
          <p:cNvPr id="5" name="Shape 2"/>
          <p:cNvSpPr/>
          <p:nvPr/>
        </p:nvSpPr>
        <p:spPr>
          <a:xfrm>
            <a:off x="4762432" y="692944"/>
            <a:ext cx="3905250" cy="0"/>
          </a:xfrm>
          <a:prstGeom prst="line">
            <a:avLst/>
          </a:prstGeom>
          <a:solidFill>
            <a:srgbClr val="205FF8"/>
          </a:solidFill>
          <a:ln w="5292">
            <a:solidFill>
              <a:srgbClr val="205FF8"/>
            </a:solidFill>
            <a:prstDash val="solid"/>
            <a:headEnd type="none"/>
            <a:tailEnd type="none"/>
          </a:ln>
        </p:spPr>
      </p:sp>
      <p:sp>
        <p:nvSpPr>
          <p:cNvPr id="6" name="Shape 3"/>
          <p:cNvSpPr/>
          <p:nvPr/>
        </p:nvSpPr>
        <p:spPr>
          <a:xfrm>
            <a:off x="475816" y="4855706"/>
            <a:ext cx="8192260" cy="0"/>
          </a:xfrm>
          <a:prstGeom prst="line">
            <a:avLst/>
          </a:prstGeom>
          <a:solidFill>
            <a:srgbClr val="205FF8">
              <a:alpha val="23000"/>
            </a:srgbClr>
          </a:solidFill>
          <a:ln w="5292">
            <a:solidFill>
              <a:srgbClr val="205FF8">
                <a:alpha val="23000"/>
              </a:srgbClr>
            </a:solidFill>
            <a:prstDash val="solid"/>
            <a:headEnd type="none"/>
            <a:tailEnd type="none"/>
          </a:ln>
        </p:spPr>
      </p:sp>
      <p:sp>
        <p:nvSpPr>
          <p:cNvPr id="7" name="Text 4"/>
          <p:cNvSpPr/>
          <p:nvPr/>
        </p:nvSpPr>
        <p:spPr>
          <a:xfrm>
            <a:off x="475737" y="4924846"/>
            <a:ext cx="1828800" cy="150019"/>
          </a:xfrm>
          <a:prstGeom prst="rect">
            <a:avLst/>
          </a:prstGeom>
          <a:noFill/>
          <a:ln/>
        </p:spPr>
        <p:txBody>
          <a:bodyPr wrap="square" lIns="0" tIns="0" rIns="0" bIns="0" rtlCol="0" anchor="ctr"/>
          <a:lstStyle/>
          <a:p>
            <a:pPr algn="l">
              <a:lnSpc>
                <a:spcPts val="1181"/>
              </a:lnSpc>
            </a:pPr>
            <a:r>
              <a:rPr lang="en-US" sz="700" b="1" spc="120" kern="0" dirty="0">
                <a:solidFill>
                  <a:srgbClr val="205FF8">
                    <a:alpha val="45000"/>
                  </a:srgbClr>
                </a:solidFill>
                <a:latin typeface="Questrial" pitchFamily="34" charset="0"/>
                <a:ea typeface="Questrial" pitchFamily="34" charset="-122"/>
                <a:cs typeface="Questrial" pitchFamily="34" charset="-120"/>
              </a:rPr>
              <a:t>AUGUST 2032</a:t>
            </a:r>
            <a:endParaRPr lang="en-US" sz="675" dirty="0"/>
          </a:p>
        </p:txBody>
      </p:sp>
      <p:sp>
        <p:nvSpPr>
          <p:cNvPr id="8" name="Text 5"/>
          <p:cNvSpPr/>
          <p:nvPr/>
        </p:nvSpPr>
        <p:spPr>
          <a:xfrm>
            <a:off x="7121986" y="4924846"/>
            <a:ext cx="1828800" cy="150019"/>
          </a:xfrm>
          <a:prstGeom prst="rect">
            <a:avLst/>
          </a:prstGeom>
          <a:noFill/>
          <a:ln/>
        </p:spPr>
        <p:txBody>
          <a:bodyPr wrap="square" lIns="0" tIns="0" rIns="0" bIns="0" rtlCol="0" anchor="ctr"/>
          <a:lstStyle/>
          <a:p>
            <a:pPr algn="r">
              <a:lnSpc>
                <a:spcPts val="1181"/>
              </a:lnSpc>
            </a:pPr>
            <a:r>
              <a:rPr lang="en-US" sz="700" b="1" spc="120" kern="0" dirty="0">
                <a:solidFill>
                  <a:srgbClr val="205FF8">
                    <a:alpha val="45000"/>
                  </a:srgbClr>
                </a:solidFill>
                <a:latin typeface="Questrial" pitchFamily="34" charset="0"/>
                <a:ea typeface="Questrial" pitchFamily="34" charset="-122"/>
                <a:cs typeface="Questrial" pitchFamily="34" charset="-120"/>
              </a:rPr>
              <a:t>INFO@COMPANY.COM</a:t>
            </a:r>
            <a:endParaRPr lang="en-US" sz="675" dirty="0"/>
          </a:p>
        </p:txBody>
      </p:sp>
      <p:pic>
        <p:nvPicPr>
          <p:cNvPr id="9" name="Image 0" descr="https://pitch-assets-ccb95893-de3f-4266-973c-20049231b248.s3.eu-west-1.amazonaws.com/2c6a8925-9fb5-4348-9000-5f84c4f3dcaa?pitch-bytes=246529&amp;pitch-content-type=image%2Fpng">    </p:cNvPr>
          <p:cNvPicPr>
            <a:picLocks noChangeAspect="1"/>
          </p:cNvPicPr>
          <p:nvPr/>
        </p:nvPicPr>
        <p:blipFill>
          <a:blip r:embed="rId1"/>
          <a:srcRect l="0" r="0" t="0" b="0"/>
          <a:stretch/>
        </p:blipFill>
        <p:spPr>
          <a:xfrm>
            <a:off x="335052" y="793819"/>
            <a:ext cx="4236948" cy="2455257"/>
          </a:xfrm>
          <a:prstGeom prst="rect">
            <a:avLst/>
          </a:prstGeom>
        </p:spPr>
      </p:pic>
      <p:pic>
        <p:nvPicPr>
          <p:cNvPr id="10"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3" name="Text 0"/>
          <p:cNvSpPr/>
          <p:nvPr/>
        </p:nvSpPr>
        <p:spPr>
          <a:xfrm>
            <a:off x="4791333" y="808955"/>
            <a:ext cx="4572000" cy="3900488"/>
          </a:xfrm>
          <a:prstGeom prst="rect">
            <a:avLst/>
          </a:prstGeom>
          <a:noFill/>
          <a:ln/>
        </p:spPr>
        <p:txBody>
          <a:bodyPr wrap="square" lIns="0" tIns="0" rIns="0" bIns="0" rtlCol="0" anchor="t"/>
          <a:lstStyle/>
          <a:p>
            <a:pPr algn="l">
              <a:lnSpc>
                <a:spcPts val="3413"/>
              </a:lnSpc>
            </a:pPr>
            <a:r>
              <a:rPr lang="en-US" sz="2600" b="0" spc="-24" kern="0" dirty="0">
                <a:solidFill>
                  <a:srgbClr val="111111"/>
                </a:solidFill>
                <a:latin typeface="Questrial" pitchFamily="34" charset="0"/>
                <a:ea typeface="Questrial" pitchFamily="34" charset="-122"/>
                <a:cs typeface="Questrial" pitchFamily="34" charset="-120"/>
              </a:rPr>
              <a:t>Air pollution is one of the world’s largest health and environmental problems.</a:t>
            </a:r>
            <a:endParaRPr lang="en-US" sz="2625" dirty="0"/>
          </a:p>
          <a:p>
            <a:pPr algn="l">
              <a:lnSpc>
                <a:spcPts val="3413"/>
              </a:lnSpc>
            </a:pPr>
            <a:endParaRPr lang="en-US" sz="2625" dirty="0"/>
          </a:p>
          <a:p>
            <a:pPr algn="l">
              <a:lnSpc>
                <a:spcPts val="3413"/>
              </a:lnSpc>
            </a:pPr>
            <a:r>
              <a:rPr lang="en-US" sz="2600" b="0" spc="-24" kern="0" dirty="0">
                <a:solidFill>
                  <a:srgbClr val="111111"/>
                </a:solidFill>
                <a:latin typeface="Questrial" pitchFamily="34" charset="0"/>
                <a:ea typeface="Questrial" pitchFamily="34" charset="-122"/>
                <a:cs typeface="Questrial" pitchFamily="34" charset="-120"/>
              </a:rPr>
              <a:t>Sadly China is heavily affected being one of the most polluted countries in the world.</a:t>
            </a:r>
            <a:endParaRPr lang="en-US" sz="2625" dirty="0"/>
          </a:p>
          <a:p>
            <a:pPr algn="l">
              <a:lnSpc>
                <a:spcPts val="3413"/>
              </a:lnSpc>
            </a:pPr>
            <a:endParaRPr lang="en-US" sz="2625" dirty="0"/>
          </a:p>
        </p:txBody>
      </p:sp>
      <p:sp>
        <p:nvSpPr>
          <p:cNvPr id="4" name="Text 1"/>
          <p:cNvSpPr/>
          <p:nvPr/>
        </p:nvSpPr>
        <p:spPr>
          <a:xfrm>
            <a:off x="476567" y="474596"/>
            <a:ext cx="4572000" cy="150019"/>
          </a:xfrm>
          <a:prstGeom prst="rect">
            <a:avLst/>
          </a:prstGeom>
          <a:noFill/>
          <a:ln/>
        </p:spPr>
        <p:txBody>
          <a:bodyPr wrap="square" lIns="0" tIns="0" rIns="0" bIns="0" rtlCol="0" anchor="t"/>
          <a:lstStyle/>
          <a:p>
            <a:pPr algn="l">
              <a:lnSpc>
                <a:spcPts val="1181"/>
              </a:lnSpc>
            </a:pPr>
            <a:r>
              <a:rPr lang="en-US" sz="700" b="1" spc="120" kern="0" dirty="0">
                <a:solidFill>
                  <a:srgbClr val="205FF8"/>
                </a:solidFill>
                <a:latin typeface="Questrial" pitchFamily="34" charset="0"/>
                <a:ea typeface="Questrial" pitchFamily="34" charset="-122"/>
                <a:cs typeface="Questrial" pitchFamily="34" charset="-120"/>
              </a:rPr>
              <a:t>OUR MISSION </a:t>
            </a:r>
            <a:endParaRPr lang="en-US" sz="675" dirty="0"/>
          </a:p>
        </p:txBody>
      </p:sp>
      <p:sp>
        <p:nvSpPr>
          <p:cNvPr id="5" name="Text 2"/>
          <p:cNvSpPr/>
          <p:nvPr/>
        </p:nvSpPr>
        <p:spPr>
          <a:xfrm>
            <a:off x="475737" y="4924846"/>
            <a:ext cx="1828800" cy="150019"/>
          </a:xfrm>
          <a:prstGeom prst="rect">
            <a:avLst/>
          </a:prstGeom>
          <a:noFill/>
          <a:ln/>
        </p:spPr>
        <p:txBody>
          <a:bodyPr wrap="square" lIns="0" tIns="0" rIns="0" bIns="0" rtlCol="0" anchor="ctr"/>
          <a:lstStyle/>
          <a:p>
            <a:pPr algn="l">
              <a:lnSpc>
                <a:spcPts val="1181"/>
              </a:lnSpc>
            </a:pPr>
            <a:r>
              <a:rPr lang="en-US" sz="700" b="1" spc="120" kern="0" dirty="0">
                <a:solidFill>
                  <a:srgbClr val="205FF8">
                    <a:alpha val="45000"/>
                  </a:srgbClr>
                </a:solidFill>
                <a:latin typeface="Questrial" pitchFamily="34" charset="0"/>
                <a:ea typeface="Questrial" pitchFamily="34" charset="-122"/>
                <a:cs typeface="Questrial" pitchFamily="34" charset="-120"/>
              </a:rPr>
              <a:t>AUGUST 2032</a:t>
            </a:r>
            <a:endParaRPr lang="en-US" sz="675" dirty="0"/>
          </a:p>
        </p:txBody>
      </p:sp>
      <p:sp>
        <p:nvSpPr>
          <p:cNvPr id="6" name="Text 3"/>
          <p:cNvSpPr/>
          <p:nvPr/>
        </p:nvSpPr>
        <p:spPr>
          <a:xfrm>
            <a:off x="7121986" y="4924846"/>
            <a:ext cx="1828800" cy="150019"/>
          </a:xfrm>
          <a:prstGeom prst="rect">
            <a:avLst/>
          </a:prstGeom>
          <a:noFill/>
          <a:ln/>
        </p:spPr>
        <p:txBody>
          <a:bodyPr wrap="square" lIns="0" tIns="0" rIns="0" bIns="0" rtlCol="0" anchor="ctr"/>
          <a:lstStyle/>
          <a:p>
            <a:pPr algn="r">
              <a:lnSpc>
                <a:spcPts val="1181"/>
              </a:lnSpc>
            </a:pPr>
            <a:r>
              <a:rPr lang="en-US" sz="700" b="1" spc="120" kern="0" dirty="0">
                <a:solidFill>
                  <a:srgbClr val="205FF8">
                    <a:alpha val="45000"/>
                  </a:srgbClr>
                </a:solidFill>
                <a:latin typeface="Questrial" pitchFamily="34" charset="0"/>
                <a:ea typeface="Questrial" pitchFamily="34" charset="-122"/>
                <a:cs typeface="Questrial" pitchFamily="34" charset="-120"/>
              </a:rPr>
              <a:t>INFO@COMPANY.COM</a:t>
            </a:r>
            <a:endParaRPr lang="en-US" sz="675" dirty="0"/>
          </a:p>
        </p:txBody>
      </p:sp>
      <p:sp>
        <p:nvSpPr>
          <p:cNvPr id="7" name="Shape 4"/>
          <p:cNvSpPr/>
          <p:nvPr/>
        </p:nvSpPr>
        <p:spPr>
          <a:xfrm>
            <a:off x="475756" y="692944"/>
            <a:ext cx="8191500" cy="0"/>
          </a:xfrm>
          <a:prstGeom prst="line">
            <a:avLst/>
          </a:prstGeom>
          <a:solidFill>
            <a:srgbClr val="205FF8"/>
          </a:solidFill>
          <a:ln w="5292">
            <a:solidFill>
              <a:srgbClr val="205FF8"/>
            </a:solidFill>
            <a:prstDash val="solid"/>
            <a:headEnd type="none"/>
            <a:tailEnd type="none"/>
          </a:ln>
        </p:spPr>
      </p:sp>
      <p:sp>
        <p:nvSpPr>
          <p:cNvPr id="8" name="Shape 5"/>
          <p:cNvSpPr/>
          <p:nvPr/>
        </p:nvSpPr>
        <p:spPr>
          <a:xfrm>
            <a:off x="475816" y="4855706"/>
            <a:ext cx="8192260" cy="0"/>
          </a:xfrm>
          <a:prstGeom prst="line">
            <a:avLst/>
          </a:prstGeom>
          <a:solidFill>
            <a:srgbClr val="205FF8">
              <a:alpha val="23000"/>
            </a:srgbClr>
          </a:solidFill>
          <a:ln w="5292">
            <a:solidFill>
              <a:srgbClr val="205FF8">
                <a:alpha val="23000"/>
              </a:srgbClr>
            </a:solidFill>
            <a:prstDash val="solid"/>
            <a:headEnd type="none"/>
            <a:tailEnd type="none"/>
          </a:ln>
        </p:spPr>
      </p:sp>
      <p:pic>
        <p:nvPicPr>
          <p:cNvPr id="9" name="Image 0" descr="https://pitch-assets-ccb95893-de3f-4266-973c-20049231b248.s3.eu-west-1.amazonaws.com/391828dd-2f83-4c6d-85f3-83c376bd7ef7?pitch-bytes=111907&amp;pitch-content-type=image%2Fpng">    </p:cNvPr>
          <p:cNvPicPr>
            <a:picLocks noChangeAspect="1"/>
          </p:cNvPicPr>
          <p:nvPr/>
        </p:nvPicPr>
        <p:blipFill>
          <a:blip r:embed="rId1"/>
          <a:srcRect l="0" r="0" t="0" b="0"/>
          <a:stretch/>
        </p:blipFill>
        <p:spPr>
          <a:xfrm>
            <a:off x="220894" y="938414"/>
            <a:ext cx="4418001" cy="3270786"/>
          </a:xfrm>
          <a:prstGeom prst="rect">
            <a:avLst/>
          </a:prstGeom>
        </p:spPr>
      </p:pic>
      <p:pic>
        <p:nvPicPr>
          <p:cNvPr id="10"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3" name="Text 0"/>
          <p:cNvSpPr/>
          <p:nvPr/>
        </p:nvSpPr>
        <p:spPr>
          <a:xfrm>
            <a:off x="476567" y="998529"/>
            <a:ext cx="8229600" cy="3467100"/>
          </a:xfrm>
          <a:prstGeom prst="rect">
            <a:avLst/>
          </a:prstGeom>
          <a:noFill/>
          <a:ln/>
        </p:spPr>
        <p:txBody>
          <a:bodyPr wrap="square" lIns="0" tIns="0" rIns="0" bIns="0" rtlCol="0" anchor="t"/>
          <a:lstStyle/>
          <a:p>
            <a:pPr algn="l">
              <a:lnSpc>
                <a:spcPts val="3413"/>
              </a:lnSpc>
            </a:pPr>
            <a:r>
              <a:rPr lang="en-US" sz="2400" b="0" spc="-24" kern="0" dirty="0">
                <a:solidFill>
                  <a:srgbClr val="111111"/>
                </a:solidFill>
                <a:latin typeface="Questrial" pitchFamily="34" charset="0"/>
                <a:ea typeface="Questrial" pitchFamily="34" charset="-122"/>
                <a:cs typeface="Questrial" pitchFamily="34" charset="-120"/>
              </a:rPr>
              <a:t>We decided to use Beijing Multi-Site Air-Quality Data Set</a:t>
            </a:r>
            <a:endParaRPr lang="en-US" sz="2625" dirty="0"/>
          </a:p>
          <a:p>
            <a:pPr algn="l">
              <a:lnSpc>
                <a:spcPts val="3413"/>
              </a:lnSpc>
            </a:pPr>
            <a:r>
              <a:rPr lang="en-US" sz="1500" b="0" u="sng" spc="-24" kern="0" dirty="0">
                <a:solidFill>
                  <a:srgbClr val="111111"/>
                </a:solidFill>
                <a:latin typeface="Questrial" pitchFamily="34" charset="0"/>
                <a:ea typeface="Questrial" pitchFamily="34" charset="-122"/>
                <a:cs typeface="Questrial" pitchFamily="34" charset="-120"/>
                <a:hlinkClick r:id="rId1" invalidUrl="" action="" tgtFrame="" tooltip="" history="1" highlightClick="0" endSnd="0">
                  <a:extLst>
                    <a:ext uri="{A12FA001-AC4F-418D-AE19-62706E023703}">
                      <ahyp:hlinkClr xmlns:ahyp="http://schemas.microsoft.com/office/drawing/2018/hyperlinkcolor" val="tx"/>
                    </a:ext>
                  </a:extLst>
                </a:hlinkClick>
              </a:rPr>
              <a:t>https://www.kaggle.com/datasets/sid321axn/beijing-multisite-airquality-data-set?resource=download</a:t>
            </a:r>
            <a:pPr algn="l">
              <a:lnSpc>
                <a:spcPts val="3413"/>
              </a:lnSpc>
            </a:pPr>
            <a:r>
              <a:rPr lang="en-US" sz="1500" b="0" spc="-24" kern="0" dirty="0">
                <a:solidFill>
                  <a:srgbClr val="111111"/>
                </a:solidFill>
                <a:latin typeface="Questrial" pitchFamily="34" charset="0"/>
                <a:ea typeface="Questrial" pitchFamily="34" charset="-122"/>
                <a:cs typeface="Questrial" pitchFamily="34" charset="-120"/>
              </a:rPr>
              <a:t> </a:t>
            </a:r>
            <a:endParaRPr lang="en-US" sz="2625" dirty="0"/>
          </a:p>
          <a:p>
            <a:pPr algn="l">
              <a:lnSpc>
                <a:spcPts val="3413"/>
              </a:lnSpc>
            </a:pPr>
            <a:r>
              <a:rPr lang="en-US" sz="2400" b="0" spc="-24" kern="0" dirty="0">
                <a:solidFill>
                  <a:srgbClr val="111111"/>
                </a:solidFill>
                <a:latin typeface="Questrial" pitchFamily="34" charset="0"/>
                <a:ea typeface="Questrial" pitchFamily="34" charset="-122"/>
                <a:cs typeface="Questrial" pitchFamily="34" charset="-120"/>
              </a:rPr>
              <a:t>to understand </a:t>
            </a:r>
            <a:endParaRPr lang="en-US" sz="2625" dirty="0"/>
          </a:p>
          <a:p>
            <a:pPr algn="l" marL="190500" indent="-190500">
              <a:lnSpc>
                <a:spcPts val="3413"/>
              </a:lnSpc>
              <a:buSzPct val="100000"/>
              <a:buChar char="•"/>
            </a:pPr>
            <a:r>
              <a:rPr lang="en-US" sz="2400" b="0" spc="-24" kern="0" dirty="0">
                <a:solidFill>
                  <a:srgbClr val="111111"/>
                </a:solidFill>
                <a:latin typeface="Questrial" pitchFamily="34" charset="0"/>
                <a:ea typeface="Questrial" pitchFamily="34" charset="-122"/>
                <a:cs typeface="Questrial" pitchFamily="34" charset="-120"/>
              </a:rPr>
              <a:t>Can we predict air quality based on available data? </a:t>
            </a:r>
            <a:endParaRPr lang="en-US" sz="2625" dirty="0"/>
          </a:p>
          <a:p>
            <a:pPr algn="l" marL="190500" indent="-190500">
              <a:lnSpc>
                <a:spcPts val="3413"/>
              </a:lnSpc>
              <a:buSzPct val="100000"/>
              <a:buChar char="•"/>
            </a:pPr>
            <a:r>
              <a:rPr lang="en-US" sz="2400" b="0" spc="-24" kern="0" dirty="0">
                <a:solidFill>
                  <a:srgbClr val="111111"/>
                </a:solidFill>
                <a:latin typeface="Questrial" pitchFamily="34" charset="0"/>
                <a:ea typeface="Questrial" pitchFamily="34" charset="-122"/>
                <a:cs typeface="Questrial" pitchFamily="34" charset="-120"/>
              </a:rPr>
              <a:t>How does weather affect air quality?</a:t>
            </a:r>
            <a:endParaRPr lang="en-US" sz="2625" dirty="0"/>
          </a:p>
          <a:p>
            <a:pPr algn="l" marL="190500" indent="-190500">
              <a:lnSpc>
                <a:spcPts val="3413"/>
              </a:lnSpc>
              <a:buSzPct val="100000"/>
              <a:buChar char="•"/>
            </a:pPr>
            <a:r>
              <a:rPr lang="en-US" sz="2400" b="0" spc="-24" kern="0" dirty="0">
                <a:solidFill>
                  <a:srgbClr val="111111"/>
                </a:solidFill>
                <a:latin typeface="Questrial" pitchFamily="34" charset="0"/>
                <a:ea typeface="Questrial" pitchFamily="34" charset="-122"/>
                <a:cs typeface="Questrial" pitchFamily="34" charset="-120"/>
              </a:rPr>
              <a:t>When and where is it best to indulge in outdoor sports in Beijing?</a:t>
            </a:r>
            <a:endParaRPr lang="en-US" sz="2625" dirty="0"/>
          </a:p>
          <a:p>
            <a:pPr algn="l">
              <a:lnSpc>
                <a:spcPts val="3413"/>
              </a:lnSpc>
            </a:pPr>
            <a:r>
              <a:rPr lang="en-US" sz="2600" b="0" spc="-24" kern="0" dirty="0">
                <a:solidFill>
                  <a:srgbClr val="111111"/>
                </a:solidFill>
                <a:latin typeface="Questrial" pitchFamily="34" charset="0"/>
                <a:ea typeface="Questrial" pitchFamily="34" charset="-122"/>
                <a:cs typeface="Questrial" pitchFamily="34" charset="-120"/>
              </a:rPr>
              <a:t>​</a:t>
            </a:r>
            <a:endParaRPr lang="en-US" sz="2625" dirty="0"/>
          </a:p>
        </p:txBody>
      </p:sp>
      <p:sp>
        <p:nvSpPr>
          <p:cNvPr id="4" name="Text 1"/>
          <p:cNvSpPr/>
          <p:nvPr/>
        </p:nvSpPr>
        <p:spPr>
          <a:xfrm>
            <a:off x="476567" y="474596"/>
            <a:ext cx="4572000" cy="150019"/>
          </a:xfrm>
          <a:prstGeom prst="rect">
            <a:avLst/>
          </a:prstGeom>
          <a:noFill/>
          <a:ln/>
        </p:spPr>
        <p:txBody>
          <a:bodyPr wrap="square" lIns="0" tIns="0" rIns="0" bIns="0" rtlCol="0" anchor="t"/>
          <a:lstStyle/>
          <a:p>
            <a:pPr algn="l">
              <a:lnSpc>
                <a:spcPts val="1181"/>
              </a:lnSpc>
            </a:pPr>
            <a:r>
              <a:rPr lang="en-US" sz="700" b="1" spc="120" kern="0" dirty="0">
                <a:solidFill>
                  <a:srgbClr val="205FF8"/>
                </a:solidFill>
                <a:latin typeface="Questrial" pitchFamily="34" charset="0"/>
                <a:ea typeface="Questrial" pitchFamily="34" charset="-122"/>
                <a:cs typeface="Questrial" pitchFamily="34" charset="-120"/>
              </a:rPr>
              <a:t>OUR MISSION </a:t>
            </a:r>
            <a:endParaRPr lang="en-US" sz="675" dirty="0"/>
          </a:p>
        </p:txBody>
      </p:sp>
      <p:sp>
        <p:nvSpPr>
          <p:cNvPr id="5" name="Text 2"/>
          <p:cNvSpPr/>
          <p:nvPr/>
        </p:nvSpPr>
        <p:spPr>
          <a:xfrm>
            <a:off x="475737" y="4924846"/>
            <a:ext cx="1828800" cy="150019"/>
          </a:xfrm>
          <a:prstGeom prst="rect">
            <a:avLst/>
          </a:prstGeom>
          <a:noFill/>
          <a:ln/>
        </p:spPr>
        <p:txBody>
          <a:bodyPr wrap="square" lIns="0" tIns="0" rIns="0" bIns="0" rtlCol="0" anchor="ctr"/>
          <a:lstStyle/>
          <a:p>
            <a:pPr algn="l">
              <a:lnSpc>
                <a:spcPts val="1181"/>
              </a:lnSpc>
            </a:pPr>
            <a:r>
              <a:rPr lang="en-US" sz="700" b="1" spc="120" kern="0" dirty="0">
                <a:solidFill>
                  <a:srgbClr val="205FF8">
                    <a:alpha val="45000"/>
                  </a:srgbClr>
                </a:solidFill>
                <a:latin typeface="Questrial" pitchFamily="34" charset="0"/>
                <a:ea typeface="Questrial" pitchFamily="34" charset="-122"/>
                <a:cs typeface="Questrial" pitchFamily="34" charset="-120"/>
              </a:rPr>
              <a:t>AUGUST 2032</a:t>
            </a:r>
            <a:endParaRPr lang="en-US" sz="675" dirty="0"/>
          </a:p>
        </p:txBody>
      </p:sp>
      <p:sp>
        <p:nvSpPr>
          <p:cNvPr id="6" name="Text 3"/>
          <p:cNvSpPr/>
          <p:nvPr/>
        </p:nvSpPr>
        <p:spPr>
          <a:xfrm>
            <a:off x="7121986" y="4924846"/>
            <a:ext cx="1828800" cy="150019"/>
          </a:xfrm>
          <a:prstGeom prst="rect">
            <a:avLst/>
          </a:prstGeom>
          <a:noFill/>
          <a:ln/>
        </p:spPr>
        <p:txBody>
          <a:bodyPr wrap="square" lIns="0" tIns="0" rIns="0" bIns="0" rtlCol="0" anchor="ctr"/>
          <a:lstStyle/>
          <a:p>
            <a:pPr algn="r">
              <a:lnSpc>
                <a:spcPts val="1181"/>
              </a:lnSpc>
            </a:pPr>
            <a:r>
              <a:rPr lang="en-US" sz="700" b="1" spc="120" kern="0" dirty="0">
                <a:solidFill>
                  <a:srgbClr val="205FF8">
                    <a:alpha val="45000"/>
                  </a:srgbClr>
                </a:solidFill>
                <a:latin typeface="Questrial" pitchFamily="34" charset="0"/>
                <a:ea typeface="Questrial" pitchFamily="34" charset="-122"/>
                <a:cs typeface="Questrial" pitchFamily="34" charset="-120"/>
              </a:rPr>
              <a:t>INFO@COMPANY.COM</a:t>
            </a:r>
            <a:endParaRPr lang="en-US" sz="675" dirty="0"/>
          </a:p>
        </p:txBody>
      </p:sp>
      <p:sp>
        <p:nvSpPr>
          <p:cNvPr id="7" name="Shape 4"/>
          <p:cNvSpPr/>
          <p:nvPr/>
        </p:nvSpPr>
        <p:spPr>
          <a:xfrm>
            <a:off x="475756" y="692944"/>
            <a:ext cx="8191500" cy="0"/>
          </a:xfrm>
          <a:prstGeom prst="line">
            <a:avLst/>
          </a:prstGeom>
          <a:solidFill>
            <a:srgbClr val="205FF8"/>
          </a:solidFill>
          <a:ln w="5292">
            <a:solidFill>
              <a:srgbClr val="205FF8"/>
            </a:solidFill>
            <a:prstDash val="solid"/>
            <a:headEnd type="none"/>
            <a:tailEnd type="none"/>
          </a:ln>
        </p:spPr>
      </p:sp>
      <p:sp>
        <p:nvSpPr>
          <p:cNvPr id="8" name="Shape 5"/>
          <p:cNvSpPr/>
          <p:nvPr/>
        </p:nvSpPr>
        <p:spPr>
          <a:xfrm>
            <a:off x="475816" y="4855706"/>
            <a:ext cx="8192260" cy="0"/>
          </a:xfrm>
          <a:prstGeom prst="line">
            <a:avLst/>
          </a:prstGeom>
          <a:solidFill>
            <a:srgbClr val="205FF8">
              <a:alpha val="23000"/>
            </a:srgbClr>
          </a:solidFill>
          <a:ln w="5292">
            <a:solidFill>
              <a:srgbClr val="205FF8">
                <a:alpha val="23000"/>
              </a:srgbClr>
            </a:solidFill>
            <a:prstDash val="solid"/>
            <a:headEnd type="none"/>
            <a:tailEnd type="none"/>
          </a:ln>
        </p:spPr>
      </p:sp>
      <p:pic>
        <p:nvPicPr>
          <p:cNvPr id="9" name="Image 0"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3" name="Shape 0"/>
          <p:cNvSpPr/>
          <p:nvPr/>
        </p:nvSpPr>
        <p:spPr>
          <a:xfrm>
            <a:off x="0" y="0"/>
            <a:ext cx="2476500" cy="5143500"/>
          </a:xfrm>
          <a:prstGeom prst="roundRect">
            <a:avLst>
              <a:gd name="adj" fmla="val -36923"/>
            </a:avLst>
          </a:prstGeom>
          <a:solidFill>
            <a:srgbClr val="205FF8"/>
          </a:solidFill>
          <a:ln/>
        </p:spPr>
      </p:sp>
      <p:sp>
        <p:nvSpPr>
          <p:cNvPr id="4" name="Text 1"/>
          <p:cNvSpPr/>
          <p:nvPr/>
        </p:nvSpPr>
        <p:spPr>
          <a:xfrm>
            <a:off x="2737551" y="846678"/>
            <a:ext cx="6400800" cy="1523851"/>
          </a:xfrm>
          <a:prstGeom prst="rect">
            <a:avLst/>
          </a:prstGeom>
          <a:noFill/>
          <a:ln/>
        </p:spPr>
        <p:txBody>
          <a:bodyPr wrap="square" lIns="0" tIns="0" rIns="0" bIns="0" rtlCol="0" anchor="t"/>
          <a:lstStyle/>
          <a:p>
            <a:pPr algn="l">
              <a:lnSpc>
                <a:spcPts val="2160"/>
              </a:lnSpc>
            </a:pPr>
            <a:r>
              <a:rPr lang="en-US" sz="1400" b="0" dirty="0">
                <a:solidFill>
                  <a:srgbClr val="666666"/>
                </a:solidFill>
                <a:latin typeface="Questrial" pitchFamily="34" charset="0"/>
                <a:ea typeface="Questrial" pitchFamily="34" charset="-122"/>
                <a:cs typeface="Questrial" pitchFamily="34" charset="-120"/>
              </a:rPr>
              <a:t> We will use available data and utilize different machine learning models to predict the air pollution by the day and time of the day. We will be using one of the </a:t>
            </a:r>
            <a:pPr algn="l">
              <a:lnSpc>
                <a:spcPts val="1680"/>
              </a:lnSpc>
            </a:pPr>
            <a:r>
              <a:rPr lang="en-US" sz="1100" b="1" dirty="0">
                <a:solidFill>
                  <a:srgbClr val="666666"/>
                </a:solidFill>
                <a:latin typeface="Questrial" pitchFamily="34" charset="0"/>
                <a:ea typeface="Questrial" pitchFamily="34" charset="-122"/>
                <a:cs typeface="Questrial" pitchFamily="34" charset="-120"/>
              </a:rPr>
              <a:t>deep learning algorithms or hybrid of them</a:t>
            </a:r>
            <a:pPr algn="l">
              <a:lnSpc>
                <a:spcPts val="1680"/>
              </a:lnSpc>
            </a:pPr>
            <a:r>
              <a:rPr lang="en-US" sz="1100" b="0" dirty="0">
                <a:solidFill>
                  <a:srgbClr val="666666"/>
                </a:solidFill>
                <a:latin typeface="Questrial" pitchFamily="34" charset="0"/>
                <a:ea typeface="Questrial" pitchFamily="34" charset="-122"/>
                <a:cs typeface="Questrial" pitchFamily="34" charset="-120"/>
              </a:rPr>
              <a:t>, as they proved the most efficient based on </a:t>
            </a:r>
            <a:pPr algn="l">
              <a:lnSpc>
                <a:spcPts val="2160"/>
              </a:lnSpc>
            </a:pPr>
            <a:r>
              <a:rPr lang="en-US" sz="1400" b="0" u="sng" dirty="0">
                <a:solidFill>
                  <a:srgbClr val="111111"/>
                </a:solidFill>
                <a:latin typeface="Questrial" pitchFamily="34" charset="0"/>
                <a:ea typeface="Questrial" pitchFamily="34" charset="-122"/>
                <a:cs typeface="Questrial" pitchFamily="34" charset="-120"/>
                <a:hlinkClick r:id="rId1" invalidUrl="" action="" tgtFrame="" tooltip="" history="1" highlightClick="0" endSnd="0">
                  <a:extLst>
                    <a:ext uri="{A12FA001-AC4F-418D-AE19-62706E023703}">
                      <ahyp:hlinkClr xmlns:ahyp="http://schemas.microsoft.com/office/drawing/2018/hyperlinkcolor" val="tx"/>
                    </a:ext>
                  </a:extLst>
                </a:hlinkClick>
              </a:rPr>
              <a:t>this article</a:t>
            </a:r>
            <a:pPr algn="l">
              <a:lnSpc>
                <a:spcPts val="2160"/>
              </a:lnSpc>
            </a:pPr>
            <a:r>
              <a:rPr lang="en-US" sz="1400" b="0" dirty="0">
                <a:solidFill>
                  <a:srgbClr val="666666"/>
                </a:solidFill>
                <a:latin typeface="Questrial" pitchFamily="34" charset="0"/>
                <a:ea typeface="Questrial" pitchFamily="34" charset="-122"/>
                <a:cs typeface="Questrial" pitchFamily="34" charset="-120"/>
              </a:rPr>
              <a:t>.</a:t>
            </a:r>
            <a:endParaRPr lang="en-US" sz="1050" dirty="0"/>
          </a:p>
          <a:p>
            <a:pPr algn="l">
              <a:lnSpc>
                <a:spcPts val="1680"/>
              </a:lnSpc>
            </a:pPr>
            <a:endParaRPr lang="en-US" sz="1050" dirty="0"/>
          </a:p>
          <a:p>
            <a:pPr algn="l">
              <a:lnSpc>
                <a:spcPts val="1680"/>
              </a:lnSpc>
            </a:pPr>
            <a:endParaRPr lang="en-US" sz="1050" dirty="0"/>
          </a:p>
        </p:txBody>
      </p:sp>
      <p:sp>
        <p:nvSpPr>
          <p:cNvPr id="5" name="Text 2"/>
          <p:cNvSpPr/>
          <p:nvPr/>
        </p:nvSpPr>
        <p:spPr>
          <a:xfrm>
            <a:off x="472597" y="3447923"/>
            <a:ext cx="1828800" cy="853381"/>
          </a:xfrm>
          <a:prstGeom prst="rect">
            <a:avLst/>
          </a:prstGeom>
          <a:noFill/>
          <a:ln/>
        </p:spPr>
        <p:txBody>
          <a:bodyPr wrap="square" lIns="0" tIns="0" rIns="0" bIns="0" rtlCol="0" anchor="t"/>
          <a:lstStyle/>
          <a:p>
            <a:pPr algn="l">
              <a:lnSpc>
                <a:spcPts val="1680"/>
              </a:lnSpc>
            </a:pPr>
            <a:r>
              <a:rPr lang="en-US" sz="1100" b="0" dirty="0">
                <a:solidFill>
                  <a:srgbClr val="FFFFFF">
                    <a:alpha val="25000"/>
                  </a:srgbClr>
                </a:solidFill>
                <a:latin typeface="Questrial" pitchFamily="34" charset="0"/>
                <a:ea typeface="Questrial" pitchFamily="34" charset="-122"/>
                <a:cs typeface="Questrial" pitchFamily="34" charset="-120"/>
              </a:rPr>
              <a:t>Point #3</a:t>
            </a:r>
            <a:endParaRPr lang="en-US" sz="1050" dirty="0"/>
          </a:p>
          <a:p>
            <a:pPr algn="l">
              <a:lnSpc>
                <a:spcPts val="1680"/>
              </a:lnSpc>
            </a:pPr>
            <a:r>
              <a:rPr lang="en-US" sz="1100" b="0" dirty="0">
                <a:solidFill>
                  <a:srgbClr val="FFFFFF">
                    <a:alpha val="25000"/>
                  </a:srgbClr>
                </a:solidFill>
                <a:latin typeface="Questrial" pitchFamily="34" charset="0"/>
                <a:ea typeface="Questrial" pitchFamily="34" charset="-122"/>
                <a:cs typeface="Questrial" pitchFamily="34" charset="-120"/>
              </a:rPr>
              <a:t>When and where is it best to indulge in outdoor sports in Beijing?</a:t>
            </a:r>
            <a:endParaRPr lang="en-US" sz="1050" dirty="0"/>
          </a:p>
        </p:txBody>
      </p:sp>
      <p:sp>
        <p:nvSpPr>
          <p:cNvPr id="6" name="Text 3"/>
          <p:cNvSpPr/>
          <p:nvPr/>
        </p:nvSpPr>
        <p:spPr>
          <a:xfrm>
            <a:off x="472660" y="845850"/>
            <a:ext cx="1828800" cy="853380"/>
          </a:xfrm>
          <a:prstGeom prst="rect">
            <a:avLst/>
          </a:prstGeom>
          <a:noFill/>
          <a:ln/>
        </p:spPr>
        <p:txBody>
          <a:bodyPr wrap="square" lIns="0" tIns="0" rIns="0" bIns="0" rtlCol="0" anchor="t"/>
          <a:lstStyle/>
          <a:p>
            <a:pPr algn="l">
              <a:lnSpc>
                <a:spcPts val="1680"/>
              </a:lnSpc>
            </a:pPr>
            <a:r>
              <a:rPr lang="en-US" sz="1100" b="0" dirty="0">
                <a:solidFill>
                  <a:srgbClr val="FFFFFF"/>
                </a:solidFill>
                <a:latin typeface="Questrial" pitchFamily="34" charset="0"/>
                <a:ea typeface="Questrial" pitchFamily="34" charset="-122"/>
                <a:cs typeface="Questrial" pitchFamily="34" charset="-120"/>
              </a:rPr>
              <a:t>Point</a:t>
            </a:r>
            <a:pPr algn="l">
              <a:lnSpc>
                <a:spcPts val="1680"/>
              </a:lnSpc>
            </a:pPr>
            <a:r>
              <a:rPr lang="en-US" sz="1100" b="1" dirty="0">
                <a:solidFill>
                  <a:srgbClr val="FFFFFF"/>
                </a:solidFill>
                <a:latin typeface="Questrial" pitchFamily="34" charset="0"/>
                <a:ea typeface="Questrial" pitchFamily="34" charset="-122"/>
                <a:cs typeface="Questrial" pitchFamily="34" charset="-120"/>
              </a:rPr>
              <a:t> </a:t>
            </a:r>
            <a:pPr algn="l">
              <a:lnSpc>
                <a:spcPts val="1680"/>
              </a:lnSpc>
            </a:pPr>
            <a:r>
              <a:rPr lang="en-US" sz="1100" b="0" dirty="0">
                <a:solidFill>
                  <a:srgbClr val="FFFFFF"/>
                </a:solidFill>
                <a:latin typeface="Questrial" pitchFamily="34" charset="0"/>
                <a:ea typeface="Questrial" pitchFamily="34" charset="-122"/>
                <a:cs typeface="Questrial" pitchFamily="34" charset="-120"/>
              </a:rPr>
              <a:t>#1</a:t>
            </a:r>
            <a:endParaRPr lang="en-US" sz="1050" dirty="0"/>
          </a:p>
          <a:p>
            <a:pPr algn="l">
              <a:lnSpc>
                <a:spcPts val="1680"/>
              </a:lnSpc>
            </a:pPr>
            <a:r>
              <a:rPr lang="en-US" sz="1100" b="0" dirty="0">
                <a:solidFill>
                  <a:srgbClr val="FFFFFF"/>
                </a:solidFill>
                <a:latin typeface="Questrial" pitchFamily="34" charset="0"/>
                <a:ea typeface="Questrial" pitchFamily="34" charset="-122"/>
                <a:cs typeface="Questrial" pitchFamily="34" charset="-120"/>
              </a:rPr>
              <a:t>Can we predict air quality based on available data?</a:t>
            </a:r>
            <a:endParaRPr lang="en-US" sz="1050" dirty="0"/>
          </a:p>
        </p:txBody>
      </p:sp>
      <p:sp>
        <p:nvSpPr>
          <p:cNvPr id="7" name="Text 4"/>
          <p:cNvSpPr/>
          <p:nvPr/>
        </p:nvSpPr>
        <p:spPr>
          <a:xfrm>
            <a:off x="472660" y="2253919"/>
            <a:ext cx="1828800" cy="640035"/>
          </a:xfrm>
          <a:prstGeom prst="rect">
            <a:avLst/>
          </a:prstGeom>
          <a:noFill/>
          <a:ln/>
        </p:spPr>
        <p:txBody>
          <a:bodyPr wrap="square" lIns="0" tIns="0" rIns="0" bIns="0" rtlCol="0" anchor="t"/>
          <a:lstStyle/>
          <a:p>
            <a:pPr algn="l">
              <a:lnSpc>
                <a:spcPts val="1680"/>
              </a:lnSpc>
            </a:pPr>
            <a:r>
              <a:rPr lang="en-US" sz="1100" b="0" dirty="0">
                <a:solidFill>
                  <a:srgbClr val="FFFFFF">
                    <a:alpha val="25000"/>
                  </a:srgbClr>
                </a:solidFill>
                <a:latin typeface="Questrial" pitchFamily="34" charset="0"/>
                <a:ea typeface="Questrial" pitchFamily="34" charset="-122"/>
                <a:cs typeface="Questrial" pitchFamily="34" charset="-120"/>
              </a:rPr>
              <a:t>Point #</a:t>
            </a:r>
            <a:pPr algn="l">
              <a:lnSpc>
                <a:spcPts val="1680"/>
              </a:lnSpc>
            </a:pPr>
            <a:r>
              <a:rPr lang="en-US" sz="1100" b="1" dirty="0">
                <a:solidFill>
                  <a:srgbClr val="FFFFFF">
                    <a:alpha val="25000"/>
                  </a:srgbClr>
                </a:solidFill>
                <a:latin typeface="Questrial" pitchFamily="34" charset="0"/>
                <a:ea typeface="Questrial" pitchFamily="34" charset="-122"/>
                <a:cs typeface="Questrial" pitchFamily="34" charset="-120"/>
              </a:rPr>
              <a:t>2</a:t>
            </a:r>
            <a:endParaRPr lang="en-US" sz="1050" dirty="0"/>
          </a:p>
          <a:p>
            <a:pPr algn="l">
              <a:lnSpc>
                <a:spcPts val="1680"/>
              </a:lnSpc>
            </a:pPr>
            <a:r>
              <a:rPr lang="en-US" sz="1100" b="0" dirty="0">
                <a:solidFill>
                  <a:srgbClr val="FFFFFF">
                    <a:alpha val="25000"/>
                  </a:srgbClr>
                </a:solidFill>
                <a:latin typeface="Questrial" pitchFamily="34" charset="0"/>
                <a:ea typeface="Questrial" pitchFamily="34" charset="-122"/>
                <a:cs typeface="Questrial" pitchFamily="34" charset="-120"/>
              </a:rPr>
              <a:t>How does weather affect air quality?</a:t>
            </a:r>
            <a:endParaRPr lang="en-US" sz="1050" dirty="0"/>
          </a:p>
        </p:txBody>
      </p:sp>
      <p:sp>
        <p:nvSpPr>
          <p:cNvPr id="8" name="Text 5"/>
          <p:cNvSpPr/>
          <p:nvPr/>
        </p:nvSpPr>
        <p:spPr>
          <a:xfrm>
            <a:off x="7121986" y="4924846"/>
            <a:ext cx="1828800" cy="150019"/>
          </a:xfrm>
          <a:prstGeom prst="rect">
            <a:avLst/>
          </a:prstGeom>
          <a:noFill/>
          <a:ln/>
        </p:spPr>
        <p:txBody>
          <a:bodyPr wrap="square" lIns="0" tIns="0" rIns="0" bIns="0" rtlCol="0" anchor="ctr"/>
          <a:lstStyle/>
          <a:p>
            <a:pPr algn="r">
              <a:lnSpc>
                <a:spcPts val="1181"/>
              </a:lnSpc>
            </a:pPr>
            <a:r>
              <a:rPr lang="en-US" sz="700" b="1" spc="120" kern="0" dirty="0">
                <a:solidFill>
                  <a:srgbClr val="205FF8">
                    <a:alpha val="45000"/>
                  </a:srgbClr>
                </a:solidFill>
                <a:latin typeface="Questrial" pitchFamily="34" charset="0"/>
                <a:ea typeface="Questrial" pitchFamily="34" charset="-122"/>
                <a:cs typeface="Questrial" pitchFamily="34" charset="-120"/>
              </a:rPr>
              <a:t>INFO@COMPANY.COM</a:t>
            </a:r>
            <a:endParaRPr lang="en-US" sz="675" dirty="0"/>
          </a:p>
        </p:txBody>
      </p:sp>
      <p:sp>
        <p:nvSpPr>
          <p:cNvPr id="9" name="Shape 6"/>
          <p:cNvSpPr/>
          <p:nvPr/>
        </p:nvSpPr>
        <p:spPr>
          <a:xfrm>
            <a:off x="475816" y="4855706"/>
            <a:ext cx="8192260" cy="0"/>
          </a:xfrm>
          <a:prstGeom prst="line">
            <a:avLst/>
          </a:prstGeom>
          <a:solidFill>
            <a:srgbClr val="205FF8">
              <a:alpha val="23000"/>
            </a:srgbClr>
          </a:solidFill>
          <a:ln w="5292">
            <a:solidFill>
              <a:srgbClr val="205FF8">
                <a:alpha val="23000"/>
              </a:srgbClr>
            </a:solidFill>
            <a:prstDash val="solid"/>
            <a:headEnd type="none"/>
            <a:tailEnd type="none"/>
          </a:ln>
        </p:spPr>
      </p:sp>
      <p:pic>
        <p:nvPicPr>
          <p:cNvPr id="10" name="Image 0" descr="https://pitch-assets-ccb95893-de3f-4266-973c-20049231b248.s3.eu-west-1.amazonaws.com/8f1fcb07-dd81-41bb-8c18-62ceefec06ef?pitch-bytes=84639&amp;pitch-content-type=image%2Fpng">    </p:cNvPr>
          <p:cNvPicPr>
            <a:picLocks noChangeAspect="1"/>
          </p:cNvPicPr>
          <p:nvPr/>
        </p:nvPicPr>
        <p:blipFill>
          <a:blip r:embed="rId2"/>
          <a:srcRect l="0" r="0" t="0" b="0"/>
          <a:stretch/>
        </p:blipFill>
        <p:spPr>
          <a:xfrm>
            <a:off x="2738328" y="2078215"/>
            <a:ext cx="3983100" cy="2488766"/>
          </a:xfrm>
          <a:prstGeom prst="rect">
            <a:avLst/>
          </a:prstGeom>
        </p:spPr>
      </p:pic>
      <p:pic>
        <p:nvPicPr>
          <p:cNvPr id="11" name="Image 1" descr="https://pitch-assets-ccb95893-de3f-4266-973c-20049231b248.s3.eu-west-1.amazonaws.com/try-pitch-pdf-export-logo.svg">
            <a:hlinkClick r:id="rId5" tooltip=""/>
          </p:cNvPr>
          <p:cNvPicPr>
            <a:picLocks noChangeAspect="1"/>
          </p:cNvPicPr>
          <p:nvPr/>
        </p:nvPicPr>
        <p:blipFill>
          <a:blip r:embed="rId3">
            <a:extLst>
              <a:ext uri="{96DAC541-7B7A-43D3-8B79-37D633B846F1}">
                <asvg:svgBlip xmlns:asvg="http://schemas.microsoft.com/office/drawing/2016/SVG/main" r:embed="rId4"/>
              </a:ext>
            </a:extLst>
          </a:blip>
          <a:srcRect l="0" r="0" t="0" b="0"/>
          <a:stretch/>
        </p:blipFill>
        <p:spPr>
          <a:xfrm>
            <a:off x="136595" y="4803153"/>
            <a:ext cx="515221" cy="2273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3" name="Shape 0"/>
          <p:cNvSpPr/>
          <p:nvPr/>
        </p:nvSpPr>
        <p:spPr>
          <a:xfrm>
            <a:off x="0" y="0"/>
            <a:ext cx="2476500" cy="5143500"/>
          </a:xfrm>
          <a:prstGeom prst="roundRect">
            <a:avLst>
              <a:gd name="adj" fmla="val -36923"/>
            </a:avLst>
          </a:prstGeom>
          <a:solidFill>
            <a:srgbClr val="205FF8"/>
          </a:solidFill>
          <a:ln/>
        </p:spPr>
      </p:sp>
      <p:sp>
        <p:nvSpPr>
          <p:cNvPr id="4" name="Text 1"/>
          <p:cNvSpPr/>
          <p:nvPr/>
        </p:nvSpPr>
        <p:spPr>
          <a:xfrm>
            <a:off x="2851273" y="2251485"/>
            <a:ext cx="6400800" cy="1097161"/>
          </a:xfrm>
          <a:prstGeom prst="rect">
            <a:avLst/>
          </a:prstGeom>
          <a:noFill/>
          <a:ln/>
        </p:spPr>
        <p:txBody>
          <a:bodyPr wrap="square" lIns="0" tIns="0" rIns="0" bIns="0" rtlCol="0" anchor="t"/>
          <a:lstStyle/>
          <a:p>
            <a:pPr algn="l">
              <a:lnSpc>
                <a:spcPts val="2160"/>
              </a:lnSpc>
            </a:pPr>
            <a:r>
              <a:rPr lang="en-US" sz="1400" b="0" dirty="0">
                <a:solidFill>
                  <a:srgbClr val="666666"/>
                </a:solidFill>
                <a:latin typeface="Questrial" pitchFamily="34" charset="0"/>
                <a:ea typeface="Questrial" pitchFamily="34" charset="-122"/>
                <a:cs typeface="Questrial" pitchFamily="34" charset="-120"/>
              </a:rPr>
              <a:t> We will combine weather and pollution forecasts. Then review how they are associated with each other, show graphs. </a:t>
            </a:r>
            <a:endParaRPr lang="en-US" sz="1050" dirty="0"/>
          </a:p>
          <a:p>
            <a:pPr algn="l">
              <a:lnSpc>
                <a:spcPts val="2160"/>
              </a:lnSpc>
            </a:pPr>
            <a:r>
              <a:rPr lang="en-US" sz="1400" b="0" dirty="0">
                <a:solidFill>
                  <a:srgbClr val="666666"/>
                </a:solidFill>
                <a:latin typeface="Questrial" pitchFamily="34" charset="0"/>
                <a:ea typeface="Questrial" pitchFamily="34" charset="-122"/>
                <a:cs typeface="Questrial" pitchFamily="34" charset="-120"/>
              </a:rPr>
              <a:t>We will evaluate importance of the the variables and continue with </a:t>
            </a:r>
            <a:pPr algn="l">
              <a:lnSpc>
                <a:spcPts val="1680"/>
              </a:lnSpc>
            </a:pPr>
            <a:r>
              <a:rPr lang="en-US" sz="1100" b="1" dirty="0">
                <a:solidFill>
                  <a:srgbClr val="666666"/>
                </a:solidFill>
                <a:latin typeface="Questrial" pitchFamily="34" charset="0"/>
                <a:ea typeface="Questrial" pitchFamily="34" charset="-122"/>
                <a:cs typeface="Questrial" pitchFamily="34" charset="-120"/>
              </a:rPr>
              <a:t>random forest model</a:t>
            </a:r>
            <a:pPr algn="l">
              <a:lnSpc>
                <a:spcPts val="1680"/>
              </a:lnSpc>
            </a:pPr>
            <a:r>
              <a:rPr lang="en-US" sz="1100" b="0" dirty="0">
                <a:solidFill>
                  <a:srgbClr val="666666"/>
                </a:solidFill>
                <a:latin typeface="Questrial" pitchFamily="34" charset="0"/>
                <a:ea typeface="Questrial" pitchFamily="34" charset="-122"/>
                <a:cs typeface="Questrial" pitchFamily="34" charset="-120"/>
              </a:rPr>
              <a:t>, as it has been proved to be the best in </a:t>
            </a:r>
            <a:pPr algn="l">
              <a:lnSpc>
                <a:spcPts val="2160"/>
              </a:lnSpc>
            </a:pPr>
            <a:r>
              <a:rPr lang="en-US" sz="1400" b="0" u="sng" dirty="0">
                <a:solidFill>
                  <a:srgbClr val="111111"/>
                </a:solidFill>
                <a:latin typeface="Questrial" pitchFamily="34" charset="0"/>
                <a:ea typeface="Questrial" pitchFamily="34" charset="-122"/>
                <a:cs typeface="Questrial" pitchFamily="34" charset="-120"/>
                <a:hlinkClick r:id="rId1" invalidUrl="" action="" tgtFrame="" tooltip="" history="1" highlightClick="0" endSnd="0">
                  <a:extLst>
                    <a:ext uri="{A12FA001-AC4F-418D-AE19-62706E023703}">
                      <ahyp:hlinkClr xmlns:ahyp="http://schemas.microsoft.com/office/drawing/2018/hyperlinkcolor" val="tx"/>
                    </a:ext>
                  </a:extLst>
                </a:hlinkClick>
              </a:rPr>
              <a:t>this article</a:t>
            </a:r>
            <a:pPr algn="l">
              <a:lnSpc>
                <a:spcPts val="2160"/>
              </a:lnSpc>
            </a:pPr>
            <a:r>
              <a:rPr lang="en-US" sz="1400" b="0" dirty="0">
                <a:solidFill>
                  <a:srgbClr val="666666"/>
                </a:solidFill>
                <a:latin typeface="Questrial" pitchFamily="34" charset="0"/>
                <a:ea typeface="Questrial" pitchFamily="34" charset="-122"/>
                <a:cs typeface="Questrial" pitchFamily="34" charset="-120"/>
              </a:rPr>
              <a:t>.</a:t>
            </a:r>
            <a:endParaRPr lang="en-US" sz="1050" dirty="0"/>
          </a:p>
        </p:txBody>
      </p:sp>
      <p:sp>
        <p:nvSpPr>
          <p:cNvPr id="5" name="Text 2"/>
          <p:cNvSpPr/>
          <p:nvPr/>
        </p:nvSpPr>
        <p:spPr>
          <a:xfrm>
            <a:off x="472597" y="3447923"/>
            <a:ext cx="1828800" cy="853380"/>
          </a:xfrm>
          <a:prstGeom prst="rect">
            <a:avLst/>
          </a:prstGeom>
          <a:noFill/>
          <a:ln/>
        </p:spPr>
        <p:txBody>
          <a:bodyPr wrap="square" lIns="0" tIns="0" rIns="0" bIns="0" rtlCol="0" anchor="t"/>
          <a:lstStyle/>
          <a:p>
            <a:pPr algn="l">
              <a:lnSpc>
                <a:spcPts val="1680"/>
              </a:lnSpc>
            </a:pPr>
            <a:r>
              <a:rPr lang="en-US" sz="1100" b="0" dirty="0">
                <a:solidFill>
                  <a:srgbClr val="FFFFFF">
                    <a:alpha val="25000"/>
                  </a:srgbClr>
                </a:solidFill>
                <a:latin typeface="Questrial" pitchFamily="34" charset="0"/>
                <a:ea typeface="Questrial" pitchFamily="34" charset="-122"/>
                <a:cs typeface="Questrial" pitchFamily="34" charset="-120"/>
              </a:rPr>
              <a:t>Point #3</a:t>
            </a:r>
            <a:endParaRPr lang="en-US" sz="1050" dirty="0"/>
          </a:p>
          <a:p>
            <a:pPr algn="l">
              <a:lnSpc>
                <a:spcPts val="1680"/>
              </a:lnSpc>
            </a:pPr>
            <a:r>
              <a:rPr lang="en-US" sz="1100" b="0" dirty="0">
                <a:solidFill>
                  <a:srgbClr val="FFFFFF">
                    <a:alpha val="25000"/>
                  </a:srgbClr>
                </a:solidFill>
                <a:latin typeface="Questrial" pitchFamily="34" charset="0"/>
                <a:ea typeface="Questrial" pitchFamily="34" charset="-122"/>
                <a:cs typeface="Questrial" pitchFamily="34" charset="-120"/>
              </a:rPr>
              <a:t>When and where is it best to indulge in outdoor sports in Beijing?</a:t>
            </a:r>
            <a:endParaRPr lang="en-US" sz="1050" dirty="0"/>
          </a:p>
        </p:txBody>
      </p:sp>
      <p:sp>
        <p:nvSpPr>
          <p:cNvPr id="6" name="Text 3"/>
          <p:cNvSpPr/>
          <p:nvPr/>
        </p:nvSpPr>
        <p:spPr>
          <a:xfrm>
            <a:off x="472660" y="2250658"/>
            <a:ext cx="1828800" cy="640035"/>
          </a:xfrm>
          <a:prstGeom prst="rect">
            <a:avLst/>
          </a:prstGeom>
          <a:noFill/>
          <a:ln/>
        </p:spPr>
        <p:txBody>
          <a:bodyPr wrap="square" lIns="0" tIns="0" rIns="0" bIns="0" rtlCol="0" anchor="t"/>
          <a:lstStyle/>
          <a:p>
            <a:pPr algn="l">
              <a:lnSpc>
                <a:spcPts val="1680"/>
              </a:lnSpc>
            </a:pPr>
            <a:r>
              <a:rPr lang="en-US" sz="1100" b="0" dirty="0">
                <a:solidFill>
                  <a:srgbClr val="FFFFFF"/>
                </a:solidFill>
                <a:latin typeface="Questrial" pitchFamily="34" charset="0"/>
                <a:ea typeface="Questrial" pitchFamily="34" charset="-122"/>
                <a:cs typeface="Questrial" pitchFamily="34" charset="-120"/>
              </a:rPr>
              <a:t>Point</a:t>
            </a:r>
            <a:pPr algn="l">
              <a:lnSpc>
                <a:spcPts val="1680"/>
              </a:lnSpc>
            </a:pPr>
            <a:r>
              <a:rPr lang="en-US" sz="1100" b="1" dirty="0">
                <a:solidFill>
                  <a:srgbClr val="FFFFFF"/>
                </a:solidFill>
                <a:latin typeface="Questrial" pitchFamily="34" charset="0"/>
                <a:ea typeface="Questrial" pitchFamily="34" charset="-122"/>
                <a:cs typeface="Questrial" pitchFamily="34" charset="-120"/>
              </a:rPr>
              <a:t> </a:t>
            </a:r>
            <a:pPr algn="l">
              <a:lnSpc>
                <a:spcPts val="1680"/>
              </a:lnSpc>
            </a:pPr>
            <a:r>
              <a:rPr lang="en-US" sz="1100" b="0" dirty="0">
                <a:solidFill>
                  <a:srgbClr val="FFFFFF"/>
                </a:solidFill>
                <a:latin typeface="Questrial" pitchFamily="34" charset="0"/>
                <a:ea typeface="Questrial" pitchFamily="34" charset="-122"/>
                <a:cs typeface="Questrial" pitchFamily="34" charset="-120"/>
              </a:rPr>
              <a:t>#</a:t>
            </a:r>
            <a:pPr algn="l">
              <a:lnSpc>
                <a:spcPts val="1680"/>
              </a:lnSpc>
            </a:pPr>
            <a:r>
              <a:rPr lang="en-US" sz="1100" b="1" dirty="0">
                <a:solidFill>
                  <a:srgbClr val="FFFFFF"/>
                </a:solidFill>
                <a:latin typeface="Questrial" pitchFamily="34" charset="0"/>
                <a:ea typeface="Questrial" pitchFamily="34" charset="-122"/>
                <a:cs typeface="Questrial" pitchFamily="34" charset="-120"/>
              </a:rPr>
              <a:t>2</a:t>
            </a:r>
            <a:endParaRPr lang="en-US" sz="1050" dirty="0"/>
          </a:p>
          <a:p>
            <a:pPr algn="l">
              <a:lnSpc>
                <a:spcPts val="1680"/>
              </a:lnSpc>
            </a:pPr>
            <a:r>
              <a:rPr lang="en-US" sz="1100" b="0" dirty="0">
                <a:solidFill>
                  <a:srgbClr val="FFFFFF"/>
                </a:solidFill>
                <a:latin typeface="Questrial" pitchFamily="34" charset="0"/>
                <a:ea typeface="Questrial" pitchFamily="34" charset="-122"/>
                <a:cs typeface="Questrial" pitchFamily="34" charset="-120"/>
              </a:rPr>
              <a:t>How does weather affect air quality?</a:t>
            </a:r>
            <a:endParaRPr lang="en-US" sz="1050" dirty="0"/>
          </a:p>
        </p:txBody>
      </p:sp>
      <p:sp>
        <p:nvSpPr>
          <p:cNvPr id="7" name="Text 4"/>
          <p:cNvSpPr/>
          <p:nvPr/>
        </p:nvSpPr>
        <p:spPr>
          <a:xfrm>
            <a:off x="472660" y="849112"/>
            <a:ext cx="1828800" cy="853381"/>
          </a:xfrm>
          <a:prstGeom prst="rect">
            <a:avLst/>
          </a:prstGeom>
          <a:noFill/>
          <a:ln/>
        </p:spPr>
        <p:txBody>
          <a:bodyPr wrap="square" lIns="0" tIns="0" rIns="0" bIns="0" rtlCol="0" anchor="t"/>
          <a:lstStyle/>
          <a:p>
            <a:pPr algn="l">
              <a:lnSpc>
                <a:spcPts val="1680"/>
              </a:lnSpc>
            </a:pPr>
            <a:r>
              <a:rPr lang="en-US" sz="1100" b="0" dirty="0">
                <a:solidFill>
                  <a:srgbClr val="FFFFFF">
                    <a:alpha val="25000"/>
                  </a:srgbClr>
                </a:solidFill>
                <a:latin typeface="Questrial" pitchFamily="34" charset="0"/>
                <a:ea typeface="Questrial" pitchFamily="34" charset="-122"/>
                <a:cs typeface="Questrial" pitchFamily="34" charset="-120"/>
              </a:rPr>
              <a:t>Point #</a:t>
            </a:r>
            <a:pPr algn="l">
              <a:lnSpc>
                <a:spcPts val="1680"/>
              </a:lnSpc>
            </a:pPr>
            <a:r>
              <a:rPr lang="en-US" sz="1100" b="1" dirty="0">
                <a:solidFill>
                  <a:srgbClr val="FFFFFF">
                    <a:alpha val="25000"/>
                  </a:srgbClr>
                </a:solidFill>
                <a:latin typeface="Questrial" pitchFamily="34" charset="0"/>
                <a:ea typeface="Questrial" pitchFamily="34" charset="-122"/>
                <a:cs typeface="Questrial" pitchFamily="34" charset="-120"/>
              </a:rPr>
              <a:t>1</a:t>
            </a:r>
            <a:endParaRPr lang="en-US" sz="1050" dirty="0"/>
          </a:p>
          <a:p>
            <a:pPr algn="l">
              <a:lnSpc>
                <a:spcPts val="1680"/>
              </a:lnSpc>
            </a:pPr>
            <a:r>
              <a:rPr lang="en-US" sz="1100" b="0" dirty="0">
                <a:solidFill>
                  <a:srgbClr val="FFFFFF">
                    <a:alpha val="25000"/>
                  </a:srgbClr>
                </a:solidFill>
                <a:latin typeface="Questrial" pitchFamily="34" charset="0"/>
                <a:ea typeface="Questrial" pitchFamily="34" charset="-122"/>
                <a:cs typeface="Questrial" pitchFamily="34" charset="-120"/>
              </a:rPr>
              <a:t>Can we predict air quality based on available data?</a:t>
            </a:r>
            <a:endParaRPr lang="en-US" sz="1050" dirty="0"/>
          </a:p>
        </p:txBody>
      </p:sp>
      <p:sp>
        <p:nvSpPr>
          <p:cNvPr id="8" name="Text 5"/>
          <p:cNvSpPr/>
          <p:nvPr/>
        </p:nvSpPr>
        <p:spPr>
          <a:xfrm>
            <a:off x="7121986" y="4924846"/>
            <a:ext cx="1828800" cy="150019"/>
          </a:xfrm>
          <a:prstGeom prst="rect">
            <a:avLst/>
          </a:prstGeom>
          <a:noFill/>
          <a:ln/>
        </p:spPr>
        <p:txBody>
          <a:bodyPr wrap="square" lIns="0" tIns="0" rIns="0" bIns="0" rtlCol="0" anchor="ctr"/>
          <a:lstStyle/>
          <a:p>
            <a:pPr algn="r">
              <a:lnSpc>
                <a:spcPts val="1181"/>
              </a:lnSpc>
            </a:pPr>
            <a:r>
              <a:rPr lang="en-US" sz="700" b="1" spc="120" kern="0" dirty="0">
                <a:solidFill>
                  <a:srgbClr val="205FF8">
                    <a:alpha val="45000"/>
                  </a:srgbClr>
                </a:solidFill>
                <a:latin typeface="Questrial" pitchFamily="34" charset="0"/>
                <a:ea typeface="Questrial" pitchFamily="34" charset="-122"/>
                <a:cs typeface="Questrial" pitchFamily="34" charset="-120"/>
              </a:rPr>
              <a:t>INFO@COMPANY.COM</a:t>
            </a:r>
            <a:endParaRPr lang="en-US" sz="675" dirty="0"/>
          </a:p>
        </p:txBody>
      </p:sp>
      <p:sp>
        <p:nvSpPr>
          <p:cNvPr id="9" name="Shape 6"/>
          <p:cNvSpPr/>
          <p:nvPr/>
        </p:nvSpPr>
        <p:spPr>
          <a:xfrm>
            <a:off x="475816" y="4855706"/>
            <a:ext cx="8192260" cy="0"/>
          </a:xfrm>
          <a:prstGeom prst="line">
            <a:avLst/>
          </a:prstGeom>
          <a:solidFill>
            <a:srgbClr val="205FF8">
              <a:alpha val="23000"/>
            </a:srgbClr>
          </a:solidFill>
          <a:ln w="5292">
            <a:solidFill>
              <a:srgbClr val="205FF8">
                <a:alpha val="23000"/>
              </a:srgbClr>
            </a:solidFill>
            <a:prstDash val="solid"/>
            <a:headEnd type="none"/>
            <a:tailEnd type="none"/>
          </a:ln>
        </p:spPr>
      </p:sp>
      <p:pic>
        <p:nvPicPr>
          <p:cNvPr id="10" name="Image 0"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3" name="Shape 0"/>
          <p:cNvSpPr/>
          <p:nvPr/>
        </p:nvSpPr>
        <p:spPr>
          <a:xfrm>
            <a:off x="0" y="0"/>
            <a:ext cx="2476500" cy="5143500"/>
          </a:xfrm>
          <a:prstGeom prst="roundRect">
            <a:avLst>
              <a:gd name="adj" fmla="val -36923"/>
            </a:avLst>
          </a:prstGeom>
          <a:solidFill>
            <a:srgbClr val="205FF8"/>
          </a:solidFill>
          <a:ln/>
        </p:spPr>
      </p:sp>
      <p:sp>
        <p:nvSpPr>
          <p:cNvPr id="4" name="Text 1"/>
          <p:cNvSpPr/>
          <p:nvPr/>
        </p:nvSpPr>
        <p:spPr>
          <a:xfrm>
            <a:off x="2777688" y="3442227"/>
            <a:ext cx="6400800" cy="1036216"/>
          </a:xfrm>
          <a:prstGeom prst="rect">
            <a:avLst/>
          </a:prstGeom>
          <a:noFill/>
          <a:ln/>
        </p:spPr>
        <p:txBody>
          <a:bodyPr wrap="square" lIns="0" tIns="0" rIns="0" bIns="0" rtlCol="0" anchor="t"/>
          <a:lstStyle/>
          <a:p>
            <a:pPr algn="l">
              <a:lnSpc>
                <a:spcPts val="2160"/>
              </a:lnSpc>
            </a:pPr>
            <a:r>
              <a:rPr lang="en-US" sz="1300" b="0" dirty="0">
                <a:solidFill>
                  <a:srgbClr val="666666"/>
                </a:solidFill>
                <a:latin typeface="Questrial" pitchFamily="34" charset="0"/>
                <a:ea typeface="Questrial" pitchFamily="34" charset="-122"/>
                <a:cs typeface="Questrial" pitchFamily="34" charset="-120"/>
              </a:rPr>
              <a:t> We will use available data and locations of the </a:t>
            </a:r>
            <a:pPr algn="l">
              <a:lnSpc>
                <a:spcPts val="2160"/>
              </a:lnSpc>
            </a:pPr>
            <a:r>
              <a:rPr lang="en-US" sz="1400" b="0" dirty="0">
                <a:solidFill>
                  <a:srgbClr val="666666"/>
                </a:solidFill>
                <a:latin typeface="Questrial" pitchFamily="34" charset="0"/>
                <a:ea typeface="Questrial" pitchFamily="34" charset="-122"/>
                <a:cs typeface="Questrial" pitchFamily="34" charset="-120"/>
              </a:rPr>
              <a:t>meteorological</a:t>
            </a:r>
            <a:pPr algn="l">
              <a:lnSpc>
                <a:spcPts val="2160"/>
              </a:lnSpc>
            </a:pPr>
            <a:r>
              <a:rPr lang="en-US" sz="1300" b="0" dirty="0">
                <a:solidFill>
                  <a:srgbClr val="666666"/>
                </a:solidFill>
                <a:latin typeface="Questrial" pitchFamily="34" charset="0"/>
                <a:ea typeface="Questrial" pitchFamily="34" charset="-122"/>
                <a:cs typeface="Questrial" pitchFamily="34" charset="-120"/>
              </a:rPr>
              <a:t> stations in Beijing to predict air pollution index for specific location based on the areas around the 12 stations we have data for.  Naive Bayes or Random Forest</a:t>
            </a:r>
            <a:endParaRPr lang="en-US" sz="1050" dirty="0"/>
          </a:p>
          <a:p>
            <a:pPr algn="l">
              <a:lnSpc>
                <a:spcPts val="1680"/>
              </a:lnSpc>
            </a:pPr>
            <a:endParaRPr lang="en-US" sz="1050" dirty="0"/>
          </a:p>
        </p:txBody>
      </p:sp>
      <p:sp>
        <p:nvSpPr>
          <p:cNvPr id="5" name="Text 2"/>
          <p:cNvSpPr/>
          <p:nvPr/>
        </p:nvSpPr>
        <p:spPr>
          <a:xfrm>
            <a:off x="472597" y="845684"/>
            <a:ext cx="1828800" cy="853380"/>
          </a:xfrm>
          <a:prstGeom prst="rect">
            <a:avLst/>
          </a:prstGeom>
          <a:noFill/>
          <a:ln/>
        </p:spPr>
        <p:txBody>
          <a:bodyPr wrap="square" lIns="0" tIns="0" rIns="0" bIns="0" rtlCol="0" anchor="t"/>
          <a:lstStyle/>
          <a:p>
            <a:pPr algn="l">
              <a:lnSpc>
                <a:spcPts val="1680"/>
              </a:lnSpc>
            </a:pPr>
            <a:r>
              <a:rPr lang="en-US" sz="1100" b="0" dirty="0">
                <a:solidFill>
                  <a:srgbClr val="FFFFFF">
                    <a:alpha val="25000"/>
                  </a:srgbClr>
                </a:solidFill>
                <a:latin typeface="Questrial" pitchFamily="34" charset="0"/>
                <a:ea typeface="Questrial" pitchFamily="34" charset="-122"/>
                <a:cs typeface="Questrial" pitchFamily="34" charset="-120"/>
              </a:rPr>
              <a:t>Point #1</a:t>
            </a:r>
            <a:endParaRPr lang="en-US" sz="1050" dirty="0"/>
          </a:p>
          <a:p>
            <a:pPr algn="l">
              <a:lnSpc>
                <a:spcPts val="1680"/>
              </a:lnSpc>
            </a:pPr>
            <a:r>
              <a:rPr lang="en-US" sz="1100" b="0" dirty="0">
                <a:solidFill>
                  <a:srgbClr val="FFFFFF">
                    <a:alpha val="25000"/>
                  </a:srgbClr>
                </a:solidFill>
                <a:latin typeface="Questrial" pitchFamily="34" charset="0"/>
                <a:ea typeface="Questrial" pitchFamily="34" charset="-122"/>
                <a:cs typeface="Questrial" pitchFamily="34" charset="-120"/>
              </a:rPr>
              <a:t>Can we predict air quality based on available data?</a:t>
            </a:r>
            <a:endParaRPr lang="en-US" sz="1050" dirty="0"/>
          </a:p>
        </p:txBody>
      </p:sp>
      <p:sp>
        <p:nvSpPr>
          <p:cNvPr id="6" name="Text 3"/>
          <p:cNvSpPr/>
          <p:nvPr/>
        </p:nvSpPr>
        <p:spPr>
          <a:xfrm>
            <a:off x="472660" y="3441399"/>
            <a:ext cx="1828800" cy="853380"/>
          </a:xfrm>
          <a:prstGeom prst="rect">
            <a:avLst/>
          </a:prstGeom>
          <a:noFill/>
          <a:ln/>
        </p:spPr>
        <p:txBody>
          <a:bodyPr wrap="square" lIns="0" tIns="0" rIns="0" bIns="0" rtlCol="0" anchor="t"/>
          <a:lstStyle/>
          <a:p>
            <a:pPr algn="l">
              <a:lnSpc>
                <a:spcPts val="1680"/>
              </a:lnSpc>
            </a:pPr>
            <a:r>
              <a:rPr lang="en-US" sz="1100" b="0" dirty="0">
                <a:solidFill>
                  <a:srgbClr val="FFFFFF"/>
                </a:solidFill>
                <a:latin typeface="Questrial" pitchFamily="34" charset="0"/>
                <a:ea typeface="Questrial" pitchFamily="34" charset="-122"/>
                <a:cs typeface="Questrial" pitchFamily="34" charset="-120"/>
              </a:rPr>
              <a:t>Point</a:t>
            </a:r>
            <a:pPr algn="l">
              <a:lnSpc>
                <a:spcPts val="1680"/>
              </a:lnSpc>
            </a:pPr>
            <a:r>
              <a:rPr lang="en-US" sz="1100" b="1" dirty="0">
                <a:solidFill>
                  <a:srgbClr val="FFFFFF"/>
                </a:solidFill>
                <a:latin typeface="Questrial" pitchFamily="34" charset="0"/>
                <a:ea typeface="Questrial" pitchFamily="34" charset="-122"/>
                <a:cs typeface="Questrial" pitchFamily="34" charset="-120"/>
              </a:rPr>
              <a:t> </a:t>
            </a:r>
            <a:pPr algn="l">
              <a:lnSpc>
                <a:spcPts val="1680"/>
              </a:lnSpc>
            </a:pPr>
            <a:r>
              <a:rPr lang="en-US" sz="1100" b="0" dirty="0">
                <a:solidFill>
                  <a:srgbClr val="FFFFFF"/>
                </a:solidFill>
                <a:latin typeface="Questrial" pitchFamily="34" charset="0"/>
                <a:ea typeface="Questrial" pitchFamily="34" charset="-122"/>
                <a:cs typeface="Questrial" pitchFamily="34" charset="-120"/>
              </a:rPr>
              <a:t>#3</a:t>
            </a:r>
            <a:endParaRPr lang="en-US" sz="1050" dirty="0"/>
          </a:p>
          <a:p>
            <a:pPr algn="l">
              <a:lnSpc>
                <a:spcPts val="1680"/>
              </a:lnSpc>
            </a:pPr>
            <a:r>
              <a:rPr lang="en-US" sz="1100" b="0" dirty="0">
                <a:solidFill>
                  <a:srgbClr val="FFFFFF"/>
                </a:solidFill>
                <a:latin typeface="Questrial" pitchFamily="34" charset="0"/>
                <a:ea typeface="Questrial" pitchFamily="34" charset="-122"/>
                <a:cs typeface="Questrial" pitchFamily="34" charset="-120"/>
              </a:rPr>
              <a:t>When and where is it best to indulge in outdoor sports in Beijing?</a:t>
            </a:r>
            <a:endParaRPr lang="en-US" sz="1050" dirty="0"/>
          </a:p>
        </p:txBody>
      </p:sp>
      <p:sp>
        <p:nvSpPr>
          <p:cNvPr id="7" name="Text 4"/>
          <p:cNvSpPr/>
          <p:nvPr/>
        </p:nvSpPr>
        <p:spPr>
          <a:xfrm>
            <a:off x="472660" y="2253919"/>
            <a:ext cx="1828800" cy="640035"/>
          </a:xfrm>
          <a:prstGeom prst="rect">
            <a:avLst/>
          </a:prstGeom>
          <a:noFill/>
          <a:ln/>
        </p:spPr>
        <p:txBody>
          <a:bodyPr wrap="square" lIns="0" tIns="0" rIns="0" bIns="0" rtlCol="0" anchor="t"/>
          <a:lstStyle/>
          <a:p>
            <a:pPr algn="l">
              <a:lnSpc>
                <a:spcPts val="1680"/>
              </a:lnSpc>
            </a:pPr>
            <a:r>
              <a:rPr lang="en-US" sz="1100" b="0" dirty="0">
                <a:solidFill>
                  <a:srgbClr val="FFFFFF">
                    <a:alpha val="25000"/>
                  </a:srgbClr>
                </a:solidFill>
                <a:latin typeface="Questrial" pitchFamily="34" charset="0"/>
                <a:ea typeface="Questrial" pitchFamily="34" charset="-122"/>
                <a:cs typeface="Questrial" pitchFamily="34" charset="-120"/>
              </a:rPr>
              <a:t>Point #</a:t>
            </a:r>
            <a:pPr algn="l">
              <a:lnSpc>
                <a:spcPts val="1680"/>
              </a:lnSpc>
            </a:pPr>
            <a:r>
              <a:rPr lang="en-US" sz="1100" b="1" dirty="0">
                <a:solidFill>
                  <a:srgbClr val="FFFFFF">
                    <a:alpha val="25000"/>
                  </a:srgbClr>
                </a:solidFill>
                <a:latin typeface="Questrial" pitchFamily="34" charset="0"/>
                <a:ea typeface="Questrial" pitchFamily="34" charset="-122"/>
                <a:cs typeface="Questrial" pitchFamily="34" charset="-120"/>
              </a:rPr>
              <a:t>2</a:t>
            </a:r>
            <a:endParaRPr lang="en-US" sz="1050" dirty="0"/>
          </a:p>
          <a:p>
            <a:pPr algn="l">
              <a:lnSpc>
                <a:spcPts val="1680"/>
              </a:lnSpc>
            </a:pPr>
            <a:r>
              <a:rPr lang="en-US" sz="1100" b="0" dirty="0">
                <a:solidFill>
                  <a:srgbClr val="FFFFFF">
                    <a:alpha val="25000"/>
                  </a:srgbClr>
                </a:solidFill>
                <a:latin typeface="Questrial" pitchFamily="34" charset="0"/>
                <a:ea typeface="Questrial" pitchFamily="34" charset="-122"/>
                <a:cs typeface="Questrial" pitchFamily="34" charset="-120"/>
              </a:rPr>
              <a:t>How does weather affect air quality?</a:t>
            </a:r>
            <a:endParaRPr lang="en-US" sz="1050" dirty="0"/>
          </a:p>
        </p:txBody>
      </p:sp>
      <p:sp>
        <p:nvSpPr>
          <p:cNvPr id="8" name="Text 5"/>
          <p:cNvSpPr/>
          <p:nvPr/>
        </p:nvSpPr>
        <p:spPr>
          <a:xfrm>
            <a:off x="7121986" y="4924846"/>
            <a:ext cx="1828800" cy="150019"/>
          </a:xfrm>
          <a:prstGeom prst="rect">
            <a:avLst/>
          </a:prstGeom>
          <a:noFill/>
          <a:ln/>
        </p:spPr>
        <p:txBody>
          <a:bodyPr wrap="square" lIns="0" tIns="0" rIns="0" bIns="0" rtlCol="0" anchor="ctr"/>
          <a:lstStyle/>
          <a:p>
            <a:pPr algn="r">
              <a:lnSpc>
                <a:spcPts val="1181"/>
              </a:lnSpc>
            </a:pPr>
            <a:r>
              <a:rPr lang="en-US" sz="700" b="1" spc="120" kern="0" dirty="0">
                <a:solidFill>
                  <a:srgbClr val="205FF8">
                    <a:alpha val="45000"/>
                  </a:srgbClr>
                </a:solidFill>
                <a:latin typeface="Questrial" pitchFamily="34" charset="0"/>
                <a:ea typeface="Questrial" pitchFamily="34" charset="-122"/>
                <a:cs typeface="Questrial" pitchFamily="34" charset="-120"/>
              </a:rPr>
              <a:t>INFO@COMPANY.COM</a:t>
            </a:r>
            <a:endParaRPr lang="en-US" sz="675" dirty="0"/>
          </a:p>
        </p:txBody>
      </p:sp>
      <p:sp>
        <p:nvSpPr>
          <p:cNvPr id="9" name="Shape 6"/>
          <p:cNvSpPr/>
          <p:nvPr/>
        </p:nvSpPr>
        <p:spPr>
          <a:xfrm>
            <a:off x="475816" y="4855706"/>
            <a:ext cx="8192260" cy="0"/>
          </a:xfrm>
          <a:prstGeom prst="line">
            <a:avLst/>
          </a:prstGeom>
          <a:solidFill>
            <a:srgbClr val="205FF8">
              <a:alpha val="23000"/>
            </a:srgbClr>
          </a:solidFill>
          <a:ln w="5292">
            <a:solidFill>
              <a:srgbClr val="205FF8">
                <a:alpha val="23000"/>
              </a:srgbClr>
            </a:solidFill>
            <a:prstDash val="solid"/>
            <a:headEnd type="none"/>
            <a:tailEnd type="none"/>
          </a:ln>
        </p:spPr>
      </p:sp>
      <p:pic>
        <p:nvPicPr>
          <p:cNvPr id="10"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3" name="Text 0"/>
          <p:cNvSpPr/>
          <p:nvPr/>
        </p:nvSpPr>
        <p:spPr>
          <a:xfrm>
            <a:off x="476567" y="784463"/>
            <a:ext cx="8229600" cy="4767263"/>
          </a:xfrm>
          <a:prstGeom prst="rect">
            <a:avLst/>
          </a:prstGeom>
          <a:noFill/>
          <a:ln/>
        </p:spPr>
        <p:txBody>
          <a:bodyPr wrap="square" lIns="0" tIns="0" rIns="0" bIns="0" rtlCol="0" anchor="t"/>
          <a:lstStyle/>
          <a:p>
            <a:pPr algn="l">
              <a:lnSpc>
                <a:spcPts val="3413"/>
              </a:lnSpc>
            </a:pPr>
            <a:r>
              <a:rPr lang="en-US" sz="1800" b="0" spc="-24" kern="0" dirty="0">
                <a:solidFill>
                  <a:srgbClr val="111111"/>
                </a:solidFill>
                <a:latin typeface="Questrial" pitchFamily="34" charset="0"/>
                <a:ea typeface="Questrial" pitchFamily="34" charset="-122"/>
                <a:cs typeface="Questrial" pitchFamily="34" charset="-120"/>
              </a:rPr>
              <a:t>In 1998 Beijing declared war on air pollution. The challenge was to find ways to improve air quality in one of the largest and fastest growing cities in the developing world. 20 years on and it appears that Beijing is winning the battle. Air quality has improved substantially, and the lessons learned provide a roadmap for other cities tackling air pollution. </a:t>
            </a:r>
            <a:endParaRPr lang="en-US" sz="2625" dirty="0"/>
          </a:p>
          <a:p>
            <a:pPr algn="l">
              <a:lnSpc>
                <a:spcPts val="3413"/>
              </a:lnSpc>
            </a:pPr>
            <a:endParaRPr lang="en-US" sz="2625" dirty="0"/>
          </a:p>
          <a:p>
            <a:pPr algn="l">
              <a:lnSpc>
                <a:spcPts val="3413"/>
              </a:lnSpc>
            </a:pPr>
            <a:endParaRPr lang="en-US" sz="2625" dirty="0"/>
          </a:p>
          <a:p>
            <a:pPr algn="l">
              <a:lnSpc>
                <a:spcPts val="3413"/>
              </a:lnSpc>
            </a:pPr>
            <a:endParaRPr lang="en-US" sz="2625" dirty="0"/>
          </a:p>
          <a:p>
            <a:pPr algn="l">
              <a:lnSpc>
                <a:spcPts val="3413"/>
              </a:lnSpc>
            </a:pPr>
            <a:endParaRPr lang="en-US" sz="2625" dirty="0"/>
          </a:p>
          <a:p>
            <a:pPr algn="l">
              <a:lnSpc>
                <a:spcPts val="3413"/>
              </a:lnSpc>
            </a:pPr>
            <a:endParaRPr lang="en-US" sz="2625" dirty="0"/>
          </a:p>
          <a:p>
            <a:pPr algn="l">
              <a:lnSpc>
                <a:spcPts val="3413"/>
              </a:lnSpc>
            </a:pPr>
            <a:endParaRPr lang="en-US" sz="2625" dirty="0"/>
          </a:p>
        </p:txBody>
      </p:sp>
      <p:sp>
        <p:nvSpPr>
          <p:cNvPr id="4" name="Text 1"/>
          <p:cNvSpPr/>
          <p:nvPr/>
        </p:nvSpPr>
        <p:spPr>
          <a:xfrm>
            <a:off x="476567" y="474596"/>
            <a:ext cx="4572000" cy="150019"/>
          </a:xfrm>
          <a:prstGeom prst="rect">
            <a:avLst/>
          </a:prstGeom>
          <a:noFill/>
          <a:ln/>
        </p:spPr>
        <p:txBody>
          <a:bodyPr wrap="square" lIns="0" tIns="0" rIns="0" bIns="0" rtlCol="0" anchor="t"/>
          <a:lstStyle/>
          <a:p>
            <a:pPr algn="l">
              <a:lnSpc>
                <a:spcPts val="1181"/>
              </a:lnSpc>
            </a:pPr>
            <a:r>
              <a:rPr lang="en-US" sz="700" b="1" spc="120" kern="0" dirty="0">
                <a:solidFill>
                  <a:srgbClr val="205FF8"/>
                </a:solidFill>
                <a:latin typeface="Questrial" pitchFamily="34" charset="0"/>
                <a:ea typeface="Questrial" pitchFamily="34" charset="-122"/>
                <a:cs typeface="Questrial" pitchFamily="34" charset="-120"/>
              </a:rPr>
              <a:t>OUR MISSION </a:t>
            </a:r>
            <a:endParaRPr lang="en-US" sz="675" dirty="0"/>
          </a:p>
        </p:txBody>
      </p:sp>
      <p:sp>
        <p:nvSpPr>
          <p:cNvPr id="5" name="Text 2"/>
          <p:cNvSpPr/>
          <p:nvPr/>
        </p:nvSpPr>
        <p:spPr>
          <a:xfrm>
            <a:off x="475737" y="4924846"/>
            <a:ext cx="1828800" cy="150019"/>
          </a:xfrm>
          <a:prstGeom prst="rect">
            <a:avLst/>
          </a:prstGeom>
          <a:noFill/>
          <a:ln/>
        </p:spPr>
        <p:txBody>
          <a:bodyPr wrap="square" lIns="0" tIns="0" rIns="0" bIns="0" rtlCol="0" anchor="ctr"/>
          <a:lstStyle/>
          <a:p>
            <a:pPr algn="l">
              <a:lnSpc>
                <a:spcPts val="1181"/>
              </a:lnSpc>
            </a:pPr>
            <a:r>
              <a:rPr lang="en-US" sz="700" b="1" spc="120" kern="0" dirty="0">
                <a:solidFill>
                  <a:srgbClr val="205FF8">
                    <a:alpha val="45000"/>
                  </a:srgbClr>
                </a:solidFill>
                <a:latin typeface="Questrial" pitchFamily="34" charset="0"/>
                <a:ea typeface="Questrial" pitchFamily="34" charset="-122"/>
                <a:cs typeface="Questrial" pitchFamily="34" charset="-120"/>
              </a:rPr>
              <a:t>AUGUST 2032</a:t>
            </a:r>
            <a:endParaRPr lang="en-US" sz="675" dirty="0"/>
          </a:p>
        </p:txBody>
      </p:sp>
      <p:sp>
        <p:nvSpPr>
          <p:cNvPr id="6" name="Text 3"/>
          <p:cNvSpPr/>
          <p:nvPr/>
        </p:nvSpPr>
        <p:spPr>
          <a:xfrm>
            <a:off x="7121986" y="4924846"/>
            <a:ext cx="1828800" cy="150019"/>
          </a:xfrm>
          <a:prstGeom prst="rect">
            <a:avLst/>
          </a:prstGeom>
          <a:noFill/>
          <a:ln/>
        </p:spPr>
        <p:txBody>
          <a:bodyPr wrap="square" lIns="0" tIns="0" rIns="0" bIns="0" rtlCol="0" anchor="ctr"/>
          <a:lstStyle/>
          <a:p>
            <a:pPr algn="r">
              <a:lnSpc>
                <a:spcPts val="1181"/>
              </a:lnSpc>
            </a:pPr>
            <a:r>
              <a:rPr lang="en-US" sz="700" b="1" spc="120" kern="0" dirty="0">
                <a:solidFill>
                  <a:srgbClr val="205FF8">
                    <a:alpha val="45000"/>
                  </a:srgbClr>
                </a:solidFill>
                <a:latin typeface="Questrial" pitchFamily="34" charset="0"/>
                <a:ea typeface="Questrial" pitchFamily="34" charset="-122"/>
                <a:cs typeface="Questrial" pitchFamily="34" charset="-120"/>
              </a:rPr>
              <a:t>INFO@COMPANY.COM</a:t>
            </a:r>
            <a:endParaRPr lang="en-US" sz="675" dirty="0"/>
          </a:p>
        </p:txBody>
      </p:sp>
      <p:sp>
        <p:nvSpPr>
          <p:cNvPr id="7" name="Shape 4"/>
          <p:cNvSpPr/>
          <p:nvPr/>
        </p:nvSpPr>
        <p:spPr>
          <a:xfrm>
            <a:off x="475756" y="692944"/>
            <a:ext cx="8191500" cy="0"/>
          </a:xfrm>
          <a:prstGeom prst="line">
            <a:avLst/>
          </a:prstGeom>
          <a:solidFill>
            <a:srgbClr val="205FF8"/>
          </a:solidFill>
          <a:ln w="5292">
            <a:solidFill>
              <a:srgbClr val="205FF8"/>
            </a:solidFill>
            <a:prstDash val="solid"/>
            <a:headEnd type="none"/>
            <a:tailEnd type="none"/>
          </a:ln>
        </p:spPr>
      </p:sp>
      <p:sp>
        <p:nvSpPr>
          <p:cNvPr id="8" name="Shape 5"/>
          <p:cNvSpPr/>
          <p:nvPr/>
        </p:nvSpPr>
        <p:spPr>
          <a:xfrm>
            <a:off x="475816" y="4855706"/>
            <a:ext cx="8192260" cy="0"/>
          </a:xfrm>
          <a:prstGeom prst="line">
            <a:avLst/>
          </a:prstGeom>
          <a:solidFill>
            <a:srgbClr val="205FF8">
              <a:alpha val="23000"/>
            </a:srgbClr>
          </a:solidFill>
          <a:ln w="5292">
            <a:solidFill>
              <a:srgbClr val="205FF8">
                <a:alpha val="23000"/>
              </a:srgbClr>
            </a:solidFill>
            <a:prstDash val="solid"/>
            <a:headEnd type="none"/>
            <a:tailEnd type="none"/>
          </a:ln>
        </p:spPr>
      </p:sp>
      <p:pic>
        <p:nvPicPr>
          <p:cNvPr id="9" name="Image 0" descr="https://pitch-assets-ccb95893-de3f-4266-973c-20049231b248.s3.eu-west-1.amazonaws.com/8ed80883-6e6a-42e8-bca0-ab5bd54f2865?pitch-bytes=43091&amp;pitch-content-type=image%2Fpng">    </p:cNvPr>
          <p:cNvPicPr>
            <a:picLocks noChangeAspect="1"/>
          </p:cNvPicPr>
          <p:nvPr/>
        </p:nvPicPr>
        <p:blipFill>
          <a:blip r:embed="rId1"/>
          <a:srcRect l="0" r="0" t="0" b="0"/>
          <a:stretch/>
        </p:blipFill>
        <p:spPr>
          <a:xfrm>
            <a:off x="423051" y="3386124"/>
            <a:ext cx="8296402" cy="911501"/>
          </a:xfrm>
          <a:prstGeom prst="rect">
            <a:avLst/>
          </a:prstGeom>
        </p:spPr>
      </p:pic>
      <p:pic>
        <p:nvPicPr>
          <p:cNvPr id="10"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3" name="Text 0"/>
          <p:cNvSpPr/>
          <p:nvPr/>
        </p:nvSpPr>
        <p:spPr>
          <a:xfrm>
            <a:off x="476567" y="904875"/>
            <a:ext cx="8229600" cy="5634037"/>
          </a:xfrm>
          <a:prstGeom prst="rect">
            <a:avLst/>
          </a:prstGeom>
          <a:noFill/>
          <a:ln/>
        </p:spPr>
        <p:txBody>
          <a:bodyPr wrap="square" lIns="0" tIns="0" rIns="0" bIns="0" rtlCol="0" anchor="t"/>
          <a:lstStyle/>
          <a:p>
            <a:pPr algn="l">
              <a:lnSpc>
                <a:spcPts val="3413"/>
              </a:lnSpc>
            </a:pPr>
            <a:r>
              <a:rPr lang="en-US" sz="1800" b="0" spc="-24" kern="0" dirty="0">
                <a:solidFill>
                  <a:srgbClr val="111111"/>
                </a:solidFill>
                <a:latin typeface="Questrial" pitchFamily="34" charset="0"/>
                <a:ea typeface="Questrial" pitchFamily="34" charset="-122"/>
                <a:cs typeface="Questrial" pitchFamily="34" charset="-120"/>
              </a:rPr>
              <a:t>In 2013 Beijing adopted more systematic and intensive measures for air pollution control. By the end of 2017 fine particulate pollution (PM2.5) fell by 35% and by 25% in the surrounding Beijing-Tianjin-Hebei region. Much of this reduction came from measures to control coal-fired boilers, provide cleaner domestic fuels, and industrial restructuring.</a:t>
            </a:r>
            <a:endParaRPr lang="en-US" sz="2625" dirty="0"/>
          </a:p>
          <a:p>
            <a:pPr algn="l">
              <a:lnSpc>
                <a:spcPts val="3413"/>
              </a:lnSpc>
            </a:pPr>
            <a:endParaRPr lang="en-US" sz="2625" dirty="0"/>
          </a:p>
          <a:p>
            <a:pPr algn="l">
              <a:lnSpc>
                <a:spcPts val="3413"/>
              </a:lnSpc>
            </a:pPr>
            <a:r>
              <a:rPr lang="en-US" sz="1800" b="0" spc="-24" kern="0" dirty="0">
                <a:solidFill>
                  <a:srgbClr val="111111"/>
                </a:solidFill>
                <a:latin typeface="Questrial" pitchFamily="34" charset="0"/>
                <a:ea typeface="Questrial" pitchFamily="34" charset="-122"/>
                <a:cs typeface="Questrial" pitchFamily="34" charset="-120"/>
              </a:rPr>
              <a:t>Based on the data we have for 2013 - 2017 we plan to see if our model predicts similar results.</a:t>
            </a:r>
            <a:endParaRPr lang="en-US" sz="2625" dirty="0"/>
          </a:p>
          <a:p>
            <a:pPr algn="l">
              <a:lnSpc>
                <a:spcPts val="3413"/>
              </a:lnSpc>
            </a:pPr>
            <a:endParaRPr lang="en-US" sz="2625" dirty="0"/>
          </a:p>
          <a:p>
            <a:pPr algn="l">
              <a:lnSpc>
                <a:spcPts val="3413"/>
              </a:lnSpc>
            </a:pPr>
            <a:endParaRPr lang="en-US" sz="2625" dirty="0"/>
          </a:p>
          <a:p>
            <a:pPr algn="l">
              <a:lnSpc>
                <a:spcPts val="3413"/>
              </a:lnSpc>
            </a:pPr>
            <a:endParaRPr lang="en-US" sz="2625" dirty="0"/>
          </a:p>
          <a:p>
            <a:pPr algn="l">
              <a:lnSpc>
                <a:spcPts val="3413"/>
              </a:lnSpc>
            </a:pPr>
            <a:endParaRPr lang="en-US" sz="2625" dirty="0"/>
          </a:p>
          <a:p>
            <a:pPr algn="l">
              <a:lnSpc>
                <a:spcPts val="3413"/>
              </a:lnSpc>
            </a:pPr>
            <a:endParaRPr lang="en-US" sz="2625" dirty="0"/>
          </a:p>
        </p:txBody>
      </p:sp>
      <p:sp>
        <p:nvSpPr>
          <p:cNvPr id="4" name="Text 1"/>
          <p:cNvSpPr/>
          <p:nvPr/>
        </p:nvSpPr>
        <p:spPr>
          <a:xfrm>
            <a:off x="476567" y="474596"/>
            <a:ext cx="4572000" cy="150019"/>
          </a:xfrm>
          <a:prstGeom prst="rect">
            <a:avLst/>
          </a:prstGeom>
          <a:noFill/>
          <a:ln/>
        </p:spPr>
        <p:txBody>
          <a:bodyPr wrap="square" lIns="0" tIns="0" rIns="0" bIns="0" rtlCol="0" anchor="t"/>
          <a:lstStyle/>
          <a:p>
            <a:pPr algn="l">
              <a:lnSpc>
                <a:spcPts val="1181"/>
              </a:lnSpc>
            </a:pPr>
            <a:r>
              <a:rPr lang="en-US" sz="700" b="1" spc="120" kern="0" dirty="0">
                <a:solidFill>
                  <a:srgbClr val="205FF8"/>
                </a:solidFill>
                <a:latin typeface="Questrial" pitchFamily="34" charset="0"/>
                <a:ea typeface="Questrial" pitchFamily="34" charset="-122"/>
                <a:cs typeface="Questrial" pitchFamily="34" charset="-120"/>
              </a:rPr>
              <a:t>OUR MISSION </a:t>
            </a:r>
            <a:endParaRPr lang="en-US" sz="675" dirty="0"/>
          </a:p>
        </p:txBody>
      </p:sp>
      <p:sp>
        <p:nvSpPr>
          <p:cNvPr id="5" name="Text 2"/>
          <p:cNvSpPr/>
          <p:nvPr/>
        </p:nvSpPr>
        <p:spPr>
          <a:xfrm>
            <a:off x="475737" y="4924846"/>
            <a:ext cx="1828800" cy="150019"/>
          </a:xfrm>
          <a:prstGeom prst="rect">
            <a:avLst/>
          </a:prstGeom>
          <a:noFill/>
          <a:ln/>
        </p:spPr>
        <p:txBody>
          <a:bodyPr wrap="square" lIns="0" tIns="0" rIns="0" bIns="0" rtlCol="0" anchor="ctr"/>
          <a:lstStyle/>
          <a:p>
            <a:pPr algn="l">
              <a:lnSpc>
                <a:spcPts val="1181"/>
              </a:lnSpc>
            </a:pPr>
            <a:r>
              <a:rPr lang="en-US" sz="700" b="1" spc="120" kern="0" dirty="0">
                <a:solidFill>
                  <a:srgbClr val="205FF8">
                    <a:alpha val="45000"/>
                  </a:srgbClr>
                </a:solidFill>
                <a:latin typeface="Questrial" pitchFamily="34" charset="0"/>
                <a:ea typeface="Questrial" pitchFamily="34" charset="-122"/>
                <a:cs typeface="Questrial" pitchFamily="34" charset="-120"/>
              </a:rPr>
              <a:t>AUGUST 2032</a:t>
            </a:r>
            <a:endParaRPr lang="en-US" sz="675" dirty="0"/>
          </a:p>
        </p:txBody>
      </p:sp>
      <p:sp>
        <p:nvSpPr>
          <p:cNvPr id="6" name="Text 3"/>
          <p:cNvSpPr/>
          <p:nvPr/>
        </p:nvSpPr>
        <p:spPr>
          <a:xfrm>
            <a:off x="7121986" y="4924846"/>
            <a:ext cx="1828800" cy="150019"/>
          </a:xfrm>
          <a:prstGeom prst="rect">
            <a:avLst/>
          </a:prstGeom>
          <a:noFill/>
          <a:ln/>
        </p:spPr>
        <p:txBody>
          <a:bodyPr wrap="square" lIns="0" tIns="0" rIns="0" bIns="0" rtlCol="0" anchor="ctr"/>
          <a:lstStyle/>
          <a:p>
            <a:pPr algn="r">
              <a:lnSpc>
                <a:spcPts val="1181"/>
              </a:lnSpc>
            </a:pPr>
            <a:r>
              <a:rPr lang="en-US" sz="700" b="1" spc="120" kern="0" dirty="0">
                <a:solidFill>
                  <a:srgbClr val="205FF8">
                    <a:alpha val="45000"/>
                  </a:srgbClr>
                </a:solidFill>
                <a:latin typeface="Questrial" pitchFamily="34" charset="0"/>
                <a:ea typeface="Questrial" pitchFamily="34" charset="-122"/>
                <a:cs typeface="Questrial" pitchFamily="34" charset="-120"/>
              </a:rPr>
              <a:t>INFO@COMPANY.COM</a:t>
            </a:r>
            <a:endParaRPr lang="en-US" sz="675" dirty="0"/>
          </a:p>
        </p:txBody>
      </p:sp>
      <p:sp>
        <p:nvSpPr>
          <p:cNvPr id="7" name="Shape 4"/>
          <p:cNvSpPr/>
          <p:nvPr/>
        </p:nvSpPr>
        <p:spPr>
          <a:xfrm>
            <a:off x="475756" y="692944"/>
            <a:ext cx="8191500" cy="0"/>
          </a:xfrm>
          <a:prstGeom prst="line">
            <a:avLst/>
          </a:prstGeom>
          <a:solidFill>
            <a:srgbClr val="205FF8"/>
          </a:solidFill>
          <a:ln w="5292">
            <a:solidFill>
              <a:srgbClr val="205FF8"/>
            </a:solidFill>
            <a:prstDash val="solid"/>
            <a:headEnd type="none"/>
            <a:tailEnd type="none"/>
          </a:ln>
        </p:spPr>
      </p:sp>
      <p:sp>
        <p:nvSpPr>
          <p:cNvPr id="8" name="Shape 5"/>
          <p:cNvSpPr/>
          <p:nvPr/>
        </p:nvSpPr>
        <p:spPr>
          <a:xfrm>
            <a:off x="475816" y="4855706"/>
            <a:ext cx="8192260" cy="0"/>
          </a:xfrm>
          <a:prstGeom prst="line">
            <a:avLst/>
          </a:prstGeom>
          <a:solidFill>
            <a:srgbClr val="205FF8">
              <a:alpha val="23000"/>
            </a:srgbClr>
          </a:solidFill>
          <a:ln w="5292">
            <a:solidFill>
              <a:srgbClr val="205FF8">
                <a:alpha val="23000"/>
              </a:srgbClr>
            </a:solidFill>
            <a:prstDash val="solid"/>
            <a:headEnd type="none"/>
            <a:tailEnd type="none"/>
          </a:ln>
        </p:spPr>
      </p:sp>
      <p:pic>
        <p:nvPicPr>
          <p:cNvPr id="9"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SDA Final project</dc:title>
  <dc:subject>PptxGenJS Presentation</dc:subject>
  <dc:creator>Pitch Software GmbH</dc:creator>
  <cp:lastModifiedBy>Pitch Software GmbH</cp:lastModifiedBy>
  <cp:revision>1</cp:revision>
  <dcterms:created xsi:type="dcterms:W3CDTF">2023-07-30T07:35:51Z</dcterms:created>
  <dcterms:modified xsi:type="dcterms:W3CDTF">2023-07-30T07:35:51Z</dcterms:modified>
</cp:coreProperties>
</file>