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296" r:id="rId3"/>
    <p:sldId id="304" r:id="rId4"/>
    <p:sldId id="306" r:id="rId5"/>
    <p:sldId id="307" r:id="rId6"/>
    <p:sldId id="308" r:id="rId7"/>
    <p:sldId id="309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1B3287-0B7B-498F-8869-7EDC67A02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AD7D017-1B1C-4806-9041-61FCDF00F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8445EC-4CA5-415C-AC2A-82D4368D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EA5F-6B8A-4AEF-BE69-1D8CF670F619}" type="datetimeFigureOut">
              <a:rPr lang="nl-NL" smtClean="0"/>
              <a:t>23-10-2019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115D93E-7552-4A99-BAFC-05D46193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151287B-773B-4B5B-90BD-6683CEC1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D236-5F5A-4557-837B-5209600135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864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3BDBF-B6AA-4C78-83F0-EA3A784A7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5F25354-AFE5-4BEA-B9DE-2CA4E2881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0E3ABDA-92B6-4561-9C70-FBC362FA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EA5F-6B8A-4AEF-BE69-1D8CF670F619}" type="datetimeFigureOut">
              <a:rPr lang="nl-NL" smtClean="0"/>
              <a:t>23-10-2019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0967197-4C4F-4938-98D8-D06C1A6D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2EBACD-6434-4BEC-A01D-8F9D0CE2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D236-5F5A-4557-837B-5209600135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235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BED66C6-04E2-47FD-AF01-40A580A60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D6E8091-882F-45D0-8E05-C6631A7DB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D9C3C9-9F31-4B69-9259-0343C617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EA5F-6B8A-4AEF-BE69-1D8CF670F619}" type="datetimeFigureOut">
              <a:rPr lang="nl-NL" smtClean="0"/>
              <a:t>23-10-2019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C48B4F5-838A-4538-A020-7DE83254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4858772-8A50-4D41-B6C2-A9936769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D236-5F5A-4557-837B-5209600135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260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2AF3A-7C40-43B5-8C33-807C288D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4B36B0-9D7F-4800-A1DC-655D845BF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D351D34-FE1C-4332-8C40-33993CC6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EA5F-6B8A-4AEF-BE69-1D8CF670F619}" type="datetimeFigureOut">
              <a:rPr lang="nl-NL" smtClean="0"/>
              <a:t>23-10-2019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3827961-5689-4D59-91A6-9C13986C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A17C4C3-2E1E-4295-A7FD-82912D64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D236-5F5A-4557-837B-5209600135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143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30914-EBBD-4E54-B98E-8C373FAD5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6C46E4A-3386-4866-B36F-0074B1726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F045024-F1F5-484E-B703-FE342A0E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EA5F-6B8A-4AEF-BE69-1D8CF670F619}" type="datetimeFigureOut">
              <a:rPr lang="nl-NL" smtClean="0"/>
              <a:t>23-10-2019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E3FFA9D-C4E2-4F2F-9761-0D51BB0D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2C9AD5-D4C9-465F-8F84-942E68F6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D236-5F5A-4557-837B-5209600135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204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860EE-52D9-4A00-833E-17B0474D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7CD545-9E64-4A49-9B5A-131024160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5CC7A3-31D7-416B-B11D-25126E90D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017C1A5-7063-4D7D-A558-DFB7C7D0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EA5F-6B8A-4AEF-BE69-1D8CF670F619}" type="datetimeFigureOut">
              <a:rPr lang="nl-NL" smtClean="0"/>
              <a:t>23-10-2019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88A66F3-ACF5-4609-9399-B9D307F5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46D322E-E93A-4EB6-BFB5-A1003EA2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D236-5F5A-4557-837B-5209600135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71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6F502-E48C-4017-A183-8D56558C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97C1FE3-10FC-43E8-878D-DEC1CB2FE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68A279C-BA18-4B71-93E0-002DEB366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2C8C281-B953-4E52-8B95-F2CCA52E5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34F3FF6-D132-43FD-A2DC-C4CEE1F61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F4BA2D7-E086-4F04-9BD0-8C78D381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EA5F-6B8A-4AEF-BE69-1D8CF670F619}" type="datetimeFigureOut">
              <a:rPr lang="nl-NL" smtClean="0"/>
              <a:t>23-10-2019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246E13D-49E0-4ABA-82AF-25F2E1C4B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0A2FC71-9DB5-4A32-BCA7-64CCE43B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D236-5F5A-4557-837B-5209600135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952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8BA23-8ACE-4B27-92A5-C6359630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110119E-E8F4-4AEA-864B-1A69E8B9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EA5F-6B8A-4AEF-BE69-1D8CF670F619}" type="datetimeFigureOut">
              <a:rPr lang="nl-NL" smtClean="0"/>
              <a:t>23-10-2019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3C632CF-E151-427D-A703-D92B6316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A9D5029-C4B0-4C41-A17C-2F6D2B60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D236-5F5A-4557-837B-5209600135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895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267A808-E598-4C6F-83B0-0AE55AA0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EA5F-6B8A-4AEF-BE69-1D8CF670F619}" type="datetimeFigureOut">
              <a:rPr lang="nl-NL" smtClean="0"/>
              <a:t>23-10-2019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D8AA5E4-9653-413B-B730-3130CBF8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EEDA08C-13C6-42DC-8130-766E0FC8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D236-5F5A-4557-837B-5209600135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895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508BB-7332-4BC4-8CD1-7396E1289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9499E8-F07F-4261-A26C-AFAC51B00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9030FA6-76FF-4B2B-B8D1-A3B7AC3DA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BC94FF6-A5A9-4281-BBFC-61021D27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EA5F-6B8A-4AEF-BE69-1D8CF670F619}" type="datetimeFigureOut">
              <a:rPr lang="nl-NL" smtClean="0"/>
              <a:t>23-10-2019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86FE80-609C-457F-AAEC-28D65237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59C1BDC-F4D0-4490-8E8A-EB768EAF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D236-5F5A-4557-837B-5209600135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348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65425-767F-4829-8274-D2C71998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42082C0-4942-443A-BBDE-0E339F64C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9066078-565E-41FF-A1CE-71866949B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F6A8A66-5013-4BFD-8A90-0F92FB52C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EA5F-6B8A-4AEF-BE69-1D8CF670F619}" type="datetimeFigureOut">
              <a:rPr lang="nl-NL" smtClean="0"/>
              <a:t>23-10-2019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9D8134-732C-4FB1-819E-D72D8FC5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603204C-2BE1-4132-8140-1231161E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D236-5F5A-4557-837B-5209600135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39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536464C-84D4-4C68-92FF-396343D1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DDC5500-758E-473E-BBA5-129D864B7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B3C6BB3-1950-475D-9B1E-557F2AD2D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EEA5F-6B8A-4AEF-BE69-1D8CF670F619}" type="datetimeFigureOut">
              <a:rPr lang="nl-NL" smtClean="0"/>
              <a:t>23-10-2019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476780-D9D7-4B5B-99AD-BA2CFDAD6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FAC29C9-3B63-4048-9872-D45B4CD3A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3D236-5F5A-4557-837B-5209600135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698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5568695B-254C-4D6A-AB95-831AF6263F0B}"/>
              </a:ext>
            </a:extLst>
          </p:cNvPr>
          <p:cNvSpPr txBox="1"/>
          <p:nvPr/>
        </p:nvSpPr>
        <p:spPr>
          <a:xfrm>
            <a:off x="2991028" y="3429000"/>
            <a:ext cx="920097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8000" dirty="0">
                <a:solidFill>
                  <a:schemeClr val="accent5"/>
                </a:solidFill>
              </a:rPr>
              <a:t>Discover associations</a:t>
            </a:r>
          </a:p>
          <a:p>
            <a:pPr algn="r"/>
            <a:r>
              <a:rPr lang="en-GB" sz="1000" dirty="0">
                <a:solidFill>
                  <a:schemeClr val="accent5"/>
                </a:solidFill>
              </a:rPr>
              <a:t>Natasja Fortuin, Oct. 2019</a:t>
            </a:r>
          </a:p>
        </p:txBody>
      </p:sp>
    </p:spTree>
    <p:extLst>
      <p:ext uri="{BB962C8B-B14F-4D97-AF65-F5344CB8AC3E}">
        <p14:creationId xmlns:p14="http://schemas.microsoft.com/office/powerpoint/2010/main" val="247937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22832-25EA-4139-9BA9-4427FF3F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3069"/>
            <a:ext cx="3028426" cy="700277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+mn-lt"/>
              </a:rPr>
              <a:t>Summary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D554DAC-F865-4A83-8C5A-79321DFA7F1A}"/>
              </a:ext>
            </a:extLst>
          </p:cNvPr>
          <p:cNvSpPr/>
          <p:nvPr/>
        </p:nvSpPr>
        <p:spPr>
          <a:xfrm>
            <a:off x="165740" y="994882"/>
            <a:ext cx="116616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rgbClr val="FF6F00"/>
              </a:buClr>
            </a:pPr>
            <a:r>
              <a:rPr lang="en-US" dirty="0">
                <a:latin typeface="Verdana"/>
              </a:rPr>
              <a:t>Are there any interesting patterns &amp; associations between customer’s transactions and the item(s) they’ve purchased that can help decide whether or not to take over </a:t>
            </a:r>
            <a:r>
              <a:rPr lang="en-US" dirty="0" err="1">
                <a:latin typeface="Verdana"/>
              </a:rPr>
              <a:t>Electronidex</a:t>
            </a:r>
            <a:r>
              <a:rPr lang="en-US" dirty="0">
                <a:latin typeface="Verdana"/>
              </a:rPr>
              <a:t>.</a:t>
            </a:r>
            <a:endParaRPr lang="en-GB" sz="2800" dirty="0">
              <a:latin typeface="Verdana"/>
            </a:endParaRPr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A2281630-B302-4D2D-B3B5-BE442DF9BB1D}"/>
              </a:ext>
            </a:extLst>
          </p:cNvPr>
          <p:cNvSpPr txBox="1">
            <a:spLocks/>
          </p:cNvSpPr>
          <p:nvPr/>
        </p:nvSpPr>
        <p:spPr>
          <a:xfrm>
            <a:off x="128587" y="2384391"/>
            <a:ext cx="11934825" cy="3672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20000"/>
              </a:spcBef>
              <a:buClr>
                <a:srgbClr val="32B432"/>
              </a:buClr>
              <a:buFont typeface="Lucida Grande"/>
              <a:buChar char="☛"/>
            </a:pPr>
            <a:r>
              <a:rPr lang="en-GB" sz="1600" b="1" dirty="0">
                <a:solidFill>
                  <a:srgbClr val="32B432"/>
                </a:solidFill>
                <a:latin typeface="Verdana"/>
              </a:rPr>
              <a:t> Customer pivot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Clr>
                <a:srgbClr val="32B432"/>
              </a:buClr>
              <a:buFont typeface="Arial" panose="020B0604020202020204" pitchFamily="34" charset="0"/>
              <a:buNone/>
            </a:pPr>
            <a:r>
              <a:rPr lang="en-GB" sz="1600" b="1" dirty="0">
                <a:solidFill>
                  <a:srgbClr val="32B432"/>
                </a:solidFill>
                <a:latin typeface="Verdana"/>
              </a:rPr>
              <a:t>	</a:t>
            </a:r>
            <a:r>
              <a:rPr lang="en-GB" sz="1600" dirty="0">
                <a:solidFill>
                  <a:srgbClr val="4B5555"/>
                </a:solidFill>
                <a:latin typeface="Verdana"/>
              </a:rPr>
              <a:t>provide actionable insights to fuel campaigns &amp; increase sales by knowing and influencing the customer and its behaviour in-store &amp; online and deliver a personal experience. </a:t>
            </a:r>
            <a:r>
              <a:rPr lang="en-GB" sz="1600" dirty="0">
                <a:solidFill>
                  <a:schemeClr val="accent6"/>
                </a:solidFill>
                <a:latin typeface="Verdana"/>
              </a:rPr>
              <a:t>Segment them &amp; measure &amp; analyse all activities while building data.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Clr>
                <a:srgbClr val="32B432"/>
              </a:buClr>
              <a:buFont typeface="Arial" panose="020B0604020202020204" pitchFamily="34" charset="0"/>
              <a:buNone/>
            </a:pPr>
            <a:endParaRPr lang="en-GB" sz="1600" dirty="0">
              <a:solidFill>
                <a:srgbClr val="4B5555"/>
              </a:solidFill>
              <a:latin typeface="Verdana"/>
            </a:endParaRPr>
          </a:p>
          <a:p>
            <a:pPr marL="285750" indent="-285750">
              <a:lnSpc>
                <a:spcPct val="100000"/>
              </a:lnSpc>
              <a:spcBef>
                <a:spcPct val="20000"/>
              </a:spcBef>
              <a:buClr>
                <a:srgbClr val="009BDC"/>
              </a:buClr>
              <a:buFont typeface="Lucida Grande"/>
              <a:buChar char="☛"/>
            </a:pPr>
            <a:r>
              <a:rPr lang="en-GB" sz="1600" b="1" dirty="0">
                <a:solidFill>
                  <a:srgbClr val="009BDC"/>
                </a:solidFill>
                <a:latin typeface="Verdana"/>
              </a:rPr>
              <a:t> Expand data &amp; tools to learn &amp; influence 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Clr>
                <a:srgbClr val="009BDC"/>
              </a:buClr>
              <a:buFont typeface="Arial" panose="020B0604020202020204" pitchFamily="34" charset="0"/>
              <a:buNone/>
            </a:pPr>
            <a:r>
              <a:rPr lang="en-GB" sz="1600" b="1" dirty="0">
                <a:solidFill>
                  <a:srgbClr val="009BDC"/>
                </a:solidFill>
                <a:latin typeface="Verdana"/>
              </a:rPr>
              <a:t>	</a:t>
            </a:r>
            <a:r>
              <a:rPr lang="nl-NL" sz="1600" dirty="0">
                <a:latin typeface="Verdana"/>
              </a:rPr>
              <a:t>introduce VIP card, </a:t>
            </a:r>
            <a:r>
              <a:rPr lang="nl-NL" sz="1600" dirty="0" err="1">
                <a:latin typeface="Verdana"/>
              </a:rPr>
              <a:t>implement</a:t>
            </a:r>
            <a:r>
              <a:rPr lang="nl-NL" sz="1600" dirty="0">
                <a:latin typeface="Verdana"/>
              </a:rPr>
              <a:t> real-time </a:t>
            </a:r>
            <a:r>
              <a:rPr lang="nl-NL" sz="1600" dirty="0" err="1">
                <a:latin typeface="Verdana"/>
              </a:rPr>
              <a:t>segmentation</a:t>
            </a:r>
            <a:r>
              <a:rPr lang="nl-NL" sz="1600" dirty="0">
                <a:latin typeface="Verdana"/>
              </a:rPr>
              <a:t> </a:t>
            </a:r>
            <a:r>
              <a:rPr lang="nl-NL" sz="1600" dirty="0" err="1">
                <a:latin typeface="Verdana"/>
              </a:rPr>
              <a:t>and</a:t>
            </a:r>
            <a:r>
              <a:rPr lang="nl-NL" sz="1600" dirty="0">
                <a:latin typeface="Verdana"/>
              </a:rPr>
              <a:t> </a:t>
            </a:r>
            <a:r>
              <a:rPr lang="nl-NL" sz="1600" dirty="0" err="1">
                <a:latin typeface="Verdana"/>
              </a:rPr>
              <a:t>recommendation</a:t>
            </a:r>
            <a:r>
              <a:rPr lang="nl-NL" sz="1600" dirty="0">
                <a:latin typeface="Verdana"/>
              </a:rPr>
              <a:t> online, start search </a:t>
            </a:r>
            <a:r>
              <a:rPr lang="nl-NL" sz="1600" dirty="0" err="1">
                <a:latin typeface="Verdana"/>
              </a:rPr>
              <a:t>for</a:t>
            </a:r>
            <a:r>
              <a:rPr lang="nl-NL" sz="1600" dirty="0">
                <a:latin typeface="Verdana"/>
              </a:rPr>
              <a:t> look-a-</a:t>
            </a:r>
            <a:r>
              <a:rPr lang="nl-NL" sz="1600" dirty="0" err="1">
                <a:latin typeface="Verdana"/>
              </a:rPr>
              <a:t>likes</a:t>
            </a:r>
            <a:r>
              <a:rPr lang="nl-NL" sz="1600" dirty="0">
                <a:latin typeface="Verdana"/>
              </a:rPr>
              <a:t> &amp; </a:t>
            </a:r>
            <a:r>
              <a:rPr lang="nl-NL" sz="1600" dirty="0" err="1">
                <a:latin typeface="Verdana"/>
              </a:rPr>
              <a:t>responders</a:t>
            </a:r>
            <a:r>
              <a:rPr lang="nl-NL" sz="1600" dirty="0">
                <a:latin typeface="Verdana"/>
              </a:rPr>
              <a:t> in </a:t>
            </a:r>
            <a:r>
              <a:rPr lang="nl-NL" sz="1600" dirty="0" err="1">
                <a:latin typeface="Verdana"/>
              </a:rPr>
              <a:t>profiles</a:t>
            </a:r>
            <a:r>
              <a:rPr lang="nl-NL" sz="1600" dirty="0">
                <a:latin typeface="Verdana"/>
              </a:rPr>
              <a:t> </a:t>
            </a:r>
            <a:r>
              <a:rPr lang="nl-NL" sz="1600" dirty="0" err="1">
                <a:latin typeface="Verdana"/>
              </a:rPr>
              <a:t>and</a:t>
            </a:r>
            <a:r>
              <a:rPr lang="nl-NL" sz="1600" dirty="0">
                <a:latin typeface="Verdana"/>
              </a:rPr>
              <a:t> </a:t>
            </a:r>
            <a:r>
              <a:rPr lang="nl-NL" sz="1600" dirty="0" err="1">
                <a:latin typeface="Verdana"/>
              </a:rPr>
              <a:t>identify</a:t>
            </a:r>
            <a:r>
              <a:rPr lang="nl-NL" sz="1600" dirty="0">
                <a:latin typeface="Verdana"/>
              </a:rPr>
              <a:t> </a:t>
            </a:r>
            <a:r>
              <a:rPr lang="nl-NL" sz="1600" dirty="0" err="1">
                <a:latin typeface="Verdana"/>
              </a:rPr>
              <a:t>products</a:t>
            </a:r>
            <a:r>
              <a:rPr lang="nl-NL" sz="1600" dirty="0">
                <a:latin typeface="Verdana"/>
              </a:rPr>
              <a:t> </a:t>
            </a:r>
            <a:r>
              <a:rPr lang="nl-NL" sz="1600" dirty="0" err="1">
                <a:latin typeface="Verdana"/>
              </a:rPr>
              <a:t>often</a:t>
            </a:r>
            <a:r>
              <a:rPr lang="nl-NL" sz="1600" dirty="0">
                <a:latin typeface="Verdana"/>
              </a:rPr>
              <a:t> </a:t>
            </a:r>
            <a:r>
              <a:rPr lang="nl-NL" sz="1600" dirty="0" err="1">
                <a:latin typeface="Verdana"/>
              </a:rPr>
              <a:t>bought</a:t>
            </a:r>
            <a:r>
              <a:rPr lang="nl-NL" sz="1600" dirty="0">
                <a:latin typeface="Verdana"/>
              </a:rPr>
              <a:t> </a:t>
            </a:r>
            <a:r>
              <a:rPr lang="nl-NL" sz="1600" dirty="0" err="1">
                <a:latin typeface="Verdana"/>
              </a:rPr>
              <a:t>together</a:t>
            </a:r>
            <a:r>
              <a:rPr lang="nl-NL" sz="1600" dirty="0">
                <a:latin typeface="Verdana"/>
              </a:rPr>
              <a:t>.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Clr>
                <a:srgbClr val="009BDC"/>
              </a:buClr>
              <a:buFont typeface="Arial" panose="020B0604020202020204" pitchFamily="34" charset="0"/>
              <a:buNone/>
            </a:pPr>
            <a:endParaRPr lang="en-GB" sz="1600" b="1" dirty="0">
              <a:solidFill>
                <a:srgbClr val="FF6F00"/>
              </a:solidFill>
              <a:latin typeface="Verdana"/>
            </a:endParaRPr>
          </a:p>
          <a:p>
            <a:pPr marL="285750" indent="-285750">
              <a:lnSpc>
                <a:spcPct val="100000"/>
              </a:lnSpc>
              <a:spcBef>
                <a:spcPct val="20000"/>
              </a:spcBef>
              <a:buClr>
                <a:srgbClr val="FF6F00"/>
              </a:buClr>
              <a:buFont typeface="Lucida Grande"/>
              <a:buChar char="☛"/>
            </a:pPr>
            <a:r>
              <a:rPr lang="en-GB" sz="1600" b="1" dirty="0">
                <a:solidFill>
                  <a:srgbClr val="FF6F00"/>
                </a:solidFill>
                <a:latin typeface="Verdana"/>
              </a:rPr>
              <a:t> Learn &amp; build on knowledge how to predict future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Clr>
                <a:srgbClr val="FF6F00"/>
              </a:buClr>
              <a:buFont typeface="Arial" panose="020B0604020202020204" pitchFamily="34" charset="0"/>
              <a:buNone/>
            </a:pPr>
            <a:r>
              <a:rPr lang="en-GB" sz="1600" dirty="0">
                <a:latin typeface="Verdana"/>
              </a:rPr>
              <a:t>on factors that play a role based on the results wanted</a:t>
            </a:r>
          </a:p>
        </p:txBody>
      </p:sp>
    </p:spTree>
    <p:extLst>
      <p:ext uri="{BB962C8B-B14F-4D97-AF65-F5344CB8AC3E}">
        <p14:creationId xmlns:p14="http://schemas.microsoft.com/office/powerpoint/2010/main" val="182791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473ACE21-0F51-46AE-A114-A16BEFFF40EB}"/>
              </a:ext>
            </a:extLst>
          </p:cNvPr>
          <p:cNvSpPr txBox="1">
            <a:spLocks/>
          </p:cNvSpPr>
          <p:nvPr/>
        </p:nvSpPr>
        <p:spPr>
          <a:xfrm>
            <a:off x="0" y="180734"/>
            <a:ext cx="6837028" cy="70027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bg1"/>
                </a:solidFill>
                <a:latin typeface="+mn-lt"/>
              </a:rPr>
              <a:t>Order, product, transaction analysis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F9C883E-7234-4614-9A6E-9E384C44704B}"/>
              </a:ext>
            </a:extLst>
          </p:cNvPr>
          <p:cNvSpPr/>
          <p:nvPr/>
        </p:nvSpPr>
        <p:spPr>
          <a:xfrm>
            <a:off x="222790" y="2355761"/>
            <a:ext cx="11876931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rgbClr val="FF6F00"/>
              </a:buClr>
            </a:pPr>
            <a:r>
              <a:rPr lang="en-US" dirty="0">
                <a:latin typeface="Verdana"/>
              </a:rPr>
              <a:t>We completed that information with what was paid online and what the price would have been based on unit price information and amount of items bought. </a:t>
            </a:r>
          </a:p>
          <a:p>
            <a:pPr lvl="0">
              <a:spcBef>
                <a:spcPct val="20000"/>
              </a:spcBef>
              <a:buClr>
                <a:srgbClr val="FF6F00"/>
              </a:buClr>
            </a:pPr>
            <a:endParaRPr lang="en-US" dirty="0">
              <a:latin typeface="Verdana"/>
            </a:endParaRPr>
          </a:p>
          <a:p>
            <a:pPr lvl="0">
              <a:spcBef>
                <a:spcPct val="20000"/>
              </a:spcBef>
              <a:buClr>
                <a:srgbClr val="FF6F00"/>
              </a:buClr>
            </a:pPr>
            <a:r>
              <a:rPr lang="en-US" dirty="0">
                <a:latin typeface="Verdana"/>
              </a:rPr>
              <a:t>It needs to be </a:t>
            </a:r>
            <a:r>
              <a:rPr lang="en-US" u="sng" dirty="0">
                <a:solidFill>
                  <a:srgbClr val="FF0000"/>
                </a:solidFill>
                <a:latin typeface="Verdana"/>
              </a:rPr>
              <a:t>noted</a:t>
            </a:r>
            <a:r>
              <a:rPr lang="en-US" dirty="0">
                <a:latin typeface="Verdana"/>
              </a:rPr>
              <a:t> that we found for a moderate part of the data a price difference between the amount paid and what should be paid. Sometimes substantial amounts, sometimes almost insignificant.  This needs to be investigated further.</a:t>
            </a:r>
            <a:endParaRPr lang="en-GB" dirty="0">
              <a:latin typeface="Verdana"/>
            </a:endParaRPr>
          </a:p>
        </p:txBody>
      </p:sp>
      <p:pic>
        <p:nvPicPr>
          <p:cNvPr id="12" name="Afbeelding 11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61615548-A7B8-46A8-9C75-15716DD3E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718" y="213932"/>
            <a:ext cx="2949003" cy="1694759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A6FB90B6-4948-4DB0-827F-74D614B4E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90" y="4517479"/>
            <a:ext cx="7077075" cy="106680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D0B110A0-832F-47A3-8672-3DFE045A9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90" y="5805534"/>
            <a:ext cx="5276850" cy="790575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4B2A837E-DB61-42D7-8A0C-1A635E9454CD}"/>
              </a:ext>
            </a:extLst>
          </p:cNvPr>
          <p:cNvSpPr/>
          <p:nvPr/>
        </p:nvSpPr>
        <p:spPr>
          <a:xfrm>
            <a:off x="222790" y="1052466"/>
            <a:ext cx="91772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rgbClr val="FF6F00"/>
              </a:buClr>
            </a:pPr>
            <a:r>
              <a:rPr lang="en-US" dirty="0">
                <a:latin typeface="Verdana"/>
              </a:rPr>
              <a:t>For the analysis we analyzed all online (completed - 21%) orders and used transaction data and product detail information to get an overview of unique orders with more than 2 items purchased together. </a:t>
            </a: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CB389181-68C5-438E-B7DD-5D0AE4288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0258" y="4018450"/>
            <a:ext cx="4234997" cy="272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39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DF124527-22EE-4CF9-936F-F50A6AA88052}"/>
              </a:ext>
            </a:extLst>
          </p:cNvPr>
          <p:cNvSpPr txBox="1">
            <a:spLocks/>
          </p:cNvSpPr>
          <p:nvPr/>
        </p:nvSpPr>
        <p:spPr>
          <a:xfrm>
            <a:off x="0" y="340811"/>
            <a:ext cx="8041592" cy="70027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bg1"/>
                </a:solidFill>
                <a:latin typeface="+mn-lt"/>
              </a:rPr>
              <a:t>Relationships between products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61BA0447-E188-4446-86AE-A91BA762B50B}"/>
              </a:ext>
            </a:extLst>
          </p:cNvPr>
          <p:cNvSpPr/>
          <p:nvPr/>
        </p:nvSpPr>
        <p:spPr>
          <a:xfrm>
            <a:off x="0" y="1219393"/>
            <a:ext cx="118701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rgbClr val="FF6F00"/>
              </a:buClr>
            </a:pPr>
            <a:r>
              <a:rPr lang="en-US" dirty="0">
                <a:latin typeface="Verdana"/>
              </a:rPr>
              <a:t>With a Market Basket Analysis the relationship between products are analyzed. Although we have not found a very strong relationship between products yet, results are promising enough to deeper investigate the data and relationships between product. The preliminary results are pointed out on below. 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15389D13-91AC-473F-853A-DDA7A92E9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352" y="2297614"/>
            <a:ext cx="7029450" cy="4219575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C1610040-C044-413B-98F4-B3922CED0338}"/>
              </a:ext>
            </a:extLst>
          </p:cNvPr>
          <p:cNvSpPr/>
          <p:nvPr/>
        </p:nvSpPr>
        <p:spPr>
          <a:xfrm>
            <a:off x="589545" y="2778546"/>
            <a:ext cx="3065127" cy="21336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F14EE11F-5843-4FA1-8515-4E87FF8CC0F8}"/>
              </a:ext>
            </a:extLst>
          </p:cNvPr>
          <p:cNvSpPr txBox="1"/>
          <p:nvPr/>
        </p:nvSpPr>
        <p:spPr>
          <a:xfrm>
            <a:off x="653293" y="2906525"/>
            <a:ext cx="2937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higher the frequency of products bought together (</a:t>
            </a:r>
            <a:r>
              <a:rPr lang="en-GB" dirty="0">
                <a:solidFill>
                  <a:schemeClr val="accent1"/>
                </a:solidFill>
              </a:rPr>
              <a:t>support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),</a:t>
            </a:r>
            <a:r>
              <a:rPr lang="en-GB" dirty="0"/>
              <a:t> it becomes more unlikely that this combination of products gets purchased (</a:t>
            </a:r>
            <a:r>
              <a:rPr lang="en-GB" dirty="0">
                <a:solidFill>
                  <a:schemeClr val="accent6"/>
                </a:solidFill>
              </a:rPr>
              <a:t>confidence</a:t>
            </a:r>
            <a:r>
              <a:rPr lang="en-GB" dirty="0"/>
              <a:t>).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C6F9931-5331-4B22-8148-A61FA19B2F42}"/>
              </a:ext>
            </a:extLst>
          </p:cNvPr>
          <p:cNvSpPr txBox="1"/>
          <p:nvPr/>
        </p:nvSpPr>
        <p:spPr>
          <a:xfrm>
            <a:off x="76200" y="6086475"/>
            <a:ext cx="4857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Market Basket analysis</a:t>
            </a:r>
          </a:p>
          <a:p>
            <a:r>
              <a:rPr lang="en-GB" sz="1400" dirty="0"/>
              <a:t>Support 0.01, Confidence 0.50 gives 19 possible combinations</a:t>
            </a:r>
          </a:p>
        </p:txBody>
      </p:sp>
    </p:spTree>
    <p:extLst>
      <p:ext uri="{BB962C8B-B14F-4D97-AF65-F5344CB8AC3E}">
        <p14:creationId xmlns:p14="http://schemas.microsoft.com/office/powerpoint/2010/main" val="43990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DF124527-22EE-4CF9-936F-F50A6AA88052}"/>
              </a:ext>
            </a:extLst>
          </p:cNvPr>
          <p:cNvSpPr txBox="1">
            <a:spLocks/>
          </p:cNvSpPr>
          <p:nvPr/>
        </p:nvSpPr>
        <p:spPr>
          <a:xfrm>
            <a:off x="0" y="236036"/>
            <a:ext cx="8041592" cy="70027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bg1"/>
                </a:solidFill>
                <a:latin typeface="+mn-lt"/>
              </a:rPr>
              <a:t>Top 5 sorted by importance of measurement 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7CDE311-5A24-4141-8095-1D6D7A6E9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47" y="1016289"/>
            <a:ext cx="9725993" cy="5354886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6C6F9931-5331-4B22-8148-A61FA19B2F42}"/>
              </a:ext>
            </a:extLst>
          </p:cNvPr>
          <p:cNvSpPr txBox="1"/>
          <p:nvPr/>
        </p:nvSpPr>
        <p:spPr>
          <a:xfrm>
            <a:off x="139947" y="6273225"/>
            <a:ext cx="4857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Market Basket analysis</a:t>
            </a:r>
          </a:p>
          <a:p>
            <a:r>
              <a:rPr lang="en-GB" sz="1400" dirty="0"/>
              <a:t>Support 0.01, Confidence 0.50 gives 19 possible combinations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A9237300-5470-4206-ACF3-B8F50873C4A9}"/>
              </a:ext>
            </a:extLst>
          </p:cNvPr>
          <p:cNvSpPr/>
          <p:nvPr/>
        </p:nvSpPr>
        <p:spPr>
          <a:xfrm>
            <a:off x="8302638" y="236036"/>
            <a:ext cx="3829050" cy="701882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42A6677B-10F1-4989-B25F-13B4A2EC502D}"/>
              </a:ext>
            </a:extLst>
          </p:cNvPr>
          <p:cNvSpPr txBox="1"/>
          <p:nvPr/>
        </p:nvSpPr>
        <p:spPr>
          <a:xfrm>
            <a:off x="8382274" y="277625"/>
            <a:ext cx="3669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iMac and HP Laptop are likely to be considered for purchase in general. </a:t>
            </a:r>
          </a:p>
        </p:txBody>
      </p:sp>
    </p:spTree>
    <p:extLst>
      <p:ext uri="{BB962C8B-B14F-4D97-AF65-F5344CB8AC3E}">
        <p14:creationId xmlns:p14="http://schemas.microsoft.com/office/powerpoint/2010/main" val="213067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DF124527-22EE-4CF9-936F-F50A6AA88052}"/>
              </a:ext>
            </a:extLst>
          </p:cNvPr>
          <p:cNvSpPr txBox="1">
            <a:spLocks/>
          </p:cNvSpPr>
          <p:nvPr/>
        </p:nvSpPr>
        <p:spPr>
          <a:xfrm>
            <a:off x="0" y="236036"/>
            <a:ext cx="8041592" cy="70027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bg1"/>
                </a:solidFill>
                <a:latin typeface="+mn-lt"/>
              </a:rPr>
              <a:t>Rules connected to HP Laptop by importance 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C6F9931-5331-4B22-8148-A61FA19B2F42}"/>
              </a:ext>
            </a:extLst>
          </p:cNvPr>
          <p:cNvSpPr txBox="1"/>
          <p:nvPr/>
        </p:nvSpPr>
        <p:spPr>
          <a:xfrm>
            <a:off x="139947" y="6273225"/>
            <a:ext cx="4857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Market Basket analysis</a:t>
            </a:r>
          </a:p>
          <a:p>
            <a:r>
              <a:rPr lang="en-GB" sz="1400" dirty="0"/>
              <a:t>Support 0.01, Confidence 0.50 gives 19 possible combinations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A9237300-5470-4206-ACF3-B8F50873C4A9}"/>
              </a:ext>
            </a:extLst>
          </p:cNvPr>
          <p:cNvSpPr/>
          <p:nvPr/>
        </p:nvSpPr>
        <p:spPr>
          <a:xfrm>
            <a:off x="8274063" y="236036"/>
            <a:ext cx="3829050" cy="701882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42A6677B-10F1-4989-B25F-13B4A2EC502D}"/>
              </a:ext>
            </a:extLst>
          </p:cNvPr>
          <p:cNvSpPr txBox="1"/>
          <p:nvPr/>
        </p:nvSpPr>
        <p:spPr>
          <a:xfrm>
            <a:off x="8353699" y="277625"/>
            <a:ext cx="3669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iMac and HP Laptop are likely to be considered for purchase in general. 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90CDA23-DCA4-4D4A-B995-3C3E877CD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4" y="1064570"/>
            <a:ext cx="7134225" cy="531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3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DF124527-22EE-4CF9-936F-F50A6AA88052}"/>
              </a:ext>
            </a:extLst>
          </p:cNvPr>
          <p:cNvSpPr txBox="1">
            <a:spLocks/>
          </p:cNvSpPr>
          <p:nvPr/>
        </p:nvSpPr>
        <p:spPr>
          <a:xfrm>
            <a:off x="0" y="236036"/>
            <a:ext cx="8041592" cy="70027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bg1"/>
                </a:solidFill>
                <a:latin typeface="+mn-lt"/>
              </a:rPr>
              <a:t>Rules connected to iMac by importance 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C6F9931-5331-4B22-8148-A61FA19B2F42}"/>
              </a:ext>
            </a:extLst>
          </p:cNvPr>
          <p:cNvSpPr txBox="1"/>
          <p:nvPr/>
        </p:nvSpPr>
        <p:spPr>
          <a:xfrm>
            <a:off x="139947" y="6273225"/>
            <a:ext cx="4857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Market Basket analysis</a:t>
            </a:r>
          </a:p>
          <a:p>
            <a:r>
              <a:rPr lang="en-GB" sz="1400" dirty="0"/>
              <a:t>Support 0.01, Confidence 0.50 gives 19 possible combinations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A9237300-5470-4206-ACF3-B8F50873C4A9}"/>
              </a:ext>
            </a:extLst>
          </p:cNvPr>
          <p:cNvSpPr/>
          <p:nvPr/>
        </p:nvSpPr>
        <p:spPr>
          <a:xfrm>
            <a:off x="8274063" y="236036"/>
            <a:ext cx="3829050" cy="701882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42A6677B-10F1-4989-B25F-13B4A2EC502D}"/>
              </a:ext>
            </a:extLst>
          </p:cNvPr>
          <p:cNvSpPr txBox="1"/>
          <p:nvPr/>
        </p:nvSpPr>
        <p:spPr>
          <a:xfrm>
            <a:off x="8353699" y="277625"/>
            <a:ext cx="3669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iMac and HP Laptop are likely to be considered for purchase in general. 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2E5A1A0D-7CE9-4AE1-BB2A-DE4AEDE3E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87" y="965545"/>
            <a:ext cx="748294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2056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</TotalTime>
  <Words>340</Words>
  <Application>Microsoft Office PowerPoint</Application>
  <PresentationFormat>Breedbeeld</PresentationFormat>
  <Paragraphs>34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Lucida Grande</vt:lpstr>
      <vt:lpstr>Verdana</vt:lpstr>
      <vt:lpstr>Kantoorthema</vt:lpstr>
      <vt:lpstr>PowerPoint-presentatie</vt:lpstr>
      <vt:lpstr>Summary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Blackwell  Customer Data Insight</dc:title>
  <dc:creator>Natasja Fortuin</dc:creator>
  <cp:lastModifiedBy>Natasja Fortuin</cp:lastModifiedBy>
  <cp:revision>139</cp:revision>
  <dcterms:created xsi:type="dcterms:W3CDTF">2019-09-17T08:07:26Z</dcterms:created>
  <dcterms:modified xsi:type="dcterms:W3CDTF">2019-10-23T15:07:29Z</dcterms:modified>
</cp:coreProperties>
</file>