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96" r:id="rId3"/>
    <p:sldId id="315" r:id="rId4"/>
    <p:sldId id="304" r:id="rId5"/>
    <p:sldId id="313" r:id="rId6"/>
    <p:sldId id="312" r:id="rId7"/>
    <p:sldId id="316" r:id="rId8"/>
    <p:sldId id="306" r:id="rId9"/>
    <p:sldId id="307" r:id="rId10"/>
    <p:sldId id="31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B3287-0B7B-498F-8869-7EDC67A0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D7D017-1B1C-4806-9041-61FCDF00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8445EC-4CA5-415C-AC2A-82D4368D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15D93E-7552-4A99-BAFC-05D461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51287B-773B-4B5B-90BD-6683CEC1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64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3BDBF-B6AA-4C78-83F0-EA3A784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F25354-AFE5-4BEA-B9DE-2CA4E288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E3ABDA-92B6-4561-9C70-FBC362FA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967197-4C4F-4938-98D8-D06C1A6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2EBACD-6434-4BEC-A01D-8F9D0CE2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23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ED66C6-04E2-47FD-AF01-40A580A60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D6E8091-882F-45D0-8E05-C6631A7D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D9C3C9-9F31-4B69-9259-0343C617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48B4F5-838A-4538-A020-7DE83254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858772-8A50-4D41-B6C2-A9936769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26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AF3A-7C40-43B5-8C33-807C288D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4B36B0-9D7F-4800-A1DC-655D845B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351D34-FE1C-4332-8C40-33993CC6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827961-5689-4D59-91A6-9C13986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17C4C3-2E1E-4295-A7FD-82912D64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143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30914-EBBD-4E54-B98E-8C373FAD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C46E4A-3386-4866-B36F-0074B172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045024-F1F5-484E-B703-FE342A0E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3FFA9D-C4E2-4F2F-9761-0D51BB0D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2C9AD5-D4C9-465F-8F84-942E68F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04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860EE-52D9-4A00-833E-17B0474D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CD545-9E64-4A49-9B5A-13102416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5CC7A3-31D7-416B-B11D-25126E90D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17C1A5-7063-4D7D-A558-DFB7C7D0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88A66F3-ACF5-4609-9399-B9D307F5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46D322E-E93A-4EB6-BFB5-A1003EA2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71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F502-E48C-4017-A183-8D56558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7C1FE3-10FC-43E8-878D-DEC1CB2FE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8A279C-BA18-4B71-93E0-002DEB36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C8C281-B953-4E52-8B95-F2CCA52E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4F3FF6-D132-43FD-A2DC-C4CEE1F61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F4BA2D7-E086-4F04-9BD0-8C78D38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246E13D-49E0-4ABA-82AF-25F2E1C4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0A2FC71-9DB5-4A32-BCA7-64CCE43B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8BA23-8ACE-4B27-92A5-C6359630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110119E-E8F4-4AEA-864B-1A69E8B9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C632CF-E151-427D-A703-D92B631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A9D5029-C4B0-4C41-A17C-2F6D2B60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95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267A808-E598-4C6F-83B0-0AE55AA0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D8AA5E4-9653-413B-B730-3130CBF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EDA08C-13C6-42DC-8130-766E0FC8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895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508BB-7332-4BC4-8CD1-7396E128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9499E8-F07F-4261-A26C-AFAC51B0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030FA6-76FF-4B2B-B8D1-A3B7AC3D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BC94FF6-A5A9-4281-BBFC-61021D27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86FE80-609C-457F-AAEC-28D65237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9C1BDC-F4D0-4490-8E8A-EB768EA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4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65425-767F-4829-8274-D2C71998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42082C0-4942-443A-BBDE-0E339F64C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9066078-565E-41FF-A1CE-71866949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6A8A66-5013-4BFD-8A90-0F92FB52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9D8134-732C-4FB1-819E-D72D8FC5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03204C-2BE1-4132-8140-1231161E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9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536464C-84D4-4C68-92FF-396343D1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DC5500-758E-473E-BBA5-129D864B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3C6BB3-1950-475D-9B1E-557F2AD2D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EA5F-6B8A-4AEF-BE69-1D8CF670F619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476780-D9D7-4B5B-99AD-BA2CFDAD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C29C9-3B63-4048-9872-D45B4CD3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D236-5F5A-4557-837B-5209600135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9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5568695B-254C-4D6A-AB95-831AF6263F0B}"/>
              </a:ext>
            </a:extLst>
          </p:cNvPr>
          <p:cNvSpPr txBox="1"/>
          <p:nvPr/>
        </p:nvSpPr>
        <p:spPr>
          <a:xfrm>
            <a:off x="4723002" y="3429000"/>
            <a:ext cx="746899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accent5"/>
                </a:solidFill>
              </a:rPr>
              <a:t>MBA </a:t>
            </a:r>
            <a:r>
              <a:rPr lang="en-GB" sz="5400" dirty="0">
                <a:solidFill>
                  <a:schemeClr val="accent5"/>
                </a:solidFill>
              </a:rPr>
              <a:t>analysis</a:t>
            </a:r>
            <a:r>
              <a:rPr lang="en-GB" sz="8000" dirty="0">
                <a:solidFill>
                  <a:schemeClr val="accent5"/>
                </a:solidFill>
              </a:rPr>
              <a:t> </a:t>
            </a:r>
            <a:r>
              <a:rPr lang="en-GB" sz="4000" dirty="0">
                <a:solidFill>
                  <a:schemeClr val="accent5"/>
                </a:solidFill>
              </a:rPr>
              <a:t>Electronidex</a:t>
            </a:r>
          </a:p>
          <a:p>
            <a:pPr algn="r"/>
            <a:r>
              <a:rPr lang="en-GB" sz="1000" dirty="0">
                <a:solidFill>
                  <a:schemeClr val="accent5"/>
                </a:solidFill>
              </a:rPr>
              <a:t>Natasja Fortuin, Oct. 2019</a:t>
            </a:r>
          </a:p>
        </p:txBody>
      </p:sp>
    </p:spTree>
    <p:extLst>
      <p:ext uri="{BB962C8B-B14F-4D97-AF65-F5344CB8AC3E}">
        <p14:creationId xmlns:p14="http://schemas.microsoft.com/office/powerpoint/2010/main" val="247937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What about the Apple laptop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302638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82274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85862-E12F-413D-B019-A26642FC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45" y="2792752"/>
            <a:ext cx="1166024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[1] {Apple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MacBook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Air,HP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Laptop} =&gt; {iMac} 0.01026945 0.4261603 1.663869 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[2] {Apple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MacBook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Air,iMac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 =&gt; {HP Laptop} 0.01026945 0.3607143 1.858368  101 </a:t>
            </a: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91613-B287-4478-815C-3D0ECF0E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47" y="2397330"/>
            <a:ext cx="1178780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lhs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				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rhs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	support       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confidence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lift 		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count</a:t>
            </a:r>
            <a:endParaRPr kumimoji="0" lang="nl-NL" altLang="nl-NL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1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connected to HP Laptop by importance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274063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53699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0CDA23-DCA4-4D4A-B995-3C3E877C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586" y="1474025"/>
            <a:ext cx="7134225" cy="53150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5445FD1-CD1A-408A-9AB1-522B3C5759B6}"/>
              </a:ext>
            </a:extLst>
          </p:cNvPr>
          <p:cNvSpPr txBox="1"/>
          <p:nvPr/>
        </p:nvSpPr>
        <p:spPr>
          <a:xfrm>
            <a:off x="139947" y="1062965"/>
            <a:ext cx="1134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= % transaction show Anti-virus software is bought with purchase of a Computer</a:t>
            </a:r>
          </a:p>
          <a:p>
            <a:r>
              <a:rPr lang="en-US" dirty="0"/>
              <a:t>50% of customers who purchase Anti-virus software is bought with purchase of a Computer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1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connected to iMac by importance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274063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53699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E5A1A0D-7CE9-4AE1-BB2A-DE4AEDE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965545"/>
            <a:ext cx="748294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6353175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Rules based on brand name analysis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0.025, Confidence 0.70 gives 5 rules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0" y="1120979"/>
            <a:ext cx="6534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89% </a:t>
            </a:r>
            <a:r>
              <a:rPr lang="en-GB" dirty="0"/>
              <a:t>of the customers who bought QNAP also bought ‘Western Digital’ products like hard-drive, my book, my cloud server, my passport. All are </a:t>
            </a:r>
            <a:r>
              <a:rPr lang="en-GB" dirty="0" err="1"/>
              <a:t>accessoires</a:t>
            </a:r>
            <a:r>
              <a:rPr lang="en-GB" dirty="0"/>
              <a:t> that can be combined with a Mac.</a:t>
            </a:r>
          </a:p>
          <a:p>
            <a:pPr marL="342900" indent="-342900"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86% </a:t>
            </a:r>
            <a:r>
              <a:rPr lang="en-GB" dirty="0"/>
              <a:t>of the customers who bought Synology Digital also bought </a:t>
            </a:r>
          </a:p>
          <a:p>
            <a:r>
              <a:rPr lang="en-GB" dirty="0"/>
              <a:t>	‘Western Digital’. Both are accessories for Mac , PC’s, and camera’s.</a:t>
            </a:r>
          </a:p>
          <a:p>
            <a:endParaRPr lang="en-GB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985FB83-5B6A-4E64-B411-226F120C8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1" t="13088" r="12924" b="-1676"/>
          <a:stretch/>
        </p:blipFill>
        <p:spPr>
          <a:xfrm>
            <a:off x="7188000" y="138530"/>
            <a:ext cx="5004000" cy="4752000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509A0680-BDE0-4064-AAE7-5C0752E75B59}"/>
              </a:ext>
            </a:extLst>
          </p:cNvPr>
          <p:cNvSpPr/>
          <p:nvPr/>
        </p:nvSpPr>
        <p:spPr>
          <a:xfrm>
            <a:off x="6534150" y="5703807"/>
            <a:ext cx="5497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 	</a:t>
            </a:r>
            <a:r>
              <a:rPr lang="en-GB" sz="1000" dirty="0" err="1"/>
              <a:t>lhs</a:t>
            </a:r>
            <a:r>
              <a:rPr lang="en-GB" sz="1000" dirty="0"/>
              <a:t>          	 </a:t>
            </a:r>
            <a:r>
              <a:rPr lang="en-GB" sz="1000" dirty="0" err="1"/>
              <a:t>rhs</a:t>
            </a:r>
            <a:r>
              <a:rPr lang="en-GB" sz="1000" dirty="0"/>
              <a:t>              	 support    	confidence lift     count</a:t>
            </a:r>
          </a:p>
          <a:p>
            <a:r>
              <a:rPr lang="en-GB" sz="1000" dirty="0"/>
              <a:t>[1] 	{QNAP}     =&gt; 	{Western Digital} 	0.03003635 	0.8895184  	9.421505 314  </a:t>
            </a:r>
          </a:p>
          <a:p>
            <a:r>
              <a:rPr lang="en-GB" sz="1000" dirty="0"/>
              <a:t>[2] 	{Matias}   =&gt;	 {Apple}           	0.02544481 	0.7687861  	1.983927 266  </a:t>
            </a:r>
          </a:p>
          <a:p>
            <a:r>
              <a:rPr lang="en-GB" sz="1000" dirty="0"/>
              <a:t>[3] 	{LG}       =&gt;	 {Apple}          	 0.02611441 	0.7459016  	1.924872 273  </a:t>
            </a:r>
          </a:p>
          <a:p>
            <a:r>
              <a:rPr lang="en-GB" sz="1000" dirty="0"/>
              <a:t>[4] 	{Moxie}    =&gt; 	{Apple}          	 0.02707098 	0.7201018  	1.858293 283  </a:t>
            </a:r>
          </a:p>
          <a:p>
            <a:r>
              <a:rPr lang="en-GB" sz="1000" dirty="0"/>
              <a:t>[5] 	{Synology} =&gt;	 {Western Digital} 0.03826287 	0.8639309  	9.150490 400 </a:t>
            </a:r>
          </a:p>
        </p:txBody>
      </p:sp>
    </p:spTree>
    <p:extLst>
      <p:ext uri="{BB962C8B-B14F-4D97-AF65-F5344CB8AC3E}">
        <p14:creationId xmlns:p14="http://schemas.microsoft.com/office/powerpoint/2010/main" val="407249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83E8CEA-514C-43EE-B78D-3DE6F882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543" y="236036"/>
            <a:ext cx="4465457" cy="3851045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6353175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RHS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0.025, Confidence 0.70 gives 5 rules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-2" y="1120979"/>
            <a:ext cx="89344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89% </a:t>
            </a:r>
            <a:r>
              <a:rPr lang="en-GB" dirty="0"/>
              <a:t>of the customers who bought QNAP also bought ‘Western Digital’ products like hard-drive, my book, my cloud server, my passport. All are accessories that can be combined with a Mac.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86% </a:t>
            </a:r>
            <a:r>
              <a:rPr lang="en-GB" dirty="0"/>
              <a:t>of the customers who bought Synology Digital also bought </a:t>
            </a:r>
          </a:p>
          <a:p>
            <a:r>
              <a:rPr lang="en-GB" dirty="0"/>
              <a:t>	‘Western Digital’. Both are accessories for Mac , PC’s, and camera’s.</a:t>
            </a:r>
          </a:p>
          <a:p>
            <a:endParaRPr lang="en-GB" dirty="0"/>
          </a:p>
          <a:p>
            <a:r>
              <a:rPr lang="en-GB" dirty="0"/>
              <a:t>What about products that will result in buying an Apple product (2,3,4)</a:t>
            </a:r>
          </a:p>
          <a:p>
            <a:endParaRPr lang="en-GB" dirty="0"/>
          </a:p>
          <a:p>
            <a:r>
              <a:rPr lang="en-GB" dirty="0"/>
              <a:t>Customers buying Matias, LG, Moxie are likely to also buy an Apple product.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09A0680-BDE0-4064-AAE7-5C0752E75B59}"/>
              </a:ext>
            </a:extLst>
          </p:cNvPr>
          <p:cNvSpPr/>
          <p:nvPr/>
        </p:nvSpPr>
        <p:spPr>
          <a:xfrm>
            <a:off x="6195234" y="5700772"/>
            <a:ext cx="61967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  	</a:t>
            </a:r>
            <a:r>
              <a:rPr lang="en-GB" sz="1000" b="1" dirty="0" err="1"/>
              <a:t>lhs</a:t>
            </a:r>
            <a:r>
              <a:rPr lang="en-GB" sz="1000" b="1" dirty="0"/>
              <a:t>           	</a:t>
            </a:r>
            <a:r>
              <a:rPr lang="en-GB" sz="1000" b="1" dirty="0" err="1"/>
              <a:t>rhs</a:t>
            </a:r>
            <a:r>
              <a:rPr lang="en-GB" sz="1000" b="1" dirty="0"/>
              <a:t>               	support    	confidence	 lift     	count</a:t>
            </a:r>
          </a:p>
          <a:p>
            <a:r>
              <a:rPr lang="en-GB" sz="1000" dirty="0"/>
              <a:t>[1] 	{QNAP}     =&gt;	 {Western Digital} 0.03003635	 0.8895184  	9.421505	314  </a:t>
            </a:r>
          </a:p>
          <a:p>
            <a:r>
              <a:rPr lang="en-GB" sz="1000" dirty="0"/>
              <a:t>[2]	 {Matias}   =&gt;	 {Apple}           	0.02544481 	0.7687861  	1.983927	266  </a:t>
            </a:r>
          </a:p>
          <a:p>
            <a:r>
              <a:rPr lang="en-GB" sz="1000" dirty="0"/>
              <a:t>[3] 	{LG}       =&gt;	 {Apple}           	0.02611441 	0.7459016  	1.924872 	273  </a:t>
            </a:r>
          </a:p>
          <a:p>
            <a:r>
              <a:rPr lang="en-GB" sz="1000" dirty="0"/>
              <a:t>[4] 	{Moxie}    =&gt;	 {Apple}          	 0.02707098 	0.7201018  	1.858293 	283  </a:t>
            </a:r>
          </a:p>
          <a:p>
            <a:r>
              <a:rPr lang="en-GB" sz="1000" dirty="0"/>
              <a:t>[5] 	{Synology} =&gt;	 {Western Digital} 0.03826287 	0.8639309  	9.150490	400 </a:t>
            </a:r>
          </a:p>
        </p:txBody>
      </p:sp>
    </p:spTree>
    <p:extLst>
      <p:ext uri="{BB962C8B-B14F-4D97-AF65-F5344CB8AC3E}">
        <p14:creationId xmlns:p14="http://schemas.microsoft.com/office/powerpoint/2010/main" val="416433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722832-25EA-4139-9BA9-4427FF3F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069"/>
            <a:ext cx="7010400" cy="700277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D554DAC-F865-4A83-8C5A-79321DFA7F1A}"/>
              </a:ext>
            </a:extLst>
          </p:cNvPr>
          <p:cNvSpPr/>
          <p:nvPr/>
        </p:nvSpPr>
        <p:spPr>
          <a:xfrm>
            <a:off x="390527" y="1127931"/>
            <a:ext cx="1115377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Are there any interesting patterns &amp; associations between customer’s transactions and the item(s) they’ve purchased that can help decide whether to take over </a:t>
            </a:r>
            <a:r>
              <a:rPr lang="en-US" dirty="0" err="1">
                <a:latin typeface="Verdana"/>
              </a:rPr>
              <a:t>Electronidex</a:t>
            </a:r>
            <a:r>
              <a:rPr lang="en-US" dirty="0">
                <a:latin typeface="Verdana"/>
              </a:rPr>
              <a:t>.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endParaRPr lang="en-US" dirty="0">
              <a:latin typeface="Verdana"/>
            </a:endParaRP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And what about the Apple laptop.</a:t>
            </a:r>
            <a:endParaRPr lang="en-GB" sz="2800" dirty="0">
              <a:latin typeface="Verdana"/>
            </a:endParaRP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A2281630-B302-4D2D-B3B5-BE442DF9BB1D}"/>
              </a:ext>
            </a:extLst>
          </p:cNvPr>
          <p:cNvSpPr txBox="1">
            <a:spLocks/>
          </p:cNvSpPr>
          <p:nvPr/>
        </p:nvSpPr>
        <p:spPr>
          <a:xfrm>
            <a:off x="390527" y="2763644"/>
            <a:ext cx="11249024" cy="325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Lucida Grande"/>
              <a:buChar char="☛"/>
            </a:pPr>
            <a:r>
              <a:rPr lang="en-GB" dirty="0">
                <a:solidFill>
                  <a:srgbClr val="32B43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Purchasing </a:t>
            </a:r>
            <a:r>
              <a:rPr lang="en-GB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patterns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32B432"/>
              </a:buClr>
              <a:buFont typeface="Lucida Grande"/>
              <a:buChar char="☛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Lucida Grande"/>
              <a:buChar char="☛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Discover </a:t>
            </a:r>
            <a:r>
              <a:rPr lang="en-GB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associations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between products for recommender system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Clr>
                <a:srgbClr val="009BDC"/>
              </a:buClr>
              <a:buFont typeface="Arial" panose="020B0604020202020204" pitchFamily="34" charset="0"/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buClr>
                <a:srgbClr val="FF6F00"/>
              </a:buClr>
              <a:buFont typeface="Lucida Grande"/>
              <a:buChar char="☛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Give insight to the board of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Electronidex’s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customer buying patterns to decide about </a:t>
            </a:r>
            <a:r>
              <a:rPr lang="en-GB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acquisition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of Electronidex.</a:t>
            </a:r>
          </a:p>
        </p:txBody>
      </p:sp>
    </p:spTree>
    <p:extLst>
      <p:ext uri="{BB962C8B-B14F-4D97-AF65-F5344CB8AC3E}">
        <p14:creationId xmlns:p14="http://schemas.microsoft.com/office/powerpoint/2010/main" val="18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0" y="147042"/>
            <a:ext cx="5384301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Overview of data supplied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B2A837E-DB61-42D7-8A0C-1A635E9454CD}"/>
              </a:ext>
            </a:extLst>
          </p:cNvPr>
          <p:cNvSpPr/>
          <p:nvPr/>
        </p:nvSpPr>
        <p:spPr>
          <a:xfrm>
            <a:off x="5489005" y="123572"/>
            <a:ext cx="7077075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rgbClr val="FF6F00"/>
              </a:buClr>
              <a:buFontTx/>
              <a:buChar char="-"/>
            </a:pPr>
            <a:r>
              <a:rPr lang="en-US" dirty="0"/>
              <a:t>30 days worth of </a:t>
            </a:r>
            <a:r>
              <a:rPr lang="en-US" dirty="0" err="1"/>
              <a:t>Electronidex’s</a:t>
            </a:r>
            <a:r>
              <a:rPr lang="en-US" dirty="0"/>
              <a:t> online transactions </a:t>
            </a:r>
          </a:p>
          <a:p>
            <a:pPr marL="285750" lvl="0" indent="-285750">
              <a:spcBef>
                <a:spcPct val="20000"/>
              </a:spcBef>
              <a:buClr>
                <a:srgbClr val="FF6F00"/>
              </a:buClr>
              <a:buFontTx/>
              <a:buChar char="-"/>
            </a:pPr>
            <a:r>
              <a:rPr lang="en-US" dirty="0"/>
              <a:t>file containing all the electronics that </a:t>
            </a:r>
            <a:r>
              <a:rPr lang="en-US" dirty="0" err="1"/>
              <a:t>Electronidex</a:t>
            </a:r>
            <a:r>
              <a:rPr lang="en-US" dirty="0"/>
              <a:t> currently sells</a:t>
            </a:r>
          </a:p>
          <a:p>
            <a:pPr marL="285750" lvl="0" indent="-285750">
              <a:spcBef>
                <a:spcPct val="20000"/>
              </a:spcBef>
              <a:buClr>
                <a:srgbClr val="FF6F00"/>
              </a:buClr>
              <a:buFontTx/>
              <a:buChar char="-"/>
            </a:pPr>
            <a:r>
              <a:rPr lang="en-US" dirty="0"/>
              <a:t>14,5 months of all transactions of more than 2 products purchased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A4B5388-69BA-4820-847C-1E29965FA194}"/>
              </a:ext>
            </a:extLst>
          </p:cNvPr>
          <p:cNvSpPr txBox="1"/>
          <p:nvPr/>
        </p:nvSpPr>
        <p:spPr>
          <a:xfrm>
            <a:off x="86496" y="1933115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Online order details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D03EC13-1AF9-434B-BCCB-B18355B0A090}"/>
              </a:ext>
            </a:extLst>
          </p:cNvPr>
          <p:cNvSpPr txBox="1"/>
          <p:nvPr/>
        </p:nvSpPr>
        <p:spPr>
          <a:xfrm>
            <a:off x="2979297" y="1923851"/>
            <a:ext cx="236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Items bought per order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117D44B-C04B-4402-94AF-570B40450862}"/>
              </a:ext>
            </a:extLst>
          </p:cNvPr>
          <p:cNvSpPr txBox="1"/>
          <p:nvPr/>
        </p:nvSpPr>
        <p:spPr>
          <a:xfrm>
            <a:off x="5489005" y="1931776"/>
            <a:ext cx="64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Products by SKU with price paid (duplicated order numbers)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34D182A-A972-4740-BA68-0625ED2AD275}"/>
              </a:ext>
            </a:extLst>
          </p:cNvPr>
          <p:cNvSpPr txBox="1"/>
          <p:nvPr/>
        </p:nvSpPr>
        <p:spPr>
          <a:xfrm>
            <a:off x="172513" y="5729187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Items by SKU categorized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56F58884-D7EE-4AEE-A179-AE1FB1839346}"/>
              </a:ext>
            </a:extLst>
          </p:cNvPr>
          <p:cNvSpPr txBox="1"/>
          <p:nvPr/>
        </p:nvSpPr>
        <p:spPr>
          <a:xfrm>
            <a:off x="2958486" y="5747715"/>
            <a:ext cx="242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SKU with product name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C0B15F0-16FB-4515-9751-19A4BB36FC59}"/>
              </a:ext>
            </a:extLst>
          </p:cNvPr>
          <p:cNvSpPr txBox="1"/>
          <p:nvPr/>
        </p:nvSpPr>
        <p:spPr>
          <a:xfrm>
            <a:off x="5365456" y="5736217"/>
            <a:ext cx="410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Names of products per transaction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D3D731F-0235-406C-90B2-1360EAF2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9" y="2311711"/>
            <a:ext cx="12013225" cy="34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-1" y="180734"/>
            <a:ext cx="5219701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Data quality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F9C883E-7234-4614-9A6E-9E384C44704B}"/>
              </a:ext>
            </a:extLst>
          </p:cNvPr>
          <p:cNvSpPr/>
          <p:nvPr/>
        </p:nvSpPr>
        <p:spPr>
          <a:xfrm>
            <a:off x="157534" y="2521059"/>
            <a:ext cx="118769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sz="1600" dirty="0">
                <a:latin typeface="Verdana"/>
              </a:rPr>
              <a:t>A </a:t>
            </a:r>
            <a:r>
              <a:rPr lang="en-US" sz="1600" dirty="0">
                <a:solidFill>
                  <a:schemeClr val="accent6"/>
                </a:solidFill>
                <a:latin typeface="Verdana"/>
              </a:rPr>
              <a:t>price check </a:t>
            </a:r>
            <a:r>
              <a:rPr lang="en-US" sz="1600" dirty="0">
                <a:latin typeface="Verdana"/>
              </a:rPr>
              <a:t>was done between what was paid online and what the price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sz="1600" dirty="0">
                <a:latin typeface="Verdana"/>
              </a:rPr>
              <a:t>would have been based on unit price information and amount of items bought.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endParaRPr lang="en-US" sz="1600" dirty="0">
              <a:latin typeface="Verdana"/>
            </a:endParaRP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sz="1200" dirty="0">
                <a:latin typeface="Verdana"/>
              </a:rPr>
              <a:t>It needs to be </a:t>
            </a:r>
            <a:r>
              <a:rPr lang="en-US" sz="1200" u="sng" dirty="0">
                <a:solidFill>
                  <a:srgbClr val="FF0000"/>
                </a:solidFill>
                <a:latin typeface="Verdana"/>
              </a:rPr>
              <a:t>noted</a:t>
            </a:r>
            <a:r>
              <a:rPr lang="en-US" sz="1200" dirty="0">
                <a:latin typeface="Verdana"/>
              </a:rPr>
              <a:t> that for a moderate part of the data a price difference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sz="1200" dirty="0">
                <a:latin typeface="Verdana"/>
              </a:rPr>
              <a:t>between the amount paid and what should be paid is found. Sometimes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sz="1200" dirty="0">
                <a:latin typeface="Verdana"/>
              </a:rPr>
              <a:t>substantial amounts, sometimes almost insignificant.  This needs to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sz="1200" dirty="0">
                <a:latin typeface="Verdana"/>
              </a:rPr>
              <a:t>be investigated further.</a:t>
            </a:r>
            <a:endParaRPr lang="en-GB" sz="1200" dirty="0">
              <a:latin typeface="Verdana"/>
            </a:endParaRPr>
          </a:p>
        </p:txBody>
      </p:sp>
      <p:pic>
        <p:nvPicPr>
          <p:cNvPr id="12" name="Afbeelding 1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1615548-A7B8-46A8-9C75-15716DD3E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04" y="40122"/>
            <a:ext cx="4317010" cy="24809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6FB90B6-4948-4DB0-827F-74D614B4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" y="4515021"/>
            <a:ext cx="6857518" cy="103370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0B110A0-832F-47A3-8672-3DFE045A9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651785"/>
            <a:ext cx="6936559" cy="748372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B389181-68C5-438E-B7DD-5D0AE4288B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" t="4466" r="32526" b="1090"/>
          <a:stretch/>
        </p:blipFill>
        <p:spPr>
          <a:xfrm>
            <a:off x="7332505" y="3798000"/>
            <a:ext cx="4854908" cy="3060000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4B2A837E-DB61-42D7-8A0C-1A635E9454CD}"/>
              </a:ext>
            </a:extLst>
          </p:cNvPr>
          <p:cNvSpPr/>
          <p:nvPr/>
        </p:nvSpPr>
        <p:spPr>
          <a:xfrm>
            <a:off x="79042" y="1063422"/>
            <a:ext cx="8293582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For the analysis online (completed) orders </a:t>
            </a:r>
            <a:r>
              <a:rPr lang="en-US" sz="1400" dirty="0">
                <a:solidFill>
                  <a:schemeClr val="accent6"/>
                </a:solidFill>
                <a:latin typeface="Verdana"/>
              </a:rPr>
              <a:t>(21%), </a:t>
            </a:r>
            <a:r>
              <a:rPr lang="en-US" dirty="0">
                <a:latin typeface="Verdana"/>
              </a:rPr>
              <a:t> transaction data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&amp; product detail information are used to create an overview of</a:t>
            </a:r>
            <a:r>
              <a:rPr lang="en-US" dirty="0">
                <a:solidFill>
                  <a:srgbClr val="00B0F0"/>
                </a:solidFill>
                <a:latin typeface="Verdana"/>
              </a:rPr>
              <a:t> </a:t>
            </a:r>
          </a:p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solidFill>
                  <a:srgbClr val="00B0F0"/>
                </a:solidFill>
                <a:latin typeface="Verdana"/>
              </a:rPr>
              <a:t>unique orders with more than 2 items purchased together</a:t>
            </a:r>
            <a:r>
              <a:rPr lang="en-US" dirty="0">
                <a:latin typeface="Verdan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233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0" y="180734"/>
            <a:ext cx="6837028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Apple iMac and HP Laptop in Top 10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4B2A837E-DB61-42D7-8A0C-1A635E9454CD}"/>
              </a:ext>
            </a:extLst>
          </p:cNvPr>
          <p:cNvSpPr/>
          <p:nvPr/>
        </p:nvSpPr>
        <p:spPr>
          <a:xfrm>
            <a:off x="424126" y="1539027"/>
            <a:ext cx="3476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Absolute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167BC7D-E3F2-4408-A43D-2E6B4C64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5" y="2097246"/>
            <a:ext cx="5381744" cy="353110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EE1572D-12A5-4690-A354-F8BB88B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03" y="2316180"/>
            <a:ext cx="5536253" cy="3312171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F953014B-2034-4029-B4D1-AA3EB0407606}"/>
              </a:ext>
            </a:extLst>
          </p:cNvPr>
          <p:cNvSpPr/>
          <p:nvPr/>
        </p:nvSpPr>
        <p:spPr>
          <a:xfrm>
            <a:off x="6593615" y="1599260"/>
            <a:ext cx="266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FF6F00"/>
              </a:buClr>
            </a:pPr>
            <a:r>
              <a:rPr lang="en-US" dirty="0">
                <a:latin typeface="Verdana"/>
              </a:rPr>
              <a:t>Relative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6C8D99A-3919-408B-B183-384752AC416B}"/>
              </a:ext>
            </a:extLst>
          </p:cNvPr>
          <p:cNvSpPr txBox="1"/>
          <p:nvPr/>
        </p:nvSpPr>
        <p:spPr>
          <a:xfrm>
            <a:off x="4236440" y="6149130"/>
            <a:ext cx="72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Frequency Top 10 products</a:t>
            </a:r>
          </a:p>
        </p:txBody>
      </p:sp>
    </p:spTree>
    <p:extLst>
      <p:ext uri="{BB962C8B-B14F-4D97-AF65-F5344CB8AC3E}">
        <p14:creationId xmlns:p14="http://schemas.microsoft.com/office/powerpoint/2010/main" val="4729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0" y="180734"/>
            <a:ext cx="7019926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Apple is king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672FA4C-D30B-4B50-B9A1-73098F5E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402295"/>
            <a:ext cx="8386456" cy="5455705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FBE8F04B-8196-4D06-98C7-780F53CA5115}"/>
              </a:ext>
            </a:extLst>
          </p:cNvPr>
          <p:cNvSpPr txBox="1"/>
          <p:nvPr/>
        </p:nvSpPr>
        <p:spPr>
          <a:xfrm>
            <a:off x="4933950" y="2124075"/>
            <a:ext cx="370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Top 10 by brand</a:t>
            </a:r>
          </a:p>
        </p:txBody>
      </p:sp>
    </p:spTree>
    <p:extLst>
      <p:ext uri="{BB962C8B-B14F-4D97-AF65-F5344CB8AC3E}">
        <p14:creationId xmlns:p14="http://schemas.microsoft.com/office/powerpoint/2010/main" val="31064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8E531C6-5009-4D81-A7C8-A989DFF3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02" y="1109582"/>
            <a:ext cx="8729173" cy="560578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473ACE21-0F51-46AE-A114-A16BEFFF40EB}"/>
              </a:ext>
            </a:extLst>
          </p:cNvPr>
          <p:cNvSpPr txBox="1">
            <a:spLocks/>
          </p:cNvSpPr>
          <p:nvPr/>
        </p:nvSpPr>
        <p:spPr>
          <a:xfrm>
            <a:off x="0" y="180734"/>
            <a:ext cx="7019926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Accessories is dominant in sales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BE8F04B-8196-4D06-98C7-780F53CA5115}"/>
              </a:ext>
            </a:extLst>
          </p:cNvPr>
          <p:cNvSpPr txBox="1"/>
          <p:nvPr/>
        </p:nvSpPr>
        <p:spPr>
          <a:xfrm>
            <a:off x="4281488" y="2085975"/>
            <a:ext cx="557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</a:rPr>
              <a:t>Top 10 product categories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0C5BE35-FB93-4EB4-A0BE-7E3334C176BC}"/>
              </a:ext>
            </a:extLst>
          </p:cNvPr>
          <p:cNvSpPr txBox="1"/>
          <p:nvPr/>
        </p:nvSpPr>
        <p:spPr>
          <a:xfrm>
            <a:off x="7515226" y="6550223"/>
            <a:ext cx="467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Top 10 </a:t>
            </a:r>
            <a:r>
              <a:rPr lang="en-GB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ItemFreqPlot</a:t>
            </a:r>
            <a:r>
              <a:rPr lang="en-GB" sz="1400" dirty="0">
                <a:latin typeface="Verdana" panose="020B0604030504040204" pitchFamily="34" charset="0"/>
                <a:ea typeface="Verdana" panose="020B0604030504040204" pitchFamily="34" charset="0"/>
              </a:rPr>
              <a:t> of transactions by category</a:t>
            </a:r>
          </a:p>
        </p:txBody>
      </p:sp>
    </p:spTree>
    <p:extLst>
      <p:ext uri="{BB962C8B-B14F-4D97-AF65-F5344CB8AC3E}">
        <p14:creationId xmlns:p14="http://schemas.microsoft.com/office/powerpoint/2010/main" val="274223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67821"/>
            <a:ext cx="8041592" cy="700277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Scatterplot 19 rules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1610040-C044-413B-98F4-B3922CED0338}"/>
              </a:ext>
            </a:extLst>
          </p:cNvPr>
          <p:cNvSpPr/>
          <p:nvPr/>
        </p:nvSpPr>
        <p:spPr>
          <a:xfrm>
            <a:off x="376980" y="2209665"/>
            <a:ext cx="3891184" cy="170034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14EE11F-5843-4FA1-8515-4E87FF8CC0F8}"/>
              </a:ext>
            </a:extLst>
          </p:cNvPr>
          <p:cNvSpPr txBox="1"/>
          <p:nvPr/>
        </p:nvSpPr>
        <p:spPr>
          <a:xfrm>
            <a:off x="440727" y="2337643"/>
            <a:ext cx="3729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higher the frequency of products bought together (</a:t>
            </a:r>
            <a:r>
              <a:rPr lang="en-GB" dirty="0">
                <a:solidFill>
                  <a:schemeClr val="accent1"/>
                </a:solidFill>
              </a:rPr>
              <a:t>support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),</a:t>
            </a:r>
            <a:r>
              <a:rPr lang="en-GB" dirty="0"/>
              <a:t> it becomes more unlikely that this combination of products gets purchased (</a:t>
            </a:r>
            <a:r>
              <a:rPr lang="en-GB" dirty="0">
                <a:solidFill>
                  <a:schemeClr val="accent6"/>
                </a:solidFill>
              </a:rPr>
              <a:t>confidence</a:t>
            </a:r>
            <a:r>
              <a:rPr lang="en-GB" dirty="0"/>
              <a:t>).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76200" y="608647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0485A06-231A-4FAE-B820-5346C852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831" y="1317486"/>
            <a:ext cx="6350094" cy="44196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067A883-2453-4E23-9386-9935677A4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6" t="-2577" r="5064" b="3683"/>
          <a:stretch/>
        </p:blipFill>
        <p:spPr>
          <a:xfrm rot="5400000">
            <a:off x="4485075" y="1400663"/>
            <a:ext cx="2484000" cy="64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F124527-22EE-4CF9-936F-F50A6AA88052}"/>
              </a:ext>
            </a:extLst>
          </p:cNvPr>
          <p:cNvSpPr txBox="1">
            <a:spLocks/>
          </p:cNvSpPr>
          <p:nvPr/>
        </p:nvSpPr>
        <p:spPr>
          <a:xfrm>
            <a:off x="0" y="236036"/>
            <a:ext cx="8041592" cy="700277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  <a:latin typeface="+mn-lt"/>
              </a:rPr>
              <a:t>Top 5 sorted by importance of measurement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7CDE311-5A24-4141-8095-1D6D7A6E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7" y="1016289"/>
            <a:ext cx="9725993" cy="535488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C6F9931-5331-4B22-8148-A61FA19B2F42}"/>
              </a:ext>
            </a:extLst>
          </p:cNvPr>
          <p:cNvSpPr txBox="1"/>
          <p:nvPr/>
        </p:nvSpPr>
        <p:spPr>
          <a:xfrm>
            <a:off x="139947" y="6273225"/>
            <a:ext cx="4857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Market Basket analysis</a:t>
            </a:r>
          </a:p>
          <a:p>
            <a:r>
              <a:rPr lang="en-GB" sz="1400" dirty="0"/>
              <a:t>Support 0.01, Confidence 0.50 gives 19 possible combinations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9237300-5470-4206-ACF3-B8F50873C4A9}"/>
              </a:ext>
            </a:extLst>
          </p:cNvPr>
          <p:cNvSpPr/>
          <p:nvPr/>
        </p:nvSpPr>
        <p:spPr>
          <a:xfrm>
            <a:off x="8302638" y="236036"/>
            <a:ext cx="3829050" cy="70188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2A6677B-10F1-4989-B25F-13B4A2EC502D}"/>
              </a:ext>
            </a:extLst>
          </p:cNvPr>
          <p:cNvSpPr txBox="1"/>
          <p:nvPr/>
        </p:nvSpPr>
        <p:spPr>
          <a:xfrm>
            <a:off x="8382274" y="277625"/>
            <a:ext cx="36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iMac and HP Laptop are likely to be considered for purchase in general. </a:t>
            </a:r>
          </a:p>
        </p:txBody>
      </p:sp>
    </p:spTree>
    <p:extLst>
      <p:ext uri="{BB962C8B-B14F-4D97-AF65-F5344CB8AC3E}">
        <p14:creationId xmlns:p14="http://schemas.microsoft.com/office/powerpoint/2010/main" val="2130679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648</Words>
  <Application>Microsoft Office PowerPoint</Application>
  <PresentationFormat>Breedbeeld</PresentationFormat>
  <Paragraphs>96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Lucida Grande</vt:lpstr>
      <vt:lpstr>Verdana</vt:lpstr>
      <vt:lpstr>Kantoorthema</vt:lpstr>
      <vt:lpstr>PowerPoint-presentatie</vt:lpstr>
      <vt:lpstr>Summary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Blackwell  Customer Data Insight</dc:title>
  <dc:creator>Natasja Fortuin</dc:creator>
  <cp:lastModifiedBy>Natasja Fortuin</cp:lastModifiedBy>
  <cp:revision>169</cp:revision>
  <dcterms:created xsi:type="dcterms:W3CDTF">2019-09-17T08:07:26Z</dcterms:created>
  <dcterms:modified xsi:type="dcterms:W3CDTF">2019-10-29T15:44:20Z</dcterms:modified>
</cp:coreProperties>
</file>