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8" r:id="rId12"/>
    <p:sldId id="280" r:id="rId13"/>
    <p:sldId id="273" r:id="rId14"/>
    <p:sldId id="274" r:id="rId15"/>
    <p:sldId id="269" r:id="rId16"/>
    <p:sldId id="272" r:id="rId17"/>
    <p:sldId id="271" r:id="rId18"/>
    <p:sldId id="277" r:id="rId19"/>
    <p:sldId id="276" r:id="rId20"/>
    <p:sldId id="278" r:id="rId21"/>
    <p:sldId id="279" r:id="rId22"/>
    <p:sldId id="281" r:id="rId23"/>
    <p:sldId id="286" r:id="rId24"/>
    <p:sldId id="283" r:id="rId25"/>
    <p:sldId id="284" r:id="rId26"/>
    <p:sldId id="285" r:id="rId27"/>
    <p:sldId id="282" r:id="rId28"/>
    <p:sldId id="27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7" r:id="rId49"/>
    <p:sldId id="306" r:id="rId50"/>
    <p:sldId id="308" r:id="rId5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10/12/2019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10/12/2019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aseline="30000" dirty="0"/>
              <a:t>test</a:t>
            </a:r>
            <a:r>
              <a:rPr lang="en-GB" dirty="0"/>
              <a:t> KNN 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597089" y="1129919"/>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772884" y="1895347"/>
            <a:ext cx="11132976" cy="1325563"/>
          </a:xfrm>
        </p:spPr>
        <p:txBody>
          <a:bodyPr>
            <a:normAutofit fontScale="90000"/>
          </a:bodyPr>
          <a:lstStyle/>
          <a:p>
            <a:r>
              <a:rPr lang="en-GB" dirty="0">
                <a:solidFill>
                  <a:schemeClr val="bg1"/>
                </a:solidFill>
                <a:highlight>
                  <a:srgbClr val="808000"/>
                </a:highlight>
              </a:rPr>
              <a:t>1st KNN model on full data filtered per building</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sample size 7500</a:t>
            </a:r>
            <a:br>
              <a:rPr lang="en-GB" dirty="0">
                <a:solidFill>
                  <a:schemeClr val="bg1"/>
                </a:solidFill>
                <a:highlight>
                  <a:srgbClr val="808000"/>
                </a:highlight>
              </a:rPr>
            </a:br>
            <a:br>
              <a:rPr lang="en-GB" dirty="0">
                <a:solidFill>
                  <a:schemeClr val="bg1"/>
                </a:solidFill>
                <a:highlight>
                  <a:srgbClr val="808000"/>
                </a:highlight>
              </a:rPr>
            </a:br>
            <a:r>
              <a:rPr lang="en-GB" dirty="0" err="1">
                <a:solidFill>
                  <a:schemeClr val="bg1"/>
                </a:solidFill>
                <a:highlight>
                  <a:srgbClr val="808000"/>
                </a:highlight>
              </a:rPr>
              <a:t>DataPartition</a:t>
            </a:r>
            <a:r>
              <a:rPr lang="en-GB" dirty="0">
                <a:solidFill>
                  <a:schemeClr val="bg1"/>
                </a:solidFill>
                <a:highlight>
                  <a:srgbClr val="808000"/>
                </a:highlight>
              </a:rPr>
              <a:t> 75%</a:t>
            </a:r>
          </a:p>
        </p:txBody>
      </p:sp>
    </p:spTree>
    <p:extLst>
      <p:ext uri="{BB962C8B-B14F-4D97-AF65-F5344CB8AC3E}">
        <p14:creationId xmlns:p14="http://schemas.microsoft.com/office/powerpoint/2010/main" val="40599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dirty="0"/>
              <a:t>1</a:t>
            </a:r>
            <a:r>
              <a:rPr lang="en-GB" baseline="30000" dirty="0"/>
              <a:t>st</a:t>
            </a:r>
            <a:r>
              <a:rPr lang="en-GB" dirty="0"/>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944722" y="819176"/>
            <a:ext cx="3306146" cy="2862322"/>
          </a:xfrm>
          <a:prstGeom prst="rect">
            <a:avLst/>
          </a:prstGeom>
        </p:spPr>
        <p:txBody>
          <a:bodyPr wrap="square">
            <a:spAutoFit/>
          </a:bodyPr>
          <a:lstStyle/>
          <a:p>
            <a:r>
              <a:rPr lang="en-GB" sz="1000" noProof="1"/>
              <a:t>Fit_lat_B0 &lt;- train(LATITUDE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r>
              <a:rPr lang="en-GB" sz="1000" noProof="1"/>
              <a:t>#   RMSE     Rsquared MAE </a:t>
            </a:r>
          </a:p>
          <a:p>
            <a:r>
              <a:rPr lang="en-GB" sz="1000" noProof="1"/>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675414" y="819176"/>
            <a:ext cx="3023119" cy="2862322"/>
          </a:xfrm>
          <a:prstGeom prst="rect">
            <a:avLst/>
          </a:prstGeom>
        </p:spPr>
        <p:txBody>
          <a:bodyPr wrap="square">
            <a:spAutoFit/>
          </a:bodyPr>
          <a:lstStyle/>
          <a:p>
            <a:r>
              <a:rPr lang="en-GB" sz="1000" noProof="1"/>
              <a:t>Fit_lat_B1 &lt;- train(LATITUDE~.,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r>
              <a:rPr lang="en-GB" sz="1000" noProof="1"/>
              <a:t>#   RMSE     Rsquared MAE </a:t>
            </a:r>
          </a:p>
          <a:p>
            <a:r>
              <a:rPr lang="en-GB" sz="1000" noProof="1"/>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298805" y="819176"/>
            <a:ext cx="3217506" cy="2862322"/>
          </a:xfrm>
          <a:prstGeom prst="rect">
            <a:avLst/>
          </a:prstGeom>
        </p:spPr>
        <p:txBody>
          <a:bodyPr wrap="square">
            <a:spAutoFit/>
          </a:bodyPr>
          <a:lstStyle/>
          <a:p>
            <a:r>
              <a:rPr lang="en-GB" sz="1000" noProof="1"/>
              <a:t>Fit_lat_B2 &lt;- train(LATITUDE~.,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r>
              <a:rPr lang="en-GB" sz="1000" noProof="1"/>
              <a:t>#   RMSE      Rsquared  MAE </a:t>
            </a:r>
          </a:p>
          <a:p>
            <a:r>
              <a:rPr lang="en-GB" sz="1000" noProof="1"/>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751112" y="3839750"/>
            <a:ext cx="3205068" cy="2862322"/>
          </a:xfrm>
          <a:prstGeom prst="rect">
            <a:avLst/>
          </a:prstGeom>
        </p:spPr>
        <p:txBody>
          <a:bodyPr wrap="square">
            <a:spAutoFit/>
          </a:bodyPr>
          <a:lstStyle/>
          <a:p>
            <a:r>
              <a:rPr lang="en-GB" sz="1000" noProof="1"/>
              <a:t>Fit_long_B0 &lt;- train(LONGITUDE~.,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r>
              <a:rPr lang="en-GB" sz="1000" noProof="1"/>
              <a:t>#   RMSE      Rsquared  MAE </a:t>
            </a:r>
          </a:p>
          <a:p>
            <a:r>
              <a:rPr lang="en-GB" sz="1000" noProof="1"/>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493465" y="3839750"/>
            <a:ext cx="3205068" cy="2862322"/>
          </a:xfrm>
          <a:prstGeom prst="rect">
            <a:avLst/>
          </a:prstGeom>
        </p:spPr>
        <p:txBody>
          <a:bodyPr wrap="square">
            <a:spAutoFit/>
          </a:bodyPr>
          <a:lstStyle/>
          <a:p>
            <a:r>
              <a:rPr lang="en-GB" sz="1000" noProof="1"/>
              <a:t>Fit_long_B1 &lt;- train(LONGITUDE~.,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r>
              <a:rPr lang="en-GB" sz="1000" noProof="1"/>
              <a:t>#   RMSE      Rsquared  MAE </a:t>
            </a:r>
          </a:p>
          <a:p>
            <a:r>
              <a:rPr lang="en-GB" sz="1000" noProof="1"/>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34248"/>
            <a:ext cx="3635049" cy="2862322"/>
          </a:xfrm>
          <a:prstGeom prst="rect">
            <a:avLst/>
          </a:prstGeom>
        </p:spPr>
        <p:txBody>
          <a:bodyPr wrap="square">
            <a:spAutoFit/>
          </a:bodyPr>
          <a:lstStyle/>
          <a:p>
            <a:r>
              <a:rPr lang="en-GB" sz="1000" noProof="1"/>
              <a:t>Fit_long_B2 &lt;- train(LONGITUDE~.,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r>
              <a:rPr lang="en-GB" sz="1000" noProof="1"/>
              <a:t>#   RMSE      Rsquared  MAE </a:t>
            </a:r>
          </a:p>
          <a:p>
            <a:r>
              <a:rPr lang="en-GB" sz="1000" noProof="1"/>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34248"/>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hthoek 14">
            <a:extLst>
              <a:ext uri="{FF2B5EF4-FFF2-40B4-BE49-F238E27FC236}">
                <a16:creationId xmlns:a16="http://schemas.microsoft.com/office/drawing/2014/main" id="{09D174BA-7E28-47C9-BC46-C4EF4E7391FE}"/>
              </a:ext>
            </a:extLst>
          </p:cNvPr>
          <p:cNvSpPr/>
          <p:nvPr/>
        </p:nvSpPr>
        <p:spPr>
          <a:xfrm>
            <a:off x="9725609" y="37322"/>
            <a:ext cx="2578359" cy="923330"/>
          </a:xfrm>
          <a:prstGeom prst="rect">
            <a:avLst/>
          </a:prstGeom>
        </p:spPr>
        <p:txBody>
          <a:bodyPr wrap="square">
            <a:spAutoFit/>
          </a:bodyPr>
          <a:lstStyle/>
          <a:p>
            <a:r>
              <a:rPr lang="en-GB" sz="900" b="1" dirty="0">
                <a:solidFill>
                  <a:schemeClr val="accent1"/>
                </a:solidFill>
              </a:rPr>
              <a:t>Sample: 7500,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Tree>
    <p:extLst>
      <p:ext uri="{BB962C8B-B14F-4D97-AF65-F5344CB8AC3E}">
        <p14:creationId xmlns:p14="http://schemas.microsoft.com/office/powerpoint/2010/main" val="418231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dirty="0"/>
              <a:t>1</a:t>
            </a:r>
            <a:r>
              <a:rPr lang="en-GB" baseline="30000" dirty="0"/>
              <a:t>st</a:t>
            </a:r>
            <a:r>
              <a:rPr lang="en-GB" dirty="0"/>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6018246" y="51195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878392"/>
            <a:ext cx="6021350" cy="1754326"/>
          </a:xfrm>
          <a:prstGeom prst="rect">
            <a:avLst/>
          </a:prstGeom>
        </p:spPr>
        <p:txBody>
          <a:bodyPr wrap="square">
            <a:spAutoFit/>
          </a:bodyPr>
          <a:lstStyle/>
          <a:p>
            <a:r>
              <a:rPr lang="en-GB" dirty="0" err="1"/>
              <a:t>Combi_StatSum_Lat</a:t>
            </a:r>
            <a:endParaRPr lang="en-GB" dirty="0"/>
          </a:p>
          <a:p>
            <a:r>
              <a:rPr lang="en-GB" dirty="0"/>
              <a:t>#	RMSE         	RSQ      		MAE</a:t>
            </a:r>
          </a:p>
          <a:p>
            <a:r>
              <a:rPr lang="en-GB" dirty="0"/>
              <a:t>#B0 	6.700310  	</a:t>
            </a:r>
            <a:r>
              <a:rPr lang="en-GB" dirty="0">
                <a:solidFill>
                  <a:schemeClr val="accent6"/>
                </a:solidFill>
              </a:rPr>
              <a:t>96.02481 </a:t>
            </a:r>
            <a:r>
              <a:rPr lang="en-GB" dirty="0"/>
              <a:t>	</a:t>
            </a:r>
            <a:r>
              <a:rPr lang="en-GB" dirty="0">
                <a:solidFill>
                  <a:srgbClr val="C00000"/>
                </a:solidFill>
              </a:rPr>
              <a:t>4.025045</a:t>
            </a:r>
          </a:p>
          <a:p>
            <a:r>
              <a:rPr lang="en-GB" dirty="0"/>
              <a:t>#B1 	6.700310  	</a:t>
            </a:r>
            <a:r>
              <a:rPr lang="en-GB" dirty="0">
                <a:solidFill>
                  <a:schemeClr val="accent6"/>
                </a:solidFill>
              </a:rPr>
              <a:t>96.47526</a:t>
            </a:r>
            <a:r>
              <a:rPr lang="en-GB" dirty="0"/>
              <a:t> 	</a:t>
            </a:r>
            <a:r>
              <a:rPr lang="en-GB" dirty="0">
                <a:solidFill>
                  <a:srgbClr val="C00000"/>
                </a:solidFill>
              </a:rPr>
              <a:t>4.448025</a:t>
            </a:r>
          </a:p>
          <a:p>
            <a:r>
              <a:rPr lang="en-GB" dirty="0"/>
              <a:t>#B2 	6.097803  	</a:t>
            </a:r>
            <a:r>
              <a:rPr lang="en-GB" dirty="0">
                <a:solidFill>
                  <a:schemeClr val="accent6"/>
                </a:solidFill>
              </a:rPr>
              <a:t>95.41785</a:t>
            </a:r>
            <a:r>
              <a:rPr lang="en-GB" dirty="0"/>
              <a:t> 	</a:t>
            </a:r>
            <a:r>
              <a:rPr lang="en-GB" dirty="0">
                <a:solidFill>
                  <a:schemeClr val="accent2"/>
                </a:solidFill>
              </a:rPr>
              <a:t>3.412185</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173755" y="878392"/>
            <a:ext cx="5654348" cy="1477328"/>
          </a:xfrm>
          <a:prstGeom prst="rect">
            <a:avLst/>
          </a:prstGeom>
        </p:spPr>
        <p:txBody>
          <a:bodyPr wrap="square">
            <a:spAutoFit/>
          </a:bodyPr>
          <a:lstStyle/>
          <a:p>
            <a:r>
              <a:rPr lang="en-GB" dirty="0" err="1"/>
              <a:t>Combi_StatSum_Long</a:t>
            </a:r>
            <a:endParaRPr lang="en-GB" dirty="0"/>
          </a:p>
          <a:p>
            <a:r>
              <a:rPr lang="en-GB" dirty="0"/>
              <a:t>#	RMSE         	RSQ      		MAE</a:t>
            </a:r>
          </a:p>
          <a:p>
            <a:r>
              <a:rPr lang="en-GB" dirty="0"/>
              <a:t>#B0 	6.525668 	</a:t>
            </a:r>
            <a:r>
              <a:rPr lang="en-GB" dirty="0">
                <a:solidFill>
                  <a:schemeClr val="accent2"/>
                </a:solidFill>
              </a:rPr>
              <a:t>93.29991</a:t>
            </a:r>
            <a:r>
              <a:rPr lang="en-GB" dirty="0"/>
              <a:t> 	</a:t>
            </a:r>
            <a:r>
              <a:rPr lang="en-GB" dirty="0">
                <a:solidFill>
                  <a:srgbClr val="C00000"/>
                </a:solidFill>
              </a:rPr>
              <a:t>4.147491</a:t>
            </a:r>
          </a:p>
          <a:p>
            <a:r>
              <a:rPr lang="en-GB" dirty="0"/>
              <a:t>#B1 	7.890551 	</a:t>
            </a:r>
            <a:r>
              <a:rPr lang="en-GB" dirty="0">
                <a:solidFill>
                  <a:schemeClr val="accent6"/>
                </a:solidFill>
              </a:rPr>
              <a:t>97.40207</a:t>
            </a:r>
            <a:r>
              <a:rPr lang="en-GB" dirty="0"/>
              <a:t> 	</a:t>
            </a:r>
            <a:r>
              <a:rPr lang="en-GB" dirty="0">
                <a:solidFill>
                  <a:srgbClr val="C00000"/>
                </a:solidFill>
              </a:rPr>
              <a:t>5.055423</a:t>
            </a:r>
          </a:p>
          <a:p>
            <a:r>
              <a:rPr lang="en-GB" dirty="0"/>
              <a:t>#B2 	9.278844 	</a:t>
            </a:r>
            <a:r>
              <a:rPr lang="en-GB" dirty="0">
                <a:solidFill>
                  <a:schemeClr val="accent2"/>
                </a:solidFill>
              </a:rPr>
              <a:t>90.12502 </a:t>
            </a:r>
            <a:r>
              <a:rPr lang="en-GB" dirty="0"/>
              <a:t>	</a:t>
            </a:r>
            <a:r>
              <a:rPr lang="en-GB"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745883" y="58954"/>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D89F9-5E52-43E4-8FFA-E1F26B1A42C4}"/>
              </a:ext>
            </a:extLst>
          </p:cNvPr>
          <p:cNvSpPr>
            <a:spLocks noGrp="1"/>
          </p:cNvSpPr>
          <p:nvPr>
            <p:ph type="title"/>
          </p:nvPr>
        </p:nvSpPr>
        <p:spPr>
          <a:xfrm>
            <a:off x="1147352" y="2103437"/>
            <a:ext cx="11132976" cy="1325563"/>
          </a:xfrm>
        </p:spPr>
        <p:txBody>
          <a:bodyPr>
            <a:normAutofit fontScale="90000"/>
          </a:bodyPr>
          <a:lstStyle/>
          <a:p>
            <a:r>
              <a:rPr lang="en-GB" dirty="0">
                <a:solidFill>
                  <a:schemeClr val="bg1"/>
                </a:solidFill>
                <a:highlight>
                  <a:srgbClr val="808000"/>
                </a:highlight>
              </a:rPr>
              <a:t>Training KPI’s </a:t>
            </a:r>
            <a:br>
              <a:rPr lang="en-GB" dirty="0">
                <a:solidFill>
                  <a:schemeClr val="bg1"/>
                </a:solidFill>
                <a:highlight>
                  <a:srgbClr val="808000"/>
                </a:highlight>
              </a:rPr>
            </a:br>
            <a:br>
              <a:rPr lang="en-GB" dirty="0">
                <a:solidFill>
                  <a:schemeClr val="bg1"/>
                </a:solidFill>
                <a:highlight>
                  <a:srgbClr val="808000"/>
                </a:highlight>
              </a:rPr>
            </a:br>
            <a:r>
              <a:rPr lang="en-GB" dirty="0">
                <a:solidFill>
                  <a:schemeClr val="bg1"/>
                </a:solidFill>
                <a:highlight>
                  <a:srgbClr val="808000"/>
                </a:highlight>
              </a:rPr>
              <a:t>2</a:t>
            </a:r>
            <a:r>
              <a:rPr lang="en-GB" baseline="30000" dirty="0">
                <a:solidFill>
                  <a:schemeClr val="bg1"/>
                </a:solidFill>
                <a:highlight>
                  <a:srgbClr val="808000"/>
                </a:highlight>
              </a:rPr>
              <a:t>nd</a:t>
            </a:r>
            <a:r>
              <a:rPr lang="en-GB" dirty="0">
                <a:solidFill>
                  <a:schemeClr val="bg1"/>
                </a:solidFill>
                <a:highlight>
                  <a:srgbClr val="808000"/>
                </a:highlight>
              </a:rPr>
              <a:t> KNN model on full data filtered per building</a:t>
            </a:r>
          </a:p>
        </p:txBody>
      </p:sp>
    </p:spTree>
    <p:extLst>
      <p:ext uri="{BB962C8B-B14F-4D97-AF65-F5344CB8AC3E}">
        <p14:creationId xmlns:p14="http://schemas.microsoft.com/office/powerpoint/2010/main" val="281181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210651" y="1205773"/>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311683" y="4481217"/>
            <a:ext cx="431030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949784" y="4475878"/>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46373" y="4040241"/>
            <a:ext cx="1400610" cy="369332"/>
          </a:xfrm>
          <a:prstGeom prst="rect">
            <a:avLst/>
          </a:prstGeom>
          <a:noFill/>
        </p:spPr>
        <p:txBody>
          <a:bodyPr wrap="square" rtlCol="0">
            <a:spAutoFit/>
          </a:bodyPr>
          <a:lstStyle/>
          <a:p>
            <a:r>
              <a:rPr lang="en-GB" b="1" dirty="0">
                <a:solidFill>
                  <a:schemeClr val="accent1"/>
                </a:solidFill>
              </a:rPr>
              <a:t>LONGITUDE </a:t>
            </a:r>
          </a:p>
        </p:txBody>
      </p:sp>
      <p:sp>
        <p:nvSpPr>
          <p:cNvPr id="20" name="Rectangle 1">
            <a:extLst>
              <a:ext uri="{FF2B5EF4-FFF2-40B4-BE49-F238E27FC236}">
                <a16:creationId xmlns:a16="http://schemas.microsoft.com/office/drawing/2014/main" id="{7B69A65B-387A-4E1F-BFFE-AE1B96581F66}"/>
              </a:ext>
            </a:extLst>
          </p:cNvPr>
          <p:cNvSpPr>
            <a:spLocks noChangeArrowheads="1"/>
          </p:cNvSpPr>
          <p:nvPr/>
        </p:nvSpPr>
        <p:spPr bwMode="auto">
          <a:xfrm>
            <a:off x="311683" y="1610927"/>
            <a:ext cx="431030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3939 samples 520 predictor 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21" name="Rechthoek 20">
            <a:extLst>
              <a:ext uri="{FF2B5EF4-FFF2-40B4-BE49-F238E27FC236}">
                <a16:creationId xmlns:a16="http://schemas.microsoft.com/office/drawing/2014/main" id="{057197B0-E534-47D3-9A81-78C9BB825241}"/>
              </a:ext>
            </a:extLst>
          </p:cNvPr>
          <p:cNvSpPr/>
          <p:nvPr/>
        </p:nvSpPr>
        <p:spPr>
          <a:xfrm>
            <a:off x="4949784" y="1520349"/>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23" name="Tekstvak 22">
            <a:extLst>
              <a:ext uri="{FF2B5EF4-FFF2-40B4-BE49-F238E27FC236}">
                <a16:creationId xmlns:a16="http://schemas.microsoft.com/office/drawing/2014/main" id="{EE488BC6-E3CD-45F6-A406-C75F8C32DD95}"/>
              </a:ext>
            </a:extLst>
          </p:cNvPr>
          <p:cNvSpPr txBox="1"/>
          <p:nvPr/>
        </p:nvSpPr>
        <p:spPr>
          <a:xfrm>
            <a:off x="8569972" y="501886"/>
            <a:ext cx="1400610" cy="369332"/>
          </a:xfrm>
          <a:prstGeom prst="rect">
            <a:avLst/>
          </a:prstGeom>
          <a:noFill/>
        </p:spPr>
        <p:txBody>
          <a:bodyPr wrap="square" rtlCol="0">
            <a:spAutoFit/>
          </a:bodyPr>
          <a:lstStyle/>
          <a:p>
            <a:r>
              <a:rPr lang="en-GB" b="1" dirty="0">
                <a:solidFill>
                  <a:schemeClr val="accent6"/>
                </a:solidFill>
              </a:rPr>
              <a:t>FLOOR </a:t>
            </a:r>
          </a:p>
        </p:txBody>
      </p:sp>
      <p:sp>
        <p:nvSpPr>
          <p:cNvPr id="18" name="Rechthoek 17">
            <a:extLst>
              <a:ext uri="{FF2B5EF4-FFF2-40B4-BE49-F238E27FC236}">
                <a16:creationId xmlns:a16="http://schemas.microsoft.com/office/drawing/2014/main" id="{41A4D5D6-B72E-4468-B80D-35FFE1CDCBDE}"/>
              </a:ext>
            </a:extLst>
          </p:cNvPr>
          <p:cNvSpPr/>
          <p:nvPr/>
        </p:nvSpPr>
        <p:spPr>
          <a:xfrm>
            <a:off x="8598489" y="2382123"/>
            <a:ext cx="2664823" cy="2800767"/>
          </a:xfrm>
          <a:prstGeom prst="rect">
            <a:avLst/>
          </a:prstGeom>
        </p:spPr>
        <p:txBody>
          <a:bodyPr wrap="square">
            <a:spAutoFit/>
          </a:bodyPr>
          <a:lstStyle/>
          <a:p>
            <a:r>
              <a:rPr lang="en-GB" sz="1100" dirty="0"/>
              <a:t>Fit_floor_B0  k-Nearest </a:t>
            </a:r>
            <a:r>
              <a:rPr lang="en-GB" sz="1100" dirty="0" err="1"/>
              <a:t>Neighbors</a:t>
            </a:r>
            <a:r>
              <a:rPr lang="en-GB" sz="1100" dirty="0"/>
              <a:t> </a:t>
            </a:r>
          </a:p>
          <a:p>
            <a:endParaRPr lang="en-GB" sz="1100" dirty="0"/>
          </a:p>
          <a:p>
            <a:r>
              <a:rPr lang="en-GB" sz="1100" dirty="0"/>
              <a:t>3939 samples  520 predictor 4 classes: '0', '1', '2', '3' </a:t>
            </a:r>
          </a:p>
          <a:p>
            <a:endParaRPr lang="en-GB" sz="1100" dirty="0"/>
          </a:p>
          <a:p>
            <a:r>
              <a:rPr lang="en-GB" sz="1100" dirty="0"/>
              <a:t>Pre-processing: median imputation (196), remove (324) </a:t>
            </a:r>
          </a:p>
          <a:p>
            <a:r>
              <a:rPr lang="en-GB" sz="1100" dirty="0"/>
              <a:t>Resampling: Cross-Validated (5 fold, repeated 1 times) </a:t>
            </a:r>
          </a:p>
          <a:p>
            <a:r>
              <a:rPr lang="en-GB" sz="1100" dirty="0"/>
              <a:t>Summary of sample sizes: 3151, 3151, 3151, 3152, 3151 </a:t>
            </a:r>
          </a:p>
          <a:p>
            <a:r>
              <a:rPr lang="en-GB" sz="1100" dirty="0"/>
              <a:t>Resampling results across tuning parameters:</a:t>
            </a:r>
          </a:p>
          <a:p>
            <a:endParaRPr lang="en-GB" sz="1100" dirty="0"/>
          </a:p>
          <a:p>
            <a:r>
              <a:rPr lang="en-GB" sz="1100" dirty="0"/>
              <a:t>  </a:t>
            </a:r>
            <a:r>
              <a:rPr lang="en-GB" sz="1100" dirty="0" err="1"/>
              <a:t>kmax</a:t>
            </a:r>
            <a:r>
              <a:rPr lang="en-GB" sz="1100" dirty="0"/>
              <a:t>  Accuracy   Kappa    </a:t>
            </a:r>
          </a:p>
          <a:p>
            <a:r>
              <a:rPr lang="en-GB" sz="1100" dirty="0"/>
              <a:t>13    0.9223176  0.8961545</a:t>
            </a:r>
          </a:p>
        </p:txBody>
      </p:sp>
      <p:sp>
        <p:nvSpPr>
          <p:cNvPr id="25" name="Tekstvak 24">
            <a:extLst>
              <a:ext uri="{FF2B5EF4-FFF2-40B4-BE49-F238E27FC236}">
                <a16:creationId xmlns:a16="http://schemas.microsoft.com/office/drawing/2014/main" id="{C9CE9619-D590-4929-B9DA-29BAF88591A1}"/>
              </a:ext>
            </a:extLst>
          </p:cNvPr>
          <p:cNvSpPr txBox="1"/>
          <p:nvPr/>
        </p:nvSpPr>
        <p:spPr>
          <a:xfrm>
            <a:off x="3831771" y="319059"/>
            <a:ext cx="3089101"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26" name="Tekstvak 25">
            <a:extLst>
              <a:ext uri="{FF2B5EF4-FFF2-40B4-BE49-F238E27FC236}">
                <a16:creationId xmlns:a16="http://schemas.microsoft.com/office/drawing/2014/main" id="{86104658-0704-4801-B642-7A55ED6D14CA}"/>
              </a:ext>
            </a:extLst>
          </p:cNvPr>
          <p:cNvSpPr txBox="1"/>
          <p:nvPr/>
        </p:nvSpPr>
        <p:spPr>
          <a:xfrm>
            <a:off x="8569972" y="2005129"/>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19" name="Rechthoek 18">
            <a:extLst>
              <a:ext uri="{FF2B5EF4-FFF2-40B4-BE49-F238E27FC236}">
                <a16:creationId xmlns:a16="http://schemas.microsoft.com/office/drawing/2014/main" id="{B417F7F0-5862-4E69-AF4D-881EC018995C}"/>
              </a:ext>
            </a:extLst>
          </p:cNvPr>
          <p:cNvSpPr/>
          <p:nvPr/>
        </p:nvSpPr>
        <p:spPr>
          <a:xfrm>
            <a:off x="8598489" y="1191905"/>
            <a:ext cx="2133600" cy="461665"/>
          </a:xfrm>
          <a:prstGeom prst="rect">
            <a:avLst/>
          </a:prstGeom>
        </p:spPr>
        <p:txBody>
          <a:bodyPr wrap="square">
            <a:spAutoFit/>
          </a:bodyPr>
          <a:lstStyle/>
          <a:p>
            <a:r>
              <a:rPr lang="en-GB" sz="1200" dirty="0"/>
              <a:t>#k   Accuracy   Kappa     </a:t>
            </a:r>
          </a:p>
          <a:p>
            <a:r>
              <a:rPr lang="en-GB" sz="1200" dirty="0"/>
              <a:t>#13    0.9223176  0.8961545</a:t>
            </a:r>
          </a:p>
        </p:txBody>
      </p:sp>
    </p:spTree>
    <p:extLst>
      <p:ext uri="{BB962C8B-B14F-4D97-AF65-F5344CB8AC3E}">
        <p14:creationId xmlns:p14="http://schemas.microsoft.com/office/powerpoint/2010/main" val="24047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14" name="Tekstvak 13">
            <a:extLst>
              <a:ext uri="{FF2B5EF4-FFF2-40B4-BE49-F238E27FC236}">
                <a16:creationId xmlns:a16="http://schemas.microsoft.com/office/drawing/2014/main" id="{9B1CBFAF-4E91-49B8-9529-C0CBC710EA45}"/>
              </a:ext>
            </a:extLst>
          </p:cNvPr>
          <p:cNvSpPr txBox="1"/>
          <p:nvPr/>
        </p:nvSpPr>
        <p:spPr>
          <a:xfrm>
            <a:off x="395719" y="171029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37714" y="4520721"/>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181120" y="4162199"/>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17" name="Tekstvak 16">
            <a:extLst>
              <a:ext uri="{FF2B5EF4-FFF2-40B4-BE49-F238E27FC236}">
                <a16:creationId xmlns:a16="http://schemas.microsoft.com/office/drawing/2014/main" id="{2EB2ACC4-07D4-493C-8FCA-E8E547B9A699}"/>
              </a:ext>
            </a:extLst>
          </p:cNvPr>
          <p:cNvSpPr txBox="1"/>
          <p:nvPr/>
        </p:nvSpPr>
        <p:spPr>
          <a:xfrm>
            <a:off x="212748" y="4169935"/>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A3C0558F-2897-4726-B325-0CB48B9BD75B}"/>
              </a:ext>
            </a:extLst>
          </p:cNvPr>
          <p:cNvSpPr>
            <a:spLocks noChangeArrowheads="1"/>
          </p:cNvSpPr>
          <p:nvPr/>
        </p:nvSpPr>
        <p:spPr bwMode="auto">
          <a:xfrm>
            <a:off x="440093" y="2044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B793FA2D-B942-4143-B9EE-2ADAC632C8AA}"/>
              </a:ext>
            </a:extLst>
          </p:cNvPr>
          <p:cNvSpPr/>
          <p:nvPr/>
        </p:nvSpPr>
        <p:spPr>
          <a:xfrm>
            <a:off x="4181120" y="168830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9014785" y="195666"/>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91D5676-D072-4F18-B933-8A160965900C}"/>
              </a:ext>
            </a:extLst>
          </p:cNvPr>
          <p:cNvSpPr/>
          <p:nvPr/>
        </p:nvSpPr>
        <p:spPr>
          <a:xfrm>
            <a:off x="8876848" y="1529162"/>
            <a:ext cx="2613984" cy="3231654"/>
          </a:xfrm>
          <a:prstGeom prst="rect">
            <a:avLst/>
          </a:prstGeom>
        </p:spPr>
        <p:txBody>
          <a:bodyPr wrap="square">
            <a:spAutoFit/>
          </a:bodyPr>
          <a:lstStyle/>
          <a:p>
            <a:r>
              <a:rPr lang="en-GB" sz="1200" dirty="0"/>
              <a:t>Fit_floor_B1  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3150, 3151, 3152, 3151, 3152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7    0.9157089  0.8873319</a:t>
            </a:r>
          </a:p>
        </p:txBody>
      </p:sp>
      <p:sp>
        <p:nvSpPr>
          <p:cNvPr id="21" name="Tekstvak 20">
            <a:extLst>
              <a:ext uri="{FF2B5EF4-FFF2-40B4-BE49-F238E27FC236}">
                <a16:creationId xmlns:a16="http://schemas.microsoft.com/office/drawing/2014/main" id="{EC20258E-D66E-4E74-99E8-42B8A9A76904}"/>
              </a:ext>
            </a:extLst>
          </p:cNvPr>
          <p:cNvSpPr txBox="1"/>
          <p:nvPr/>
        </p:nvSpPr>
        <p:spPr>
          <a:xfrm>
            <a:off x="289512" y="1376258"/>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859761D5-3F3B-4753-93DF-0DB0E39765BD}"/>
              </a:ext>
            </a:extLst>
          </p:cNvPr>
          <p:cNvSpPr txBox="1"/>
          <p:nvPr/>
        </p:nvSpPr>
        <p:spPr>
          <a:xfrm>
            <a:off x="4094521" y="353779"/>
            <a:ext cx="4002958"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6" name="Rechthoek 5">
            <a:extLst>
              <a:ext uri="{FF2B5EF4-FFF2-40B4-BE49-F238E27FC236}">
                <a16:creationId xmlns:a16="http://schemas.microsoft.com/office/drawing/2014/main" id="{152F5FE7-B2B6-4C0D-A1E6-75803561807F}"/>
              </a:ext>
            </a:extLst>
          </p:cNvPr>
          <p:cNvSpPr/>
          <p:nvPr/>
        </p:nvSpPr>
        <p:spPr>
          <a:xfrm>
            <a:off x="8876848" y="676945"/>
            <a:ext cx="2029097" cy="461665"/>
          </a:xfrm>
          <a:prstGeom prst="rect">
            <a:avLst/>
          </a:prstGeom>
        </p:spPr>
        <p:txBody>
          <a:bodyPr wrap="square">
            <a:spAutoFit/>
          </a:bodyPr>
          <a:lstStyle/>
          <a:p>
            <a:r>
              <a:rPr lang="en-GB" sz="1200" dirty="0"/>
              <a:t>#k   Accuracy   Kappa     </a:t>
            </a:r>
          </a:p>
          <a:p>
            <a:r>
              <a:rPr lang="en-GB" sz="1200" dirty="0"/>
              <a:t>#7   0.9157089  0.8873319</a:t>
            </a:r>
          </a:p>
        </p:txBody>
      </p:sp>
    </p:spTree>
    <p:extLst>
      <p:ext uri="{BB962C8B-B14F-4D97-AF65-F5344CB8AC3E}">
        <p14:creationId xmlns:p14="http://schemas.microsoft.com/office/powerpoint/2010/main" val="93719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4" name="Rectangle 1">
            <a:extLst>
              <a:ext uri="{FF2B5EF4-FFF2-40B4-BE49-F238E27FC236}">
                <a16:creationId xmlns:a16="http://schemas.microsoft.com/office/drawing/2014/main" id="{C3E06A88-8F64-4DE4-A860-D774562C65D2}"/>
              </a:ext>
            </a:extLst>
          </p:cNvPr>
          <p:cNvSpPr>
            <a:spLocks noChangeArrowheads="1"/>
          </p:cNvSpPr>
          <p:nvPr/>
        </p:nvSpPr>
        <p:spPr bwMode="auto">
          <a:xfrm>
            <a:off x="260799" y="1915531"/>
            <a:ext cx="431030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7" name="Rechthoek 6">
            <a:extLst>
              <a:ext uri="{FF2B5EF4-FFF2-40B4-BE49-F238E27FC236}">
                <a16:creationId xmlns:a16="http://schemas.microsoft.com/office/drawing/2014/main" id="{4CB79A6E-2399-44B5-911C-A0EBE4ED7ED3}"/>
              </a:ext>
            </a:extLst>
          </p:cNvPr>
          <p:cNvSpPr/>
          <p:nvPr/>
        </p:nvSpPr>
        <p:spPr>
          <a:xfrm>
            <a:off x="4243150" y="1719698"/>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14" name="Tekstvak 13">
            <a:extLst>
              <a:ext uri="{FF2B5EF4-FFF2-40B4-BE49-F238E27FC236}">
                <a16:creationId xmlns:a16="http://schemas.microsoft.com/office/drawing/2014/main" id="{9B1CBFAF-4E91-49B8-9529-C0CBC710EA45}"/>
              </a:ext>
            </a:extLst>
          </p:cNvPr>
          <p:cNvSpPr txBox="1"/>
          <p:nvPr/>
        </p:nvSpPr>
        <p:spPr>
          <a:xfrm>
            <a:off x="167601" y="1472787"/>
            <a:ext cx="1400610" cy="369332"/>
          </a:xfrm>
          <a:prstGeom prst="rect">
            <a:avLst/>
          </a:prstGeom>
          <a:noFill/>
        </p:spPr>
        <p:txBody>
          <a:bodyPr wrap="square" rtlCol="0">
            <a:spAutoFit/>
          </a:bodyPr>
          <a:lstStyle/>
          <a:p>
            <a:r>
              <a:rPr lang="en-GB" b="1" dirty="0">
                <a:solidFill>
                  <a:schemeClr val="accent2"/>
                </a:solidFill>
              </a:rPr>
              <a:t>LATITUDE </a:t>
            </a:r>
          </a:p>
        </p:txBody>
      </p:sp>
      <p:sp>
        <p:nvSpPr>
          <p:cNvPr id="15" name="Rectangle 1">
            <a:extLst>
              <a:ext uri="{FF2B5EF4-FFF2-40B4-BE49-F238E27FC236}">
                <a16:creationId xmlns:a16="http://schemas.microsoft.com/office/drawing/2014/main" id="{CD3C1BA1-75D7-41D1-AFCD-6961BE3F2369}"/>
              </a:ext>
            </a:extLst>
          </p:cNvPr>
          <p:cNvSpPr>
            <a:spLocks noChangeArrowheads="1"/>
          </p:cNvSpPr>
          <p:nvPr/>
        </p:nvSpPr>
        <p:spPr bwMode="auto">
          <a:xfrm>
            <a:off x="260799" y="4771325"/>
            <a:ext cx="4310304"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Fit_long_B2 </a:t>
            </a:r>
            <a:r>
              <a:rPr lang="nl-NL" altLang="nl-NL" sz="900" dirty="0" err="1">
                <a:solidFill>
                  <a:srgbClr val="000000"/>
                </a:solidFill>
                <a:latin typeface="Lucida Console" panose="020B0609040504020204" pitchFamily="49" charset="0"/>
              </a:rPr>
              <a:t>Fit_long_B2</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(202),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5    7.577559  0.9354733  3.559215</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7" name="Tekstvak 16">
            <a:extLst>
              <a:ext uri="{FF2B5EF4-FFF2-40B4-BE49-F238E27FC236}">
                <a16:creationId xmlns:a16="http://schemas.microsoft.com/office/drawing/2014/main" id="{2EB2ACC4-07D4-493C-8FCA-E8E547B9A699}"/>
              </a:ext>
            </a:extLst>
          </p:cNvPr>
          <p:cNvSpPr txBox="1"/>
          <p:nvPr/>
        </p:nvSpPr>
        <p:spPr>
          <a:xfrm>
            <a:off x="122338" y="3976439"/>
            <a:ext cx="1400610" cy="369332"/>
          </a:xfrm>
          <a:prstGeom prst="rect">
            <a:avLst/>
          </a:prstGeom>
          <a:noFill/>
        </p:spPr>
        <p:txBody>
          <a:bodyPr wrap="square" rtlCol="0">
            <a:spAutoFit/>
          </a:bodyPr>
          <a:lstStyle/>
          <a:p>
            <a:r>
              <a:rPr lang="en-GB" b="1" dirty="0">
                <a:solidFill>
                  <a:schemeClr val="accent1"/>
                </a:solidFill>
              </a:rPr>
              <a:t>LONGITUDE </a:t>
            </a:r>
          </a:p>
        </p:txBody>
      </p:sp>
      <p:sp>
        <p:nvSpPr>
          <p:cNvPr id="18" name="Rectangle 1">
            <a:extLst>
              <a:ext uri="{FF2B5EF4-FFF2-40B4-BE49-F238E27FC236}">
                <a16:creationId xmlns:a16="http://schemas.microsoft.com/office/drawing/2014/main" id="{10E2F749-ACEE-4A49-AF7A-5FD2808FD7A9}"/>
              </a:ext>
            </a:extLst>
          </p:cNvPr>
          <p:cNvSpPr>
            <a:spLocks noChangeArrowheads="1"/>
          </p:cNvSpPr>
          <p:nvPr/>
        </p:nvSpPr>
        <p:spPr bwMode="auto">
          <a:xfrm>
            <a:off x="272060" y="4351104"/>
            <a:ext cx="43103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chemeClr val="accent1"/>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16" name="Rechthoek 15">
            <a:extLst>
              <a:ext uri="{FF2B5EF4-FFF2-40B4-BE49-F238E27FC236}">
                <a16:creationId xmlns:a16="http://schemas.microsoft.com/office/drawing/2014/main" id="{3B268C5F-7346-42AF-8452-8ACB30E554D6}"/>
              </a:ext>
            </a:extLst>
          </p:cNvPr>
          <p:cNvSpPr/>
          <p:nvPr/>
        </p:nvSpPr>
        <p:spPr>
          <a:xfrm>
            <a:off x="4304669" y="4161105"/>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795251" y="75219"/>
            <a:ext cx="1400610" cy="369332"/>
          </a:xfrm>
          <a:prstGeom prst="rect">
            <a:avLst/>
          </a:prstGeom>
          <a:noFill/>
        </p:spPr>
        <p:txBody>
          <a:bodyPr wrap="square" rtlCol="0">
            <a:spAutoFit/>
          </a:bodyPr>
          <a:lstStyle/>
          <a:p>
            <a:r>
              <a:rPr lang="en-GB" b="1" dirty="0">
                <a:solidFill>
                  <a:schemeClr val="accent6"/>
                </a:solidFill>
              </a:rPr>
              <a:t>FLOOR </a:t>
            </a:r>
          </a:p>
        </p:txBody>
      </p:sp>
      <p:sp>
        <p:nvSpPr>
          <p:cNvPr id="5" name="Rechthoek 4">
            <a:extLst>
              <a:ext uri="{FF2B5EF4-FFF2-40B4-BE49-F238E27FC236}">
                <a16:creationId xmlns:a16="http://schemas.microsoft.com/office/drawing/2014/main" id="{51A2E3BF-B45B-4FBA-A9E6-87B2E5F08134}"/>
              </a:ext>
            </a:extLst>
          </p:cNvPr>
          <p:cNvSpPr/>
          <p:nvPr/>
        </p:nvSpPr>
        <p:spPr>
          <a:xfrm>
            <a:off x="8797219" y="1642097"/>
            <a:ext cx="2797284" cy="3046988"/>
          </a:xfrm>
          <a:prstGeom prst="rect">
            <a:avLst/>
          </a:prstGeom>
        </p:spPr>
        <p:txBody>
          <a:bodyPr wrap="square">
            <a:spAutoFit/>
          </a:bodyPr>
          <a:lstStyle/>
          <a:p>
            <a:r>
              <a:rPr lang="en-GB" sz="1200" dirty="0"/>
              <a:t>Fit_floor_B2  k-Nearest </a:t>
            </a:r>
            <a:r>
              <a:rPr lang="en-GB" sz="1200" dirty="0" err="1"/>
              <a:t>Neighbors</a:t>
            </a:r>
            <a:r>
              <a:rPr lang="en-GB" sz="1200" dirty="0"/>
              <a:t> </a:t>
            </a:r>
          </a:p>
          <a:p>
            <a:endParaRPr lang="en-GB" sz="1200" dirty="0"/>
          </a:p>
          <a:p>
            <a:r>
              <a:rPr lang="en-GB" sz="1200" dirty="0"/>
              <a:t>7120 samples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7           0.9603923  0.9494419</a:t>
            </a:r>
          </a:p>
        </p:txBody>
      </p:sp>
      <p:sp>
        <p:nvSpPr>
          <p:cNvPr id="21" name="Tekstvak 20">
            <a:extLst>
              <a:ext uri="{FF2B5EF4-FFF2-40B4-BE49-F238E27FC236}">
                <a16:creationId xmlns:a16="http://schemas.microsoft.com/office/drawing/2014/main" id="{4EDF480C-8B0D-4005-B2DA-2D4958991F3E}"/>
              </a:ext>
            </a:extLst>
          </p:cNvPr>
          <p:cNvSpPr txBox="1"/>
          <p:nvPr/>
        </p:nvSpPr>
        <p:spPr>
          <a:xfrm>
            <a:off x="140983" y="1009977"/>
            <a:ext cx="2103354" cy="369332"/>
          </a:xfrm>
          <a:prstGeom prst="rect">
            <a:avLst/>
          </a:prstGeom>
          <a:noFill/>
        </p:spPr>
        <p:txBody>
          <a:bodyPr wrap="square" rtlCol="0">
            <a:spAutoFit/>
          </a:bodyPr>
          <a:lstStyle/>
          <a:p>
            <a:r>
              <a:rPr lang="en-GB" b="1" dirty="0">
                <a:solidFill>
                  <a:schemeClr val="bg2">
                    <a:lumMod val="75000"/>
                  </a:schemeClr>
                </a:solidFill>
              </a:rPr>
              <a:t>Training KPI’s </a:t>
            </a:r>
          </a:p>
        </p:txBody>
      </p:sp>
      <p:sp>
        <p:nvSpPr>
          <p:cNvPr id="23" name="Tekstvak 22">
            <a:extLst>
              <a:ext uri="{FF2B5EF4-FFF2-40B4-BE49-F238E27FC236}">
                <a16:creationId xmlns:a16="http://schemas.microsoft.com/office/drawing/2014/main" id="{13426F43-183D-4E06-AA2A-7CBC4DEF0173}"/>
              </a:ext>
            </a:extLst>
          </p:cNvPr>
          <p:cNvSpPr txBox="1"/>
          <p:nvPr/>
        </p:nvSpPr>
        <p:spPr>
          <a:xfrm>
            <a:off x="4084475" y="259885"/>
            <a:ext cx="3831616" cy="646331"/>
          </a:xfrm>
          <a:prstGeom prst="rect">
            <a:avLst/>
          </a:prstGeom>
          <a:noFill/>
        </p:spPr>
        <p:txBody>
          <a:bodyPr wrap="square" rtlCol="0">
            <a:spAutoFit/>
          </a:bodyPr>
          <a:lstStyle/>
          <a:p>
            <a:r>
              <a:rPr lang="en-GB" sz="3600" b="1" dirty="0">
                <a:solidFill>
                  <a:schemeClr val="bg2">
                    <a:lumMod val="75000"/>
                  </a:schemeClr>
                </a:solidFill>
              </a:rPr>
              <a:t>Training KPI’s </a:t>
            </a:r>
          </a:p>
        </p:txBody>
      </p:sp>
      <p:sp>
        <p:nvSpPr>
          <p:cNvPr id="9" name="Rechthoek 8">
            <a:extLst>
              <a:ext uri="{FF2B5EF4-FFF2-40B4-BE49-F238E27FC236}">
                <a16:creationId xmlns:a16="http://schemas.microsoft.com/office/drawing/2014/main" id="{3A8C2F0D-9C90-4D31-89A9-1F4C45D0BEC3}"/>
              </a:ext>
            </a:extLst>
          </p:cNvPr>
          <p:cNvSpPr/>
          <p:nvPr/>
        </p:nvSpPr>
        <p:spPr>
          <a:xfrm>
            <a:off x="8795251" y="699964"/>
            <a:ext cx="2088242" cy="461665"/>
          </a:xfrm>
          <a:prstGeom prst="rect">
            <a:avLst/>
          </a:prstGeom>
        </p:spPr>
        <p:txBody>
          <a:bodyPr wrap="square">
            <a:spAutoFit/>
          </a:bodyPr>
          <a:lstStyle/>
          <a:p>
            <a:r>
              <a:rPr lang="en-GB" sz="1200" dirty="0"/>
              <a:t>#k    Accuracy   Kappa     </a:t>
            </a:r>
          </a:p>
          <a:p>
            <a:r>
              <a:rPr lang="en-GB" sz="1200" dirty="0"/>
              <a:t>#7    0.9603923  0.9494419 </a:t>
            </a:r>
          </a:p>
        </p:txBody>
      </p:sp>
    </p:spTree>
    <p:extLst>
      <p:ext uri="{BB962C8B-B14F-4D97-AF65-F5344CB8AC3E}">
        <p14:creationId xmlns:p14="http://schemas.microsoft.com/office/powerpoint/2010/main" val="232596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dirty="0"/>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95207" y="777178"/>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nl-NL" altLang="nl-NL" sz="900" dirty="0">
              <a:solidFill>
                <a:srgbClr val="000000"/>
              </a:solidFill>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kmax</a:t>
            </a:r>
            <a:r>
              <a:rPr kumimoji="0" lang="nl-NL" altLang="nl-NL" sz="900" b="0" i="0" u="none" strike="noStrike" cap="none" normalizeH="0" baseline="0" dirty="0">
                <a:ln>
                  <a:noFill/>
                </a:ln>
                <a:solidFill>
                  <a:srgbClr val="000000"/>
                </a:solidFill>
                <a:effectLst/>
                <a:latin typeface="Lucida Console" panose="020B0609040504020204" pitchFamily="49" charset="0"/>
              </a:rPr>
              <a:t> RMSE </a:t>
            </a:r>
            <a:r>
              <a:rPr kumimoji="0" lang="nl-NL" altLang="nl-NL" sz="900" b="0"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0" i="0" u="none" strike="noStrike" cap="none" normalizeH="0" baseline="0" dirty="0">
                <a:ln>
                  <a:noFill/>
                </a:ln>
                <a:solidFill>
                  <a:srgbClr val="000000"/>
                </a:solidFill>
                <a:effectLst/>
                <a:latin typeface="Lucida Console" panose="020B0609040504020204" pitchFamily="49" charset="0"/>
              </a:rPr>
              <a:t> MAE 5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nl-NL" altLang="nl-NL" sz="900" b="0" i="0" u="none" strike="noStrike" cap="none" normalizeH="0" baseline="0" dirty="0">
                <a:ln>
                  <a:noFill/>
                </a:ln>
                <a:solidFill>
                  <a:srgbClr val="000000"/>
                </a:solidFill>
                <a:effectLst/>
                <a:latin typeface="Lucida Console" panose="020B0609040504020204" pitchFamily="49"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dirty="0"/>
              <a:t>RMSE 	</a:t>
            </a:r>
            <a:r>
              <a:rPr lang="en-GB" sz="1000" dirty="0" err="1"/>
              <a:t>Rsquared</a:t>
            </a:r>
            <a:r>
              <a:rPr lang="en-GB" sz="1000" dirty="0"/>
              <a:t>      	MAE </a:t>
            </a:r>
          </a:p>
          <a:p>
            <a:r>
              <a:rPr lang="en-GB" sz="1000" dirty="0"/>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707928"/>
            <a:ext cx="3771001" cy="20774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FF"/>
                </a:solidFill>
                <a:latin typeface="Lucida Console" panose="020B0609040504020204" pitchFamily="49" charset="0"/>
              </a:rPr>
              <a:t>&gt; Fit_lat_B1</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5    6.506556  0.9679517  3.369182</a:t>
            </a:r>
            <a:endParaRPr kumimoji="0" lang="nl-NL" altLang="nl-NL" sz="900" b="0" i="0" u="none" strike="noStrike" cap="none" normalizeH="0" baseline="0" dirty="0">
              <a:ln>
                <a:noFill/>
              </a:ln>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a:t>&gt; </a:t>
            </a:r>
            <a:r>
              <a:rPr lang="en-GB" sz="1000" dirty="0" err="1"/>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dirty="0"/>
              <a:t>     RMSE  </a:t>
            </a:r>
            <a:r>
              <a:rPr lang="en-GB" sz="1000" dirty="0" err="1"/>
              <a:t>Rsquared</a:t>
            </a:r>
            <a:r>
              <a:rPr lang="en-GB" sz="1000" dirty="0"/>
              <a:t>       MAE </a:t>
            </a:r>
          </a:p>
          <a:p>
            <a:r>
              <a:rPr lang="en-GB" sz="1000" dirty="0"/>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200805" y="735207"/>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7121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solidFill>
                <a:srgbClr val="000000"/>
              </a:solidFill>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kmax</a:t>
            </a:r>
            <a:r>
              <a:rPr lang="nl-NL" altLang="nl-NL" sz="900" dirty="0">
                <a:solidFill>
                  <a:srgbClr val="000000"/>
                </a:solidFill>
                <a:latin typeface="Lucida Console" panose="020B0609040504020204" pitchFamily="49" charset="0"/>
              </a:rPr>
              <a:t>  RMSE      </a:t>
            </a:r>
            <a:r>
              <a:rPr lang="nl-NL" altLang="nl-NL" sz="900" dirty="0" err="1">
                <a:solidFill>
                  <a:srgbClr val="000000"/>
                </a:solidFill>
                <a:latin typeface="Lucida Console" panose="020B0609040504020204" pitchFamily="49" charset="0"/>
              </a:rPr>
              <a:t>Rsquared</a:t>
            </a:r>
            <a:r>
              <a:rPr lang="nl-NL" altLang="nl-NL" sz="900" dirty="0">
                <a:solidFill>
                  <a:srgbClr val="000000"/>
                </a:solidFill>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solidFill>
                  <a:srgbClr val="000000"/>
                </a:solidFill>
                <a:latin typeface="Lucida Console" panose="020B0609040504020204" pitchFamily="49" charset="0"/>
              </a:rPr>
              <a:t>   5    5.645028  0.9601617  2.843604</a:t>
            </a:r>
            <a:endParaRPr kumimoji="0" lang="nl-NL" altLang="nl-NL" sz="900" b="0" i="0" u="none" strike="noStrike" cap="none" normalizeH="0" baseline="0" dirty="0">
              <a:ln>
                <a:noFill/>
              </a:ln>
              <a:solidFill>
                <a:srgbClr val="000000"/>
              </a:solidFill>
              <a:effectLst/>
              <a:latin typeface="Lucida Console" panose="020B0609040504020204" pitchFamily="49" charset="0"/>
            </a:endParaRPr>
          </a:p>
        </p:txBody>
      </p:sp>
      <p:sp>
        <p:nvSpPr>
          <p:cNvPr id="15" name="Rechthoek 14">
            <a:extLst>
              <a:ext uri="{FF2B5EF4-FFF2-40B4-BE49-F238E27FC236}">
                <a16:creationId xmlns:a16="http://schemas.microsoft.com/office/drawing/2014/main" id="{09D174BA-7E28-47C9-BC46-C4EF4E7391FE}"/>
              </a:ext>
            </a:extLst>
          </p:cNvPr>
          <p:cNvSpPr/>
          <p:nvPr/>
        </p:nvSpPr>
        <p:spPr>
          <a:xfrm>
            <a:off x="9538996" y="49141"/>
            <a:ext cx="2578359" cy="923330"/>
          </a:xfrm>
          <a:prstGeom prst="rect">
            <a:avLst/>
          </a:prstGeom>
        </p:spPr>
        <p:txBody>
          <a:bodyPr wrap="square">
            <a:spAutoFit/>
          </a:bodyPr>
          <a:lstStyle/>
          <a:p>
            <a:r>
              <a:rPr lang="en-GB" sz="900" b="1" dirty="0">
                <a:solidFill>
                  <a:schemeClr val="accent1"/>
                </a:solidFill>
              </a:rPr>
              <a:t>All </a:t>
            </a:r>
            <a:r>
              <a:rPr lang="en-GB" sz="900" b="1" dirty="0" err="1">
                <a:solidFill>
                  <a:schemeClr val="accent1"/>
                </a:solidFill>
              </a:rPr>
              <a:t>obs</a:t>
            </a:r>
            <a:r>
              <a:rPr lang="en-GB" sz="900" b="1" dirty="0">
                <a:solidFill>
                  <a:schemeClr val="accent1"/>
                </a:solidFill>
              </a:rPr>
              <a:t> per building, </a:t>
            </a:r>
            <a:r>
              <a:rPr lang="en-GB" sz="900" b="1" dirty="0" err="1">
                <a:solidFill>
                  <a:schemeClr val="accent1"/>
                </a:solidFill>
              </a:rPr>
              <a:t>DataPartition</a:t>
            </a:r>
            <a:r>
              <a:rPr lang="en-GB" sz="900" b="1" dirty="0">
                <a:solidFill>
                  <a:schemeClr val="accent1"/>
                </a:solidFill>
              </a:rPr>
              <a:t>: .75</a:t>
            </a:r>
          </a:p>
          <a:p>
            <a:r>
              <a:rPr lang="en-GB" sz="900" b="1" dirty="0">
                <a:solidFill>
                  <a:schemeClr val="accent1"/>
                </a:solidFill>
              </a:rPr>
              <a:t>method = "</a:t>
            </a:r>
            <a:r>
              <a:rPr lang="en-GB" sz="900" b="1" dirty="0" err="1">
                <a:solidFill>
                  <a:schemeClr val="accent1"/>
                </a:solidFill>
              </a:rPr>
              <a:t>kknn</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trControl</a:t>
            </a:r>
            <a:r>
              <a:rPr lang="en-GB" sz="900" b="1" dirty="0">
                <a:solidFill>
                  <a:schemeClr val="accent1"/>
                </a:solidFill>
              </a:rPr>
              <a:t>=</a:t>
            </a:r>
            <a:r>
              <a:rPr lang="en-GB" sz="900" b="1" dirty="0" err="1">
                <a:solidFill>
                  <a:schemeClr val="accent1"/>
                </a:solidFill>
              </a:rPr>
              <a:t>fitControl</a:t>
            </a:r>
            <a:r>
              <a:rPr lang="en-GB" sz="900" b="1" dirty="0">
                <a:solidFill>
                  <a:schemeClr val="accent1"/>
                </a:solidFill>
              </a:rPr>
              <a:t>, </a:t>
            </a:r>
          </a:p>
          <a:p>
            <a:r>
              <a:rPr lang="en-GB" sz="900" b="1" dirty="0">
                <a:solidFill>
                  <a:schemeClr val="accent1"/>
                </a:solidFill>
              </a:rPr>
              <a:t>                  </a:t>
            </a:r>
            <a:r>
              <a:rPr lang="en-GB" sz="900" b="1" dirty="0" err="1">
                <a:solidFill>
                  <a:schemeClr val="accent1"/>
                </a:solidFill>
              </a:rPr>
              <a:t>tuneLength</a:t>
            </a:r>
            <a:r>
              <a:rPr lang="en-GB" sz="900" b="1" dirty="0">
                <a:solidFill>
                  <a:schemeClr val="accent1"/>
                </a:solidFill>
              </a:rPr>
              <a:t> = 5,</a:t>
            </a:r>
          </a:p>
          <a:p>
            <a:r>
              <a:rPr lang="en-GB" sz="900" b="1" dirty="0">
                <a:solidFill>
                  <a:schemeClr val="accent1"/>
                </a:solidFill>
              </a:rPr>
              <a:t>                  </a:t>
            </a:r>
            <a:r>
              <a:rPr lang="en-GB" sz="900" b="1" dirty="0" err="1">
                <a:solidFill>
                  <a:schemeClr val="accent1"/>
                </a:solidFill>
              </a:rPr>
              <a:t>verboseIter</a:t>
            </a:r>
            <a:r>
              <a:rPr lang="en-GB" sz="900" b="1" dirty="0">
                <a:solidFill>
                  <a:schemeClr val="accent1"/>
                </a:solidFill>
              </a:rPr>
              <a:t> = TRUE,</a:t>
            </a:r>
          </a:p>
          <a:p>
            <a:r>
              <a:rPr lang="en-GB" sz="900" b="1" dirty="0">
                <a:solidFill>
                  <a:schemeClr val="accent1"/>
                </a:solidFill>
              </a:rPr>
              <a:t>                  </a:t>
            </a:r>
            <a:r>
              <a:rPr lang="en-GB" sz="900" b="1" dirty="0" err="1">
                <a:solidFill>
                  <a:schemeClr val="accent1"/>
                </a:solidFill>
              </a:rPr>
              <a:t>preProcess</a:t>
            </a:r>
            <a:r>
              <a:rPr lang="en-GB" sz="900" b="1" dirty="0">
                <a:solidFill>
                  <a:schemeClr val="accent1"/>
                </a:solidFill>
              </a:rPr>
              <a:t> = c("</a:t>
            </a:r>
            <a:r>
              <a:rPr lang="en-GB" sz="900" b="1" dirty="0" err="1">
                <a:solidFill>
                  <a:schemeClr val="accent1"/>
                </a:solidFill>
              </a:rPr>
              <a:t>zv</a:t>
            </a:r>
            <a:r>
              <a:rPr lang="en-GB" sz="900" b="1" dirty="0">
                <a:solidFill>
                  <a:schemeClr val="accent1"/>
                </a:solidFill>
              </a:rPr>
              <a:t>", "</a:t>
            </a:r>
            <a:r>
              <a:rPr lang="en-GB" sz="900" b="1" dirty="0" err="1">
                <a:solidFill>
                  <a:schemeClr val="accent1"/>
                </a:solidFill>
              </a:rPr>
              <a:t>medianImpute</a:t>
            </a:r>
            <a:r>
              <a:rPr lang="en-GB" sz="900" b="1" dirty="0">
                <a:solidFill>
                  <a:schemeClr val="accent1"/>
                </a:solidFill>
              </a:rPr>
              <a:t>"))</a:t>
            </a: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t>postResample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dirty="0"/>
              <a:t>#   RMSE      	</a:t>
            </a:r>
            <a:r>
              <a:rPr lang="en-GB" sz="1000" dirty="0" err="1"/>
              <a:t>Rsquared</a:t>
            </a:r>
            <a:r>
              <a:rPr lang="en-GB" sz="1000" dirty="0"/>
              <a:t>  	MAE </a:t>
            </a:r>
          </a:p>
          <a:p>
            <a:r>
              <a:rPr lang="en-GB" sz="1000" dirty="0"/>
              <a:t>#   4.9402155	 0.9682882 	2.5529108 0 </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5    5.962481  0.9436714  3.075533</a:t>
            </a:r>
            <a:endParaRPr kumimoji="0" lang="nl-NL" altLang="nl-NL" sz="900" b="0" i="0" u="none" strike="noStrike" cap="none" normalizeH="0" baseline="0" dirty="0">
              <a:ln>
                <a:noFill/>
              </a:ln>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p>
          <a:p>
            <a:r>
              <a:rPr lang="en-US" sz="1000" dirty="0"/>
              <a:t>RMSE  	</a:t>
            </a:r>
            <a:r>
              <a:rPr lang="en-US" sz="1000" dirty="0" err="1"/>
              <a:t>Rsquared</a:t>
            </a:r>
            <a:r>
              <a:rPr lang="en-US" sz="1000" dirty="0"/>
              <a:t>       	MAE </a:t>
            </a:r>
          </a:p>
          <a:p>
            <a:r>
              <a:rPr lang="en-US" sz="1000" dirty="0"/>
              <a:t>5.6387300	 0.9480333	 3.0377195 </a:t>
            </a:r>
            <a:endParaRPr lang="en-GB" sz="1000" dirty="0"/>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890501" y="3908076"/>
            <a:ext cx="395965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eaLnBrk="0" fontAlgn="base" hangingPunct="0">
              <a:spcBef>
                <a:spcPct val="0"/>
              </a:spcBef>
              <a:spcAft>
                <a:spcPct val="0"/>
              </a:spcAft>
              <a:buFont typeface="Wingdings" panose="05000000000000000000" pitchFamily="2" charset="2"/>
              <a:buChar char="Ø"/>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3898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5    7.441228  0.9775019  3.678046</a:t>
            </a:r>
            <a:endParaRPr kumimoji="0" lang="nl-NL" altLang="nl-NL" sz="900" b="0" i="0" u="none" strike="noStrike" cap="none" normalizeH="0" baseline="0" dirty="0">
              <a:ln>
                <a:noFill/>
              </a:ln>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dirty="0"/>
              <a:t> RMSE  	</a:t>
            </a:r>
            <a:r>
              <a:rPr lang="en-US" sz="1000" dirty="0" err="1"/>
              <a:t>Rsquared</a:t>
            </a:r>
            <a:r>
              <a:rPr lang="en-US" sz="1000" dirty="0"/>
              <a:t>       	MAE </a:t>
            </a:r>
          </a:p>
          <a:p>
            <a:r>
              <a:rPr lang="en-US" sz="1000" dirty="0"/>
              <a:t>6.6183878 	0.9819367 	3.3280642</a:t>
            </a:r>
            <a:endParaRPr lang="en-GB" sz="1000" dirty="0"/>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8041249" y="3866651"/>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7120 samples</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520 predictor</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marL="171450" lvl="0" indent="-171450" eaLnBrk="0" fontAlgn="base" hangingPunct="0">
              <a:spcBef>
                <a:spcPct val="0"/>
              </a:spcBef>
              <a:spcAft>
                <a:spcPct val="0"/>
              </a:spcAft>
              <a:buFont typeface="Wingdings" panose="05000000000000000000" pitchFamily="2" charset="2"/>
              <a:buChar char="Ø"/>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marL="171450" lvl="0" indent="-171450" eaLnBrk="0" fontAlgn="base" hangingPunct="0">
              <a:spcBef>
                <a:spcPct val="0"/>
              </a:spcBef>
              <a:spcAft>
                <a:spcPct val="0"/>
              </a:spcAft>
              <a:buFont typeface="Wingdings" panose="05000000000000000000" pitchFamily="2" charset="2"/>
              <a:buChar char="Ø"/>
            </a:pPr>
            <a:endParaRPr lang="nl-NL" altLang="nl-NL" sz="900" dirty="0">
              <a:latin typeface="Lucida Console" panose="020B0609040504020204" pitchFamily="49" charset="0"/>
            </a:endParaRP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a:t>
            </a:r>
            <a:r>
              <a:rPr lang="nl-NL" altLang="nl-NL" sz="900" dirty="0" err="1">
                <a:latin typeface="Lucida Console" panose="020B0609040504020204" pitchFamily="49" charset="0"/>
              </a:rPr>
              <a:t>kmax</a:t>
            </a:r>
            <a:r>
              <a:rPr lang="nl-NL" altLang="nl-NL" sz="900" dirty="0">
                <a:latin typeface="Lucida Console" panose="020B0609040504020204" pitchFamily="49" charset="0"/>
              </a:rPr>
              <a:t>  RMSE      </a:t>
            </a:r>
            <a:r>
              <a:rPr lang="nl-NL" altLang="nl-NL" sz="900" dirty="0" err="1">
                <a:latin typeface="Lucida Console" panose="020B0609040504020204" pitchFamily="49" charset="0"/>
              </a:rPr>
              <a:t>Rsquared</a:t>
            </a:r>
            <a:r>
              <a:rPr lang="nl-NL" altLang="nl-NL" sz="900" dirty="0">
                <a:latin typeface="Lucida Console" panose="020B0609040504020204" pitchFamily="49" charset="0"/>
              </a:rPr>
              <a:t>   MAE     </a:t>
            </a:r>
          </a:p>
          <a:p>
            <a:pPr marL="171450" lvl="0" indent="-171450" eaLnBrk="0" fontAlgn="base" hangingPunct="0">
              <a:spcBef>
                <a:spcPct val="0"/>
              </a:spcBef>
              <a:spcAft>
                <a:spcPct val="0"/>
              </a:spcAft>
              <a:buFont typeface="Wingdings" panose="05000000000000000000" pitchFamily="2" charset="2"/>
              <a:buChar char="Ø"/>
            </a:pPr>
            <a:r>
              <a:rPr lang="nl-NL" altLang="nl-NL" sz="900" dirty="0">
                <a:latin typeface="Lucida Console" panose="020B0609040504020204" pitchFamily="49" charset="0"/>
              </a:rPr>
              <a:t>   5    7.577559  0.9354733  3.559215</a:t>
            </a:r>
            <a:endParaRPr kumimoji="0" lang="nl-NL" altLang="nl-NL" sz="900" b="0" i="0" u="none" strike="noStrike" cap="none" normalizeH="0" baseline="0" dirty="0">
              <a:ln>
                <a:noFill/>
              </a:ln>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dirty="0"/>
              <a:t>  RMSE  	</a:t>
            </a:r>
            <a:r>
              <a:rPr lang="en-US" sz="1000" dirty="0" err="1"/>
              <a:t>Rsquared</a:t>
            </a:r>
            <a:r>
              <a:rPr lang="en-US" sz="1000" dirty="0"/>
              <a:t>      	 MAE </a:t>
            </a:r>
          </a:p>
          <a:p>
            <a:r>
              <a:rPr lang="en-US" sz="1000" dirty="0"/>
              <a:t>7.3556032 	0.9404916 	3.3675497</a:t>
            </a:r>
            <a:endParaRPr lang="en-GB" sz="1000" dirty="0"/>
          </a:p>
        </p:txBody>
      </p:sp>
    </p:spTree>
    <p:extLst>
      <p:ext uri="{BB962C8B-B14F-4D97-AF65-F5344CB8AC3E}">
        <p14:creationId xmlns:p14="http://schemas.microsoft.com/office/powerpoint/2010/main" val="241140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lstStyle/>
          <a:p>
            <a:r>
              <a:rPr lang="en-GB" dirty="0">
                <a:solidFill>
                  <a:schemeClr val="bg1"/>
                </a:solidFill>
                <a:highlight>
                  <a:srgbClr val="0000FF"/>
                </a:highlight>
              </a:rPr>
              <a:t>Prediction KPI’s KNN-5 all </a:t>
            </a:r>
            <a:r>
              <a:rPr lang="en-GB" dirty="0" err="1">
                <a:solidFill>
                  <a:schemeClr val="bg1"/>
                </a:solidFill>
                <a:highlight>
                  <a:srgbClr val="0000FF"/>
                </a:highlight>
              </a:rPr>
              <a:t>obs</a:t>
            </a:r>
            <a:r>
              <a:rPr lang="en-GB" dirty="0">
                <a:solidFill>
                  <a:schemeClr val="bg1"/>
                </a:solidFill>
                <a:highlight>
                  <a:srgbClr val="0000FF"/>
                </a:highlight>
              </a:rPr>
              <a:t> per building for </a:t>
            </a:r>
            <a:r>
              <a:rPr lang="en-GB" dirty="0" err="1">
                <a:solidFill>
                  <a:schemeClr val="bg1"/>
                </a:solidFill>
                <a:highlight>
                  <a:srgbClr val="0000FF"/>
                </a:highlight>
              </a:rPr>
              <a:t>lat</a:t>
            </a:r>
            <a:r>
              <a:rPr lang="en-GB" dirty="0">
                <a:solidFill>
                  <a:schemeClr val="bg1"/>
                </a:solidFill>
                <a:highlight>
                  <a:srgbClr val="0000FF"/>
                </a:highlight>
              </a:rPr>
              <a:t>/long/floor</a:t>
            </a:r>
          </a:p>
        </p:txBody>
      </p:sp>
    </p:spTree>
    <p:extLst>
      <p:ext uri="{BB962C8B-B14F-4D97-AF65-F5344CB8AC3E}">
        <p14:creationId xmlns:p14="http://schemas.microsoft.com/office/powerpoint/2010/main" val="417923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754326"/>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5.982871 	96.71153 	3.168045</a:t>
            </a:r>
          </a:p>
          <a:p>
            <a:r>
              <a:rPr lang="en-GB" dirty="0"/>
              <a:t>B1 	5.982871 	97.21531 	2.983383</a:t>
            </a:r>
          </a:p>
          <a:p>
            <a:r>
              <a:rPr lang="en-GB" dirty="0"/>
              <a:t>B2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5.638730 	94.79819 	3.037719</a:t>
            </a:r>
          </a:p>
          <a:p>
            <a:r>
              <a:rPr lang="en-GB" dirty="0"/>
              <a:t>B1 	6.618388 	98.19182 	3.328064</a:t>
            </a:r>
          </a:p>
          <a:p>
            <a:r>
              <a:rPr lang="en-GB" dirty="0"/>
              <a:t>B2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340363" y="4089487"/>
            <a:ext cx="1942005" cy="2308324"/>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540137" y="4366486"/>
            <a:ext cx="6096000" cy="2031325"/>
          </a:xfrm>
          <a:prstGeom prst="rect">
            <a:avLst/>
          </a:prstGeom>
        </p:spPr>
        <p:txBody>
          <a:bodyPr>
            <a:spAutoFit/>
          </a:bodyPr>
          <a:lstStyle/>
          <a:p>
            <a:r>
              <a:rPr lang="en-GB" dirty="0"/>
              <a:t>#kappa</a:t>
            </a:r>
          </a:p>
          <a:p>
            <a:r>
              <a:rPr lang="en-GB" dirty="0"/>
              <a:t>#B0 Weighted  0.883266749</a:t>
            </a:r>
          </a:p>
          <a:p>
            <a:r>
              <a:rPr lang="en-GB" dirty="0"/>
              <a:t>#B0 ASE       0.010453337</a:t>
            </a:r>
          </a:p>
          <a:p>
            <a:r>
              <a:rPr lang="en-GB" dirty="0"/>
              <a:t>#B1 Weighted  0.088937612</a:t>
            </a:r>
          </a:p>
          <a:p>
            <a:r>
              <a:rPr lang="en-GB" dirty="0"/>
              <a:t>#B1 ASE       0.012252931</a:t>
            </a:r>
          </a:p>
          <a:p>
            <a:r>
              <a:rPr lang="en-GB" dirty="0"/>
              <a:t>#B2 Weighted  0.960692577</a:t>
            </a:r>
          </a:p>
          <a:p>
            <a:r>
              <a:rPr lang="en-GB" dirty="0"/>
              <a:t>#B2 ASE       0.004528678</a:t>
            </a:r>
          </a:p>
        </p:txBody>
      </p:sp>
    </p:spTree>
    <p:extLst>
      <p:ext uri="{BB962C8B-B14F-4D97-AF65-F5344CB8AC3E}">
        <p14:creationId xmlns:p14="http://schemas.microsoft.com/office/powerpoint/2010/main" val="1176787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4524315"/>
          </a:xfrm>
          <a:prstGeom prst="rect">
            <a:avLst/>
          </a:prstGeom>
          <a:noFill/>
        </p:spPr>
        <p:txBody>
          <a:bodyPr wrap="square" rtlCol="0">
            <a:spAutoFit/>
          </a:bodyPr>
          <a:lstStyle/>
          <a:p>
            <a:r>
              <a:rPr lang="en-GB" dirty="0"/>
              <a:t>First focus is to improve the predictions for Building 1 and have a higher accuracy without downsizing the KPI’s for other Buildings.</a:t>
            </a:r>
          </a:p>
          <a:p>
            <a:endParaRPr lang="en-GB" dirty="0"/>
          </a:p>
          <a:p>
            <a:r>
              <a:rPr lang="en-GB" dirty="0"/>
              <a:t>Data represents data for Building 0, 1 &amp; 2. Building 1 is therefore in the middle and between 0 &amp; 2</a:t>
            </a:r>
          </a:p>
          <a:p>
            <a:r>
              <a:rPr lang="en-GB" dirty="0"/>
              <a:t>In building 1 its difficult to predict the correct floor and its often therefore predicted as a lower floor. </a:t>
            </a:r>
          </a:p>
          <a:p>
            <a:r>
              <a:rPr lang="en-GB" dirty="0"/>
              <a:t>Therefore:</a:t>
            </a:r>
          </a:p>
          <a:p>
            <a:pPr marL="285750" indent="-285750">
              <a:buFontTx/>
              <a:buChar char="-"/>
            </a:pPr>
            <a:r>
              <a:rPr lang="en-GB" dirty="0"/>
              <a:t>Check distribution of signals</a:t>
            </a:r>
          </a:p>
          <a:p>
            <a:pPr marL="285750" indent="-285750">
              <a:buFontTx/>
              <a:buChar char="-"/>
            </a:pPr>
            <a:r>
              <a:rPr lang="en-GB" dirty="0"/>
              <a:t>Check signals per user for the building</a:t>
            </a:r>
          </a:p>
          <a:p>
            <a:pPr marL="285750" indent="-285750">
              <a:buFontTx/>
              <a:buChar char="-"/>
            </a:pPr>
            <a:r>
              <a:rPr lang="en-GB" dirty="0"/>
              <a:t>Check signal per phone for the buildings</a:t>
            </a:r>
          </a:p>
          <a:p>
            <a:pPr marL="285750" indent="-285750">
              <a:buFontTx/>
              <a:buChar char="-"/>
            </a:pPr>
            <a:r>
              <a:rPr lang="en-GB" dirty="0"/>
              <a:t>Plot signals for the buildings to see coverage and if taken in or outside the room</a:t>
            </a:r>
          </a:p>
          <a:p>
            <a:pPr marL="285750" indent="-285750">
              <a:buFontTx/>
              <a:buChar char="-"/>
            </a:pPr>
            <a:r>
              <a:rPr lang="en-GB" dirty="0"/>
              <a:t>3d plot signals per floor in the building</a:t>
            </a:r>
          </a:p>
          <a:p>
            <a:pPr marL="285750" indent="-285750">
              <a:buFontTx/>
              <a:buChar char="-"/>
            </a:pPr>
            <a:r>
              <a:rPr lang="en-GB" dirty="0"/>
              <a:t>Plot signal strength for good, medium and bad for the buildings</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417257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a:t>
            </a:r>
            <a:r>
              <a:rPr lang="en-GB" b="1" dirty="0" err="1">
                <a:solidFill>
                  <a:schemeClr val="accent1"/>
                </a:solidFill>
              </a:rPr>
              <a:t>Preprocess</a:t>
            </a:r>
            <a:r>
              <a:rPr lang="en-GB" b="1" dirty="0">
                <a:solidFill>
                  <a:schemeClr val="accent1"/>
                </a:solidFill>
              </a:rPr>
              <a:t> data and clean from 100</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2585323"/>
          </a:xfrm>
          <a:prstGeom prst="rect">
            <a:avLst/>
          </a:prstGeom>
          <a:noFill/>
        </p:spPr>
        <p:txBody>
          <a:bodyPr wrap="square" rtlCol="0">
            <a:spAutoFit/>
          </a:bodyPr>
          <a:lstStyle/>
          <a:p>
            <a:r>
              <a:rPr lang="en-GB" dirty="0"/>
              <a:t>Detected columns with only 100 values and removed them (using function x, select = unique length)</a:t>
            </a:r>
          </a:p>
          <a:p>
            <a:r>
              <a:rPr lang="en-GB" dirty="0"/>
              <a:t>Detected rows with 100 values and removed them (none)</a:t>
            </a:r>
          </a:p>
          <a:p>
            <a:r>
              <a:rPr lang="en-GB" dirty="0"/>
              <a:t>Set Floor, building ID, Relative position, user id &amp; phone id to factor. Left Timestamp as is (before converted)</a:t>
            </a:r>
          </a:p>
          <a:p>
            <a:r>
              <a:rPr lang="en-GB" dirty="0"/>
              <a:t>Changed WAP signals to positives by adding 105 and after converting 100 to -105 and so that no signal is 0 and the highest is 104 </a:t>
            </a:r>
          </a:p>
          <a:p>
            <a:r>
              <a:rPr lang="en-GB" dirty="0"/>
              <a:t>Checked the distribution of WAP signals after this and plotted this (see below)</a:t>
            </a:r>
          </a:p>
          <a:p>
            <a:endParaRPr lang="en-GB" dirty="0"/>
          </a:p>
          <a:p>
            <a:endParaRPr lang="en-GB" dirty="0"/>
          </a:p>
          <a:p>
            <a:r>
              <a:rPr lang="en-GB" dirty="0"/>
              <a:t> </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34857" y="3006411"/>
            <a:ext cx="5851168" cy="3851589"/>
          </a:xfrm>
          <a:prstGeom prst="rect">
            <a:avLst/>
          </a:prstGeom>
        </p:spPr>
      </p:pic>
      <p:pic>
        <p:nvPicPr>
          <p:cNvPr id="6" name="Afbeelding 5">
            <a:extLst>
              <a:ext uri="{FF2B5EF4-FFF2-40B4-BE49-F238E27FC236}">
                <a16:creationId xmlns:a16="http://schemas.microsoft.com/office/drawing/2014/main" id="{3E9FA30C-B452-4D4A-A9F3-FF3F8FF50305}"/>
              </a:ext>
            </a:extLst>
          </p:cNvPr>
          <p:cNvPicPr>
            <a:picLocks noChangeAspect="1"/>
          </p:cNvPicPr>
          <p:nvPr/>
        </p:nvPicPr>
        <p:blipFill>
          <a:blip r:embed="rId3"/>
          <a:stretch>
            <a:fillRect/>
          </a:stretch>
        </p:blipFill>
        <p:spPr>
          <a:xfrm>
            <a:off x="6584739" y="2906855"/>
            <a:ext cx="5305425" cy="3910402"/>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1477328"/>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6623961" y="2287330"/>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801706" y="2287330"/>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Check coverage per building per floor</a:t>
            </a:r>
          </a:p>
        </p:txBody>
      </p:sp>
      <p:sp>
        <p:nvSpPr>
          <p:cNvPr id="3" name="Tekstvak 2">
            <a:extLst>
              <a:ext uri="{FF2B5EF4-FFF2-40B4-BE49-F238E27FC236}">
                <a16:creationId xmlns:a16="http://schemas.microsoft.com/office/drawing/2014/main" id="{541AA667-CD78-4294-8AD5-C84727B17DBD}"/>
              </a:ext>
            </a:extLst>
          </p:cNvPr>
          <p:cNvSpPr txBox="1"/>
          <p:nvPr/>
        </p:nvSpPr>
        <p:spPr>
          <a:xfrm>
            <a:off x="733571" y="1120676"/>
            <a:ext cx="10730204" cy="646331"/>
          </a:xfrm>
          <a:prstGeom prst="rect">
            <a:avLst/>
          </a:prstGeom>
          <a:noFill/>
        </p:spPr>
        <p:txBody>
          <a:bodyPr wrap="square" rtlCol="0">
            <a:spAutoFit/>
          </a:bodyPr>
          <a:lstStyle/>
          <a:p>
            <a:r>
              <a:rPr lang="en-GB" dirty="0"/>
              <a:t>Converted long/</a:t>
            </a:r>
            <a:r>
              <a:rPr lang="en-GB" dirty="0" err="1"/>
              <a:t>lat</a:t>
            </a:r>
            <a:r>
              <a:rPr lang="en-GB" dirty="0"/>
              <a:t> to absolute values</a:t>
            </a:r>
          </a:p>
          <a:p>
            <a:r>
              <a:rPr lang="en-GB" dirty="0"/>
              <a:t>And check the coverage of locations where users logged in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165244" y="1767007"/>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009062" y="4295829"/>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395536" y="2241176"/>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500625" y="1840475"/>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3</a:t>
            </a:r>
            <a:r>
              <a:rPr lang="en-GB" b="1" baseline="30000" dirty="0">
                <a:solidFill>
                  <a:schemeClr val="accent1"/>
                </a:solidFill>
              </a:rPr>
              <a:t>rd</a:t>
            </a:r>
            <a:r>
              <a:rPr lang="en-GB" b="1" dirty="0">
                <a:solidFill>
                  <a:schemeClr val="accent1"/>
                </a:solidFill>
              </a:rPr>
              <a:t> 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507375" y="1147745"/>
            <a:ext cx="2673017" cy="369332"/>
          </a:xfrm>
          <a:prstGeom prst="rect">
            <a:avLst/>
          </a:prstGeom>
          <a:noFill/>
        </p:spPr>
        <p:txBody>
          <a:bodyPr wrap="square" rtlCol="0">
            <a:spAutoFit/>
          </a:bodyPr>
          <a:lstStyle/>
          <a:p>
            <a:r>
              <a:rPr lang="en-GB" dirty="0"/>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1691439"/>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178530" y="1214242"/>
            <a:ext cx="2938250" cy="369332"/>
          </a:xfrm>
          <a:prstGeom prst="rect">
            <a:avLst/>
          </a:prstGeom>
          <a:noFill/>
        </p:spPr>
        <p:txBody>
          <a:bodyPr wrap="square" rtlCol="0">
            <a:spAutoFit/>
          </a:bodyPr>
          <a:lstStyle/>
          <a:p>
            <a:r>
              <a:rPr lang="en-GB" dirty="0"/>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114918" y="1194554"/>
            <a:ext cx="2938250" cy="369332"/>
          </a:xfrm>
          <a:prstGeom prst="rect">
            <a:avLst/>
          </a:prstGeom>
          <a:noFill/>
        </p:spPr>
        <p:txBody>
          <a:bodyPr wrap="square" rtlCol="0">
            <a:spAutoFit/>
          </a:bodyPr>
          <a:lstStyle/>
          <a:p>
            <a:r>
              <a:rPr lang="en-GB" dirty="0"/>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1684110"/>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1583574"/>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2291307" y="1249952"/>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152212" y="1275397"/>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69BB55-5DAF-4200-83DB-F83EB75E91E3}"/>
              </a:ext>
            </a:extLst>
          </p:cNvPr>
          <p:cNvSpPr>
            <a:spLocks noGrp="1"/>
          </p:cNvSpPr>
          <p:nvPr>
            <p:ph type="title"/>
          </p:nvPr>
        </p:nvSpPr>
        <p:spPr>
          <a:xfrm>
            <a:off x="916577" y="2638062"/>
            <a:ext cx="10515600" cy="1325563"/>
          </a:xfrm>
        </p:spPr>
        <p:txBody>
          <a:bodyPr>
            <a:normAutofit fontScale="90000"/>
          </a:bodyPr>
          <a:lstStyle/>
          <a:p>
            <a:r>
              <a:rPr lang="en-GB" dirty="0">
                <a:solidFill>
                  <a:schemeClr val="bg1"/>
                </a:solidFill>
                <a:highlight>
                  <a:srgbClr val="FF00FF"/>
                </a:highlight>
              </a:rPr>
              <a:t>3</a:t>
            </a:r>
            <a:r>
              <a:rPr lang="en-GB" baseline="30000" dirty="0">
                <a:solidFill>
                  <a:schemeClr val="bg1"/>
                </a:solidFill>
                <a:highlight>
                  <a:srgbClr val="FF00FF"/>
                </a:highlight>
              </a:rPr>
              <a:t>rd</a:t>
            </a:r>
            <a:r>
              <a:rPr lang="en-GB" dirty="0">
                <a:solidFill>
                  <a:schemeClr val="bg1"/>
                </a:solidFill>
                <a:highlight>
                  <a:srgbClr val="FF00FF"/>
                </a:highlight>
              </a:rPr>
              <a:t> Prediction KPI’s KNN-5 all </a:t>
            </a:r>
            <a:r>
              <a:rPr lang="en-GB" dirty="0" err="1">
                <a:solidFill>
                  <a:schemeClr val="bg1"/>
                </a:solidFill>
                <a:highlight>
                  <a:srgbClr val="FF00FF"/>
                </a:highlight>
              </a:rPr>
              <a:t>obs</a:t>
            </a:r>
            <a:r>
              <a:rPr lang="en-GB" dirty="0">
                <a:solidFill>
                  <a:schemeClr val="bg1"/>
                </a:solidFill>
                <a:highlight>
                  <a:srgbClr val="FF00FF"/>
                </a:highlight>
              </a:rPr>
              <a:t> per building for </a:t>
            </a:r>
            <a:r>
              <a:rPr lang="en-GB" dirty="0" err="1">
                <a:solidFill>
                  <a:schemeClr val="bg1"/>
                </a:solidFill>
                <a:highlight>
                  <a:srgbClr val="FF00FF"/>
                </a:highlight>
              </a:rPr>
              <a:t>lat</a:t>
            </a:r>
            <a:r>
              <a:rPr lang="en-GB" dirty="0">
                <a:solidFill>
                  <a:schemeClr val="bg1"/>
                </a:solidFill>
                <a:highlight>
                  <a:srgbClr val="FF00FF"/>
                </a:highlight>
              </a:rPr>
              <a:t>/long/floor</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a:t>
            </a:r>
            <a:br>
              <a:rPr lang="en-GB" dirty="0">
                <a:solidFill>
                  <a:schemeClr val="bg1"/>
                </a:solidFill>
                <a:highlight>
                  <a:srgbClr val="FF00FF"/>
                </a:highlight>
              </a:rPr>
            </a:br>
            <a:br>
              <a:rPr lang="en-GB" dirty="0">
                <a:solidFill>
                  <a:schemeClr val="bg1"/>
                </a:solidFill>
                <a:highlight>
                  <a:srgbClr val="FF00FF"/>
                </a:highlight>
              </a:rPr>
            </a:br>
            <a:r>
              <a:rPr lang="en-GB" dirty="0">
                <a:solidFill>
                  <a:schemeClr val="bg1"/>
                </a:solidFill>
                <a:highlight>
                  <a:srgbClr val="FF00FF"/>
                </a:highlight>
              </a:rPr>
              <a:t>Random Forest</a:t>
            </a:r>
          </a:p>
        </p:txBody>
      </p:sp>
    </p:spTree>
    <p:extLst>
      <p:ext uri="{BB962C8B-B14F-4D97-AF65-F5344CB8AC3E}">
        <p14:creationId xmlns:p14="http://schemas.microsoft.com/office/powerpoint/2010/main" val="317197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DA286A4-A5B1-434B-A62F-4435C1897FD6}"/>
              </a:ext>
            </a:extLst>
          </p:cNvPr>
          <p:cNvPicPr>
            <a:picLocks noChangeAspect="1"/>
          </p:cNvPicPr>
          <p:nvPr/>
        </p:nvPicPr>
        <p:blipFill>
          <a:blip r:embed="rId2"/>
          <a:stretch>
            <a:fillRect/>
          </a:stretch>
        </p:blipFill>
        <p:spPr>
          <a:xfrm>
            <a:off x="270721" y="1922100"/>
            <a:ext cx="6429375" cy="490537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3rd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277273"/>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259 </a:t>
            </a:r>
            <a:r>
              <a:rPr lang="en-GB" sz="1100" dirty="0">
                <a:solidFill>
                  <a:schemeClr val="accent6"/>
                </a:solidFill>
              </a:rPr>
              <a:t>predictions for floor 0 were True Positives</a:t>
            </a:r>
          </a:p>
          <a:p>
            <a:r>
              <a:rPr lang="en-GB" sz="1100" b="1" dirty="0">
                <a:solidFill>
                  <a:schemeClr val="accent6"/>
                </a:solidFill>
              </a:rPr>
              <a:t>	337 </a:t>
            </a:r>
            <a:r>
              <a:rPr lang="en-GB" sz="1100" dirty="0">
                <a:solidFill>
                  <a:schemeClr val="accent6"/>
                </a:solidFill>
              </a:rPr>
              <a:t>predictions for floor 1 were True Positives</a:t>
            </a:r>
          </a:p>
          <a:p>
            <a:r>
              <a:rPr lang="en-GB" sz="1100" b="1" dirty="0">
                <a:solidFill>
                  <a:schemeClr val="accent6"/>
                </a:solidFill>
              </a:rPr>
              <a:t>	348</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9 cases floor 2 was misidentified as 3</a:t>
            </a:r>
          </a:p>
        </p:txBody>
      </p:sp>
    </p:spTree>
    <p:extLst>
      <p:ext uri="{BB962C8B-B14F-4D97-AF65-F5344CB8AC3E}">
        <p14:creationId xmlns:p14="http://schemas.microsoft.com/office/powerpoint/2010/main" val="44823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9761691-0FE2-4201-AE3A-FF677E231DD9}"/>
              </a:ext>
            </a:extLst>
          </p:cNvPr>
          <p:cNvPicPr>
            <a:picLocks noChangeAspect="1"/>
          </p:cNvPicPr>
          <p:nvPr/>
        </p:nvPicPr>
        <p:blipFill>
          <a:blip r:embed="rId2"/>
          <a:stretch>
            <a:fillRect/>
          </a:stretch>
        </p:blipFill>
        <p:spPr>
          <a:xfrm>
            <a:off x="401592" y="1962150"/>
            <a:ext cx="6238875" cy="48958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3" y="115338"/>
            <a:ext cx="5758096" cy="938719"/>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338 </a:t>
            </a:r>
            <a:r>
              <a:rPr lang="en-GB" sz="1100" dirty="0">
                <a:solidFill>
                  <a:schemeClr val="accent6"/>
                </a:solidFill>
              </a:rPr>
              <a:t>predictions for floor 0 were True Positives</a:t>
            </a:r>
          </a:p>
          <a:p>
            <a:r>
              <a:rPr lang="en-GB" sz="1100" b="1" dirty="0">
                <a:solidFill>
                  <a:schemeClr val="accent6"/>
                </a:solidFill>
              </a:rPr>
              <a:t>	369</a:t>
            </a:r>
            <a:r>
              <a:rPr lang="en-GB" sz="1100" dirty="0">
                <a:solidFill>
                  <a:schemeClr val="accent6"/>
                </a:solidFill>
              </a:rPr>
              <a:t>predictions for floor 1 were True Positives</a:t>
            </a:r>
          </a:p>
          <a:p>
            <a:r>
              <a:rPr lang="en-GB" sz="1100" b="1" dirty="0">
                <a:solidFill>
                  <a:schemeClr val="accent6"/>
                </a:solidFill>
              </a:rPr>
              <a:t>	346</a:t>
            </a:r>
            <a:r>
              <a:rPr lang="en-GB" sz="1100" dirty="0">
                <a:solidFill>
                  <a:schemeClr val="accent6"/>
                </a:solidFill>
              </a:rPr>
              <a:t> predictions for floor 2 were True Positives</a:t>
            </a:r>
          </a:p>
          <a:p>
            <a:r>
              <a:rPr lang="en-GB" sz="1100" b="1">
                <a:solidFill>
                  <a:schemeClr val="accent6"/>
                </a:solidFill>
              </a:rPr>
              <a:t>	223 </a:t>
            </a:r>
            <a:r>
              <a:rPr lang="en-GB" sz="1100" dirty="0">
                <a:solidFill>
                  <a:schemeClr val="accent6"/>
                </a:solidFill>
              </a:rPr>
              <a:t>predictions for floor 3 were True Positives</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95167" y="284299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644211" y="29909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pic>
        <p:nvPicPr>
          <p:cNvPr id="3" name="Afbeelding 2">
            <a:extLst>
              <a:ext uri="{FF2B5EF4-FFF2-40B4-BE49-F238E27FC236}">
                <a16:creationId xmlns:a16="http://schemas.microsoft.com/office/drawing/2014/main" id="{25A48F5A-D10E-49DA-A766-C1CFA2CB85C2}"/>
              </a:ext>
            </a:extLst>
          </p:cNvPr>
          <p:cNvPicPr>
            <a:picLocks noChangeAspect="1"/>
          </p:cNvPicPr>
          <p:nvPr/>
        </p:nvPicPr>
        <p:blipFill>
          <a:blip r:embed="rId3"/>
          <a:stretch>
            <a:fillRect/>
          </a:stretch>
        </p:blipFill>
        <p:spPr>
          <a:xfrm>
            <a:off x="7422238" y="3448256"/>
            <a:ext cx="3781425" cy="2867025"/>
          </a:xfrm>
          <a:prstGeom prst="rect">
            <a:avLst/>
          </a:prstGeom>
        </p:spPr>
      </p:pic>
    </p:spTree>
    <p:extLst>
      <p:ext uri="{BB962C8B-B14F-4D97-AF65-F5344CB8AC3E}">
        <p14:creationId xmlns:p14="http://schemas.microsoft.com/office/powerpoint/2010/main" val="2565620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2A30E58-95AF-407A-A7E2-2F3A905B636E}"/>
              </a:ext>
            </a:extLst>
          </p:cNvPr>
          <p:cNvPicPr>
            <a:picLocks noChangeAspect="1"/>
          </p:cNvPicPr>
          <p:nvPr/>
        </p:nvPicPr>
        <p:blipFill>
          <a:blip r:embed="rId2"/>
          <a:stretch>
            <a:fillRect/>
          </a:stretch>
        </p:blipFill>
        <p:spPr>
          <a:xfrm>
            <a:off x="144668" y="1815604"/>
            <a:ext cx="6155463" cy="477606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193911" y="2434960"/>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708175"/>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477</a:t>
            </a:r>
            <a:r>
              <a:rPr lang="en-GB" sz="1100" dirty="0">
                <a:solidFill>
                  <a:schemeClr val="accent6"/>
                </a:solidFill>
              </a:rPr>
              <a:t>predictions for floor 0 were True Positives</a:t>
            </a:r>
          </a:p>
          <a:p>
            <a:r>
              <a:rPr lang="en-GB" sz="1100" b="1" dirty="0">
                <a:solidFill>
                  <a:schemeClr val="accent6"/>
                </a:solidFill>
              </a:rPr>
              <a:t>	533</a:t>
            </a:r>
            <a:r>
              <a:rPr lang="en-GB" sz="1100" dirty="0">
                <a:solidFill>
                  <a:schemeClr val="accent6"/>
                </a:solidFill>
              </a:rPr>
              <a:t> predictions for floor 1 were True Positives</a:t>
            </a:r>
          </a:p>
          <a:p>
            <a:r>
              <a:rPr lang="en-GB" sz="1100" b="1" dirty="0">
                <a:solidFill>
                  <a:schemeClr val="accent6"/>
                </a:solidFill>
              </a:rPr>
              <a:t>	385</a:t>
            </a:r>
            <a:r>
              <a:rPr lang="en-GB" sz="1100" dirty="0">
                <a:solidFill>
                  <a:schemeClr val="accent6"/>
                </a:solidFill>
              </a:rPr>
              <a:t>predictions for floor 2 were True Positives</a:t>
            </a:r>
          </a:p>
          <a:p>
            <a:r>
              <a:rPr lang="en-GB" sz="1100" b="1" dirty="0">
                <a:solidFill>
                  <a:schemeClr val="accent6"/>
                </a:solidFill>
              </a:rPr>
              <a:t>	667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275</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177505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3rd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00829" y="909593"/>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37262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5999" y="1450799"/>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87131" y="3301083"/>
            <a:ext cx="6096000" cy="646331"/>
          </a:xfrm>
          <a:prstGeom prst="rect">
            <a:avLst/>
          </a:prstGeom>
        </p:spPr>
        <p:txBody>
          <a:bodyPr>
            <a:spAutoFit/>
          </a:bodyPr>
          <a:lstStyle/>
          <a:p>
            <a:r>
              <a:rPr lang="en-GB" dirty="0"/>
              <a:t>#kappa B0</a:t>
            </a:r>
          </a:p>
          <a:p>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534729" y="3820429"/>
            <a:ext cx="1942005" cy="2862322"/>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 kappa</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pic>
        <p:nvPicPr>
          <p:cNvPr id="14" name="Afbeelding 13">
            <a:extLst>
              <a:ext uri="{FF2B5EF4-FFF2-40B4-BE49-F238E27FC236}">
                <a16:creationId xmlns:a16="http://schemas.microsoft.com/office/drawing/2014/main" id="{1B3868BF-814E-46C0-BFA4-71C6DD7BCFB8}"/>
              </a:ext>
            </a:extLst>
          </p:cNvPr>
          <p:cNvPicPr>
            <a:picLocks noChangeAspect="1"/>
          </p:cNvPicPr>
          <p:nvPr/>
        </p:nvPicPr>
        <p:blipFill>
          <a:blip r:embed="rId2"/>
          <a:stretch>
            <a:fillRect/>
          </a:stretch>
        </p:blipFill>
        <p:spPr>
          <a:xfrm>
            <a:off x="6226596" y="3624248"/>
            <a:ext cx="3648075" cy="495300"/>
          </a:xfrm>
          <a:prstGeom prst="rect">
            <a:avLst/>
          </a:prstGeom>
        </p:spPr>
      </p:pic>
      <p:sp>
        <p:nvSpPr>
          <p:cNvPr id="15" name="Rechthoek 14">
            <a:extLst>
              <a:ext uri="{FF2B5EF4-FFF2-40B4-BE49-F238E27FC236}">
                <a16:creationId xmlns:a16="http://schemas.microsoft.com/office/drawing/2014/main" id="{A47B58C5-B33F-4AC0-BFE7-C4E7D08BF68F}"/>
              </a:ext>
            </a:extLst>
          </p:cNvPr>
          <p:cNvSpPr/>
          <p:nvPr/>
        </p:nvSpPr>
        <p:spPr>
          <a:xfrm>
            <a:off x="6062409" y="4343108"/>
            <a:ext cx="6096000" cy="646331"/>
          </a:xfrm>
          <a:prstGeom prst="rect">
            <a:avLst/>
          </a:prstGeom>
        </p:spPr>
        <p:txBody>
          <a:bodyPr>
            <a:spAutoFit/>
          </a:bodyPr>
          <a:lstStyle/>
          <a:p>
            <a:r>
              <a:rPr lang="en-GB" dirty="0"/>
              <a:t>#kappa B1</a:t>
            </a:r>
          </a:p>
          <a:p>
            <a:endParaRPr lang="en-GB" dirty="0"/>
          </a:p>
        </p:txBody>
      </p:sp>
      <p:pic>
        <p:nvPicPr>
          <p:cNvPr id="17" name="Afbeelding 16">
            <a:extLst>
              <a:ext uri="{FF2B5EF4-FFF2-40B4-BE49-F238E27FC236}">
                <a16:creationId xmlns:a16="http://schemas.microsoft.com/office/drawing/2014/main" id="{38FB8A13-F7E3-49C6-B8F8-C3D64A0599A9}"/>
              </a:ext>
            </a:extLst>
          </p:cNvPr>
          <p:cNvPicPr>
            <a:picLocks noChangeAspect="1"/>
          </p:cNvPicPr>
          <p:nvPr/>
        </p:nvPicPr>
        <p:blipFill>
          <a:blip r:embed="rId3"/>
          <a:stretch>
            <a:fillRect/>
          </a:stretch>
        </p:blipFill>
        <p:spPr>
          <a:xfrm>
            <a:off x="6226596" y="4795264"/>
            <a:ext cx="3724275" cy="552450"/>
          </a:xfrm>
          <a:prstGeom prst="rect">
            <a:avLst/>
          </a:prstGeom>
        </p:spPr>
      </p:pic>
      <p:pic>
        <p:nvPicPr>
          <p:cNvPr id="18" name="Afbeelding 17">
            <a:extLst>
              <a:ext uri="{FF2B5EF4-FFF2-40B4-BE49-F238E27FC236}">
                <a16:creationId xmlns:a16="http://schemas.microsoft.com/office/drawing/2014/main" id="{71BBD793-B953-4AC2-B15D-4F74F158A27C}"/>
              </a:ext>
            </a:extLst>
          </p:cNvPr>
          <p:cNvPicPr>
            <a:picLocks noChangeAspect="1"/>
          </p:cNvPicPr>
          <p:nvPr/>
        </p:nvPicPr>
        <p:blipFill>
          <a:blip r:embed="rId4"/>
          <a:stretch>
            <a:fillRect/>
          </a:stretch>
        </p:blipFill>
        <p:spPr>
          <a:xfrm>
            <a:off x="6288508" y="5987117"/>
            <a:ext cx="3600450" cy="571500"/>
          </a:xfrm>
          <a:prstGeom prst="rect">
            <a:avLst/>
          </a:prstGeom>
        </p:spPr>
      </p:pic>
      <p:sp>
        <p:nvSpPr>
          <p:cNvPr id="19" name="Rechthoek 18">
            <a:extLst>
              <a:ext uri="{FF2B5EF4-FFF2-40B4-BE49-F238E27FC236}">
                <a16:creationId xmlns:a16="http://schemas.microsoft.com/office/drawing/2014/main" id="{323B5FAB-563C-4DA3-8BAF-9DF2D2B43C7C}"/>
              </a:ext>
            </a:extLst>
          </p:cNvPr>
          <p:cNvSpPr/>
          <p:nvPr/>
        </p:nvSpPr>
        <p:spPr>
          <a:xfrm>
            <a:off x="6118563" y="5524814"/>
            <a:ext cx="6096000" cy="646331"/>
          </a:xfrm>
          <a:prstGeom prst="rect">
            <a:avLst/>
          </a:prstGeom>
        </p:spPr>
        <p:txBody>
          <a:bodyPr>
            <a:spAutoFit/>
          </a:bodyPr>
          <a:lstStyle/>
          <a:p>
            <a:r>
              <a:rPr lang="en-GB" dirty="0"/>
              <a:t>#kappa B2</a:t>
            </a:r>
          </a:p>
          <a:p>
            <a:endParaRPr lang="en-GB" dirty="0"/>
          </a:p>
        </p:txBody>
      </p:sp>
    </p:spTree>
    <p:extLst>
      <p:ext uri="{BB962C8B-B14F-4D97-AF65-F5344CB8AC3E}">
        <p14:creationId xmlns:p14="http://schemas.microsoft.com/office/powerpoint/2010/main" val="864635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3</a:t>
            </a:r>
            <a:r>
              <a:rPr lang="en-GB" b="1" baseline="30000" dirty="0">
                <a:solidFill>
                  <a:schemeClr val="accent1"/>
                </a:solidFill>
              </a:rPr>
              <a:t>rd</a:t>
            </a:r>
            <a:r>
              <a:rPr lang="en-GB" b="1" dirty="0">
                <a:solidFill>
                  <a:schemeClr val="accent1"/>
                </a:solidFill>
              </a:rPr>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15206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338B8EE-C874-4124-AD87-74A31A3683E8}"/>
              </a:ext>
            </a:extLst>
          </p:cNvPr>
          <p:cNvPicPr>
            <a:picLocks noChangeAspect="1"/>
          </p:cNvPicPr>
          <p:nvPr/>
        </p:nvPicPr>
        <p:blipFill>
          <a:blip r:embed="rId2"/>
          <a:stretch>
            <a:fillRect/>
          </a:stretch>
        </p:blipFill>
        <p:spPr>
          <a:xfrm>
            <a:off x="232837" y="1950992"/>
            <a:ext cx="6810375" cy="48577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1st</a:t>
            </a:r>
            <a:r>
              <a:rPr lang="en-GB" dirty="0"/>
              <a:t> RF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231654"/>
          </a:xfrm>
          <a:prstGeom prst="rect">
            <a:avLst/>
          </a:prstGeom>
        </p:spPr>
        <p:txBody>
          <a:bodyPr wrap="square">
            <a:spAutoFit/>
          </a:bodyPr>
          <a:lstStyle/>
          <a:p>
            <a:r>
              <a:rPr lang="en-GB" sz="1200" dirty="0">
                <a:solidFill>
                  <a:schemeClr val="accent1"/>
                </a:solidFill>
              </a:rPr>
              <a:t>RFB0Floor Model</a:t>
            </a:r>
          </a:p>
          <a:p>
            <a:r>
              <a:rPr lang="en-GB" sz="1200" dirty="0"/>
              <a:t>Confusion Matrix and Statistics</a:t>
            </a:r>
          </a:p>
          <a:p>
            <a:r>
              <a:rPr lang="en-GB" sz="1200" dirty="0"/>
              <a:t>                     </a:t>
            </a:r>
          </a:p>
          <a:p>
            <a:r>
              <a:rPr lang="en-GB" sz="1200" dirty="0"/>
              <a:t>predictions_RFB0Floor   	      0   1   2   3</a:t>
            </a:r>
          </a:p>
          <a:p>
            <a:r>
              <a:rPr lang="en-GB" sz="1200" dirty="0"/>
              <a:t>                    		0 258   0   0   0</a:t>
            </a:r>
          </a:p>
          <a:p>
            <a:r>
              <a:rPr lang="en-GB" sz="1200" dirty="0"/>
              <a:t>                    		1   2 343   1   0</a:t>
            </a:r>
          </a:p>
          <a:p>
            <a:r>
              <a:rPr lang="en-GB" sz="1200" dirty="0"/>
              <a:t>                    		2   0   0 359   0</a:t>
            </a:r>
          </a:p>
          <a:p>
            <a:r>
              <a:rPr lang="en-GB" sz="1200" dirty="0"/>
              <a:t>                    		3   0   0   0 347</a:t>
            </a:r>
          </a:p>
          <a:p>
            <a:endParaRPr lang="en-GB" sz="1200" dirty="0"/>
          </a:p>
          <a:p>
            <a:r>
              <a:rPr lang="en-GB" sz="1200" dirty="0"/>
              <a:t>Overall Statistics</a:t>
            </a:r>
          </a:p>
          <a:p>
            <a:r>
              <a:rPr lang="en-GB" sz="1200" dirty="0"/>
              <a:t>                                          </a:t>
            </a:r>
          </a:p>
          <a:p>
            <a:r>
              <a:rPr lang="en-GB" sz="1200" dirty="0"/>
              <a:t>               Accuracy : 0.9977          </a:t>
            </a:r>
          </a:p>
          <a:p>
            <a:r>
              <a:rPr lang="en-GB" sz="1200" dirty="0"/>
              <a:t>                 95% CI : (0.9933, 0.9995)</a:t>
            </a:r>
          </a:p>
          <a:p>
            <a:r>
              <a:rPr lang="en-GB" sz="1200" dirty="0"/>
              <a:t>    No Information Rate : 0.2748          </a:t>
            </a:r>
          </a:p>
          <a:p>
            <a:r>
              <a:rPr lang="en-GB" sz="1200" dirty="0"/>
              <a:t>    P-Value [</a:t>
            </a:r>
            <a:r>
              <a:rPr lang="en-GB" sz="1200" dirty="0" err="1"/>
              <a:t>Acc</a:t>
            </a:r>
            <a:r>
              <a:rPr lang="en-GB" sz="1200" dirty="0"/>
              <a:t> &gt; NIR] : &lt; 2.2e-16       </a:t>
            </a:r>
          </a:p>
          <a:p>
            <a:r>
              <a:rPr lang="en-GB" sz="1200" dirty="0"/>
              <a:t>                                          </a:t>
            </a:r>
          </a:p>
          <a:p>
            <a:r>
              <a:rPr lang="en-GB" sz="1200" dirty="0"/>
              <a:t>                  Kappa : 0.9969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861774"/>
          </a:xfrm>
          <a:prstGeom prst="rect">
            <a:avLst/>
          </a:prstGeom>
        </p:spPr>
        <p:txBody>
          <a:bodyPr wrap="square">
            <a:spAutoFit/>
          </a:bodyPr>
          <a:lstStyle/>
          <a:p>
            <a:r>
              <a:rPr lang="en-GB" sz="1000" b="1" dirty="0">
                <a:solidFill>
                  <a:schemeClr val="accent1"/>
                </a:solidFill>
              </a:rPr>
              <a:t>kappa_RFB0Floor Confusion Matrix</a:t>
            </a:r>
          </a:p>
          <a:p>
            <a:r>
              <a:rPr lang="en-US" sz="1000" dirty="0"/>
              <a:t>	value      ASE     		z </a:t>
            </a:r>
            <a:r>
              <a:rPr lang="en-US" sz="1000" dirty="0" err="1"/>
              <a:t>Pr</a:t>
            </a:r>
            <a:r>
              <a:rPr lang="en-US" sz="1000" dirty="0"/>
              <a:t>(&gt;|z|)</a:t>
            </a:r>
          </a:p>
          <a:p>
            <a:r>
              <a:rPr lang="en-US" sz="1000" dirty="0"/>
              <a:t>Unweighted 	0.9969   0.001770 563.4     	 0</a:t>
            </a:r>
          </a:p>
          <a:p>
            <a:r>
              <a:rPr lang="en-US" sz="1000" dirty="0"/>
              <a:t>Weighted   	0.9981   0.001098 909.4       	 0</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659026" y="160239"/>
            <a:ext cx="5822301" cy="1446550"/>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258 </a:t>
            </a:r>
            <a:r>
              <a:rPr lang="en-GB" sz="1100" dirty="0">
                <a:solidFill>
                  <a:schemeClr val="accent6"/>
                </a:solidFill>
              </a:rPr>
              <a:t>predictions for floor 0 were True Positives</a:t>
            </a:r>
          </a:p>
          <a:p>
            <a:r>
              <a:rPr lang="en-GB" sz="1100" b="1" dirty="0">
                <a:solidFill>
                  <a:schemeClr val="accent6"/>
                </a:solidFill>
              </a:rPr>
              <a:t>	343</a:t>
            </a:r>
            <a:r>
              <a:rPr lang="en-GB" sz="1100" dirty="0">
                <a:solidFill>
                  <a:schemeClr val="accent6"/>
                </a:solidFill>
              </a:rPr>
              <a:t>predictions for floor 1 were True Positives</a:t>
            </a:r>
          </a:p>
          <a:p>
            <a:r>
              <a:rPr lang="en-GB" sz="1100" b="1" dirty="0">
                <a:solidFill>
                  <a:schemeClr val="accent6"/>
                </a:solidFill>
              </a:rPr>
              <a:t>	359</a:t>
            </a:r>
            <a:r>
              <a:rPr lang="en-GB" sz="1100" dirty="0">
                <a:solidFill>
                  <a:schemeClr val="accent6"/>
                </a:solidFill>
              </a:rPr>
              <a:t> predictions for floor 2 were True Positives</a:t>
            </a:r>
          </a:p>
          <a:p>
            <a:r>
              <a:rPr lang="en-GB" sz="1100" b="1" dirty="0">
                <a:solidFill>
                  <a:schemeClr val="accent6"/>
                </a:solidFill>
              </a:rPr>
              <a:t>	347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2 cases floor 0 was misidentified as being floor 1 &amp; in 1 case floor 2 was misidentified as 1</a:t>
            </a:r>
          </a:p>
        </p:txBody>
      </p:sp>
    </p:spTree>
    <p:extLst>
      <p:ext uri="{BB962C8B-B14F-4D97-AF65-F5344CB8AC3E}">
        <p14:creationId xmlns:p14="http://schemas.microsoft.com/office/powerpoint/2010/main" val="286546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0F9E280B-2CAF-44CC-8708-4A1DDDA77552}"/>
              </a:ext>
            </a:extLst>
          </p:cNvPr>
          <p:cNvPicPr>
            <a:picLocks noChangeAspect="1"/>
          </p:cNvPicPr>
          <p:nvPr/>
        </p:nvPicPr>
        <p:blipFill>
          <a:blip r:embed="rId2"/>
          <a:stretch>
            <a:fillRect/>
          </a:stretch>
        </p:blipFill>
        <p:spPr>
          <a:xfrm>
            <a:off x="140983" y="2136938"/>
            <a:ext cx="6442383" cy="4721974"/>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0 </a:t>
            </a:r>
            <a:r>
              <a:rPr lang="en-GB" sz="1100" dirty="0">
                <a:solidFill>
                  <a:schemeClr val="accent6"/>
                </a:solidFill>
              </a:rPr>
              <a:t>predictions for floor 0 were True Positives</a:t>
            </a:r>
          </a:p>
          <a:p>
            <a:r>
              <a:rPr lang="en-GB" sz="1100" b="1" dirty="0">
                <a:solidFill>
                  <a:schemeClr val="accent6"/>
                </a:solidFill>
              </a:rPr>
              <a:t>	370 </a:t>
            </a:r>
            <a:r>
              <a:rPr lang="en-GB" sz="1100" dirty="0">
                <a:solidFill>
                  <a:schemeClr val="accent6"/>
                </a:solidFill>
              </a:rPr>
              <a:t>predictions for floor 1 were True Positives</a:t>
            </a:r>
          </a:p>
          <a:p>
            <a:r>
              <a:rPr lang="en-GB" sz="1100" b="1" dirty="0">
                <a:solidFill>
                  <a:schemeClr val="accent6"/>
                </a:solidFill>
              </a:rPr>
              <a:t>	0</a:t>
            </a:r>
            <a:r>
              <a:rPr lang="en-GB" sz="1100" dirty="0">
                <a:solidFill>
                  <a:schemeClr val="accent6"/>
                </a:solidFill>
              </a:rPr>
              <a:t> predictions for floor 2 were True Positives</a:t>
            </a:r>
          </a:p>
          <a:p>
            <a:r>
              <a:rPr lang="en-GB" sz="1100" b="1" dirty="0">
                <a:solidFill>
                  <a:schemeClr val="accent6"/>
                </a:solidFill>
              </a:rPr>
              <a:t>	0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340 cases floor 1 was misidentified as 0 &amp; 349 times floor 2  + 227 times floor 3 was misidentified as 0</a:t>
            </a:r>
          </a:p>
          <a:p>
            <a:endParaRPr lang="en-GB" sz="1100" b="1" u="sng" dirty="0">
              <a:solidFill>
                <a:srgbClr val="FF0000"/>
              </a:solidFill>
            </a:endParaRPr>
          </a:p>
          <a:p>
            <a:r>
              <a:rPr lang="en-GB" sz="1100" dirty="0">
                <a:solidFill>
                  <a:schemeClr val="accent2"/>
                </a:solidFill>
              </a:rPr>
              <a:t>Other floors could hardly be predicted</a:t>
            </a:r>
            <a:endParaRPr lang="en-GB" sz="1100" b="1" u="sng" dirty="0">
              <a:solidFill>
                <a:srgbClr val="FF0000"/>
              </a:solidFill>
            </a:endParaRP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86085" y="2966073"/>
            <a:ext cx="5105915" cy="3416320"/>
          </a:xfrm>
          <a:prstGeom prst="rect">
            <a:avLst/>
          </a:prstGeom>
        </p:spPr>
        <p:txBody>
          <a:bodyPr wrap="square">
            <a:spAutoFit/>
          </a:bodyPr>
          <a:lstStyle/>
          <a:p>
            <a:r>
              <a:rPr lang="en-US" sz="1200" dirty="0">
                <a:solidFill>
                  <a:schemeClr val="accent1"/>
                </a:solidFill>
              </a:rPr>
              <a:t>KNNB1Floor Model</a:t>
            </a:r>
          </a:p>
          <a:p>
            <a:r>
              <a:rPr lang="en-US" sz="1200" dirty="0"/>
              <a:t>Confusion Matrix and Statistics</a:t>
            </a:r>
          </a:p>
          <a:p>
            <a:endParaRPr lang="en-US" sz="1200" dirty="0"/>
          </a:p>
          <a:p>
            <a:r>
              <a:rPr lang="en-US" sz="1200" dirty="0"/>
              <a:t>                     </a:t>
            </a:r>
          </a:p>
          <a:p>
            <a:r>
              <a:rPr lang="en-US" sz="1200" dirty="0"/>
              <a:t>predictions_RFB1Floor   0   1   2   3</a:t>
            </a:r>
          </a:p>
          <a:p>
            <a:r>
              <a:rPr lang="en-US" sz="1200" dirty="0"/>
              <a:t>                    0   0   0   0   0</a:t>
            </a:r>
          </a:p>
          <a:p>
            <a:r>
              <a:rPr lang="en-US" sz="1200" dirty="0"/>
              <a:t>                    1 340 370 349 227</a:t>
            </a:r>
          </a:p>
          <a:p>
            <a:r>
              <a:rPr lang="en-US" sz="1200" dirty="0"/>
              <a:t>                    2   0   0   0   0</a:t>
            </a:r>
          </a:p>
          <a:p>
            <a:r>
              <a:rPr lang="en-US" sz="1200" dirty="0"/>
              <a:t>                    3   0   3   0   0</a:t>
            </a:r>
          </a:p>
          <a:p>
            <a:endParaRPr lang="en-US" sz="1200" dirty="0"/>
          </a:p>
          <a:p>
            <a:r>
              <a:rPr lang="en-US" sz="1200" dirty="0"/>
              <a:t>Overall Statistics</a:t>
            </a:r>
          </a:p>
          <a:p>
            <a:r>
              <a:rPr lang="en-US" sz="1200" dirty="0"/>
              <a:t>                                          </a:t>
            </a:r>
          </a:p>
          <a:p>
            <a:r>
              <a:rPr lang="en-US" sz="1200" dirty="0"/>
              <a:t>               Accuracy : 0.287           </a:t>
            </a:r>
          </a:p>
          <a:p>
            <a:r>
              <a:rPr lang="en-US" sz="1200" dirty="0"/>
              <a:t>                 95% CI : (0.2625, 0.3126)</a:t>
            </a:r>
          </a:p>
          <a:p>
            <a:r>
              <a:rPr lang="en-US" sz="1200" dirty="0"/>
              <a:t>    No Information Rate : 0.2894          </a:t>
            </a:r>
          </a:p>
          <a:p>
            <a:r>
              <a:rPr lang="en-US" sz="1200" dirty="0"/>
              <a:t>    P-Value [Acc &gt; NIR] : 0.5835          </a:t>
            </a:r>
          </a:p>
          <a:p>
            <a:r>
              <a:rPr lang="en-US" sz="1200" dirty="0"/>
              <a:t>                                          </a:t>
            </a:r>
          </a:p>
          <a:p>
            <a:r>
              <a:rPr lang="en-US" sz="1200" dirty="0"/>
              <a:t>                  Kappa : -0.0029</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393419" y="291010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285712" y="305809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1285712" y="50619"/>
            <a:ext cx="5981350" cy="861774"/>
          </a:xfrm>
          <a:prstGeom prst="rect">
            <a:avLst/>
          </a:prstGeom>
        </p:spPr>
        <p:txBody>
          <a:bodyPr wrap="square">
            <a:spAutoFit/>
          </a:bodyPr>
          <a:lstStyle/>
          <a:p>
            <a:r>
              <a:rPr lang="en-GB" sz="1000" b="1" dirty="0">
                <a:solidFill>
                  <a:schemeClr val="accent1"/>
                </a:solidFill>
              </a:rPr>
              <a:t>	kappa_RFNB1Floor Confusion Matrix</a:t>
            </a:r>
          </a:p>
          <a:p>
            <a:pPr lvl="2"/>
            <a:r>
              <a:rPr lang="en-US" sz="1000" dirty="0"/>
              <a:t> 	value      	ASE      	z </a:t>
            </a:r>
            <a:r>
              <a:rPr lang="en-US" sz="1000" dirty="0" err="1"/>
              <a:t>Pr</a:t>
            </a:r>
            <a:r>
              <a:rPr lang="en-US" sz="1000" dirty="0"/>
              <a:t>(&gt;|z|)</a:t>
            </a:r>
          </a:p>
          <a:p>
            <a:pPr lvl="2"/>
            <a:r>
              <a:rPr lang="en-US" sz="1000" dirty="0"/>
              <a:t>Unweighted 	-0.002903 	0.001674	 -1.734  0.08285</a:t>
            </a:r>
          </a:p>
          <a:p>
            <a:pPr lvl="2"/>
            <a:r>
              <a:rPr lang="en-US" sz="1000" dirty="0"/>
              <a:t>Weighted   	-0.003264 	0.001880 	-1.736  0.0825031</a:t>
            </a:r>
          </a:p>
          <a:p>
            <a:endParaRPr lang="en-US" sz="1000" dirty="0"/>
          </a:p>
        </p:txBody>
      </p:sp>
    </p:spTree>
    <p:extLst>
      <p:ext uri="{BB962C8B-B14F-4D97-AF65-F5344CB8AC3E}">
        <p14:creationId xmlns:p14="http://schemas.microsoft.com/office/powerpoint/2010/main" val="241323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F6B659C-E3D5-4B08-A03E-06F44E750733}"/>
              </a:ext>
            </a:extLst>
          </p:cNvPr>
          <p:cNvPicPr>
            <a:picLocks noChangeAspect="1"/>
          </p:cNvPicPr>
          <p:nvPr/>
        </p:nvPicPr>
        <p:blipFill>
          <a:blip r:embed="rId2"/>
          <a:stretch>
            <a:fillRect/>
          </a:stretch>
        </p:blipFill>
        <p:spPr>
          <a:xfrm>
            <a:off x="197479" y="1920831"/>
            <a:ext cx="6395997" cy="5001998"/>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252634" y="2458206"/>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89110" y="285116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968851" y="2458206"/>
            <a:ext cx="4443383" cy="3416320"/>
          </a:xfrm>
          <a:prstGeom prst="rect">
            <a:avLst/>
          </a:prstGeom>
        </p:spPr>
        <p:txBody>
          <a:bodyPr wrap="square">
            <a:spAutoFit/>
          </a:bodyPr>
          <a:lstStyle/>
          <a:p>
            <a:r>
              <a:rPr lang="en-GB" sz="1200" dirty="0">
                <a:solidFill>
                  <a:schemeClr val="accent1"/>
                </a:solidFill>
              </a:rPr>
              <a:t>RFB2Floor Model</a:t>
            </a:r>
          </a:p>
          <a:p>
            <a:r>
              <a:rPr lang="en-GB" sz="1200" dirty="0"/>
              <a:t>Confusion Matrix and Statistics</a:t>
            </a:r>
          </a:p>
          <a:p>
            <a:r>
              <a:rPr lang="en-GB" sz="1200" dirty="0"/>
              <a:t>                     </a:t>
            </a:r>
          </a:p>
          <a:p>
            <a:r>
              <a:rPr lang="en-GB" sz="1200" dirty="0"/>
              <a:t>predictions_RFB2Floor   	       0   1   2   3   4</a:t>
            </a:r>
          </a:p>
          <a:p>
            <a:r>
              <a:rPr lang="en-GB" sz="1200" dirty="0"/>
              <a:t>                    		0 478   0   0   0   0</a:t>
            </a:r>
          </a:p>
          <a:p>
            <a:r>
              <a:rPr lang="en-GB" sz="1200" dirty="0"/>
              <a:t>                    		1   0 538   0   0   0</a:t>
            </a:r>
          </a:p>
          <a:p>
            <a:r>
              <a:rPr lang="en-GB" sz="1200" dirty="0"/>
              <a:t>                    		2   0   0 393   0   0</a:t>
            </a:r>
          </a:p>
          <a:p>
            <a:r>
              <a:rPr lang="en-GB" sz="1200" dirty="0"/>
              <a:t>                    		3   0   0   1 677   0</a:t>
            </a:r>
          </a:p>
          <a:p>
            <a:r>
              <a:rPr lang="en-GB" sz="1200" dirty="0"/>
              <a:t>                    		4   0   0   0   0 275</a:t>
            </a:r>
          </a:p>
          <a:p>
            <a:endParaRPr lang="en-GB" sz="1200" dirty="0"/>
          </a:p>
          <a:p>
            <a:r>
              <a:rPr lang="en-GB" sz="1200" dirty="0"/>
              <a:t>Overall Statistics</a:t>
            </a:r>
          </a:p>
          <a:p>
            <a:r>
              <a:rPr lang="en-GB" sz="1200" dirty="0"/>
              <a:t>                                     </a:t>
            </a:r>
          </a:p>
          <a:p>
            <a:r>
              <a:rPr lang="en-GB" sz="1200" dirty="0"/>
              <a:t>               Accuracy : 0.9996     </a:t>
            </a:r>
          </a:p>
          <a:p>
            <a:r>
              <a:rPr lang="en-GB" sz="1200" dirty="0"/>
              <a:t>                 95% CI : (0.9976, 1)</a:t>
            </a:r>
          </a:p>
          <a:p>
            <a:r>
              <a:rPr lang="en-GB" sz="1200" dirty="0"/>
              <a:t>    No Information Rate : 0.2866     </a:t>
            </a:r>
          </a:p>
          <a:p>
            <a:r>
              <a:rPr lang="en-GB" sz="1200" dirty="0"/>
              <a:t>    P-Value [</a:t>
            </a:r>
            <a:r>
              <a:rPr lang="en-GB" sz="1200" dirty="0" err="1"/>
              <a:t>Acc</a:t>
            </a:r>
            <a:r>
              <a:rPr lang="en-GB" sz="1200" dirty="0"/>
              <a:t> &gt; NIR] : &lt; 2.2e-16  </a:t>
            </a:r>
          </a:p>
          <a:p>
            <a:r>
              <a:rPr lang="en-GB" sz="1200" dirty="0"/>
              <a:t>                                     </a:t>
            </a:r>
          </a:p>
          <a:p>
            <a:r>
              <a:rPr lang="en-GB" sz="1200" dirty="0"/>
              <a:t>                  Kappa : 0.9995 </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707886"/>
          </a:xfrm>
          <a:prstGeom prst="rect">
            <a:avLst/>
          </a:prstGeom>
        </p:spPr>
        <p:txBody>
          <a:bodyPr wrap="square">
            <a:spAutoFit/>
          </a:bodyPr>
          <a:lstStyle/>
          <a:p>
            <a:r>
              <a:rPr lang="en-GB" sz="1000" b="1" dirty="0">
                <a:solidFill>
                  <a:schemeClr val="accent1"/>
                </a:solidFill>
              </a:rPr>
              <a:t>kappa_RFB2Floor Confusion Matrix</a:t>
            </a:r>
          </a:p>
          <a:p>
            <a:r>
              <a:rPr lang="en-US" sz="1000" dirty="0"/>
              <a:t> 	value       ASE    		z </a:t>
            </a:r>
            <a:r>
              <a:rPr lang="en-US" sz="1000" dirty="0" err="1"/>
              <a:t>Pr</a:t>
            </a:r>
            <a:r>
              <a:rPr lang="en-US" sz="1000" dirty="0"/>
              <a:t>(&gt;|z|)</a:t>
            </a:r>
          </a:p>
          <a:p>
            <a:r>
              <a:rPr lang="en-US" sz="1000" dirty="0"/>
              <a:t>Unweighted 	0.9995 `  0.0005402 1850        	0</a:t>
            </a:r>
          </a:p>
          <a:p>
            <a:r>
              <a:rPr lang="en-US" sz="1000" dirty="0"/>
              <a:t>Weighted   	0.9997    0.0002822 3542        	0</a:t>
            </a:r>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909325" y="19772"/>
            <a:ext cx="4540697" cy="1107996"/>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538</a:t>
            </a:r>
            <a:r>
              <a:rPr lang="en-GB" sz="1100" dirty="0">
                <a:solidFill>
                  <a:schemeClr val="accent6"/>
                </a:solidFill>
              </a:rPr>
              <a:t> predictions for floor 1 were True Positives</a:t>
            </a:r>
          </a:p>
          <a:p>
            <a:r>
              <a:rPr lang="en-GB" sz="1100" b="1" dirty="0">
                <a:solidFill>
                  <a:schemeClr val="accent6"/>
                </a:solidFill>
              </a:rPr>
              <a:t>	393</a:t>
            </a:r>
            <a:r>
              <a:rPr lang="en-GB" sz="1100" dirty="0">
                <a:solidFill>
                  <a:schemeClr val="accent6"/>
                </a:solidFill>
              </a:rPr>
              <a:t> predictions for floor 2 were True Positives</a:t>
            </a:r>
          </a:p>
          <a:p>
            <a:r>
              <a:rPr lang="en-GB" sz="1100" b="1" dirty="0">
                <a:solidFill>
                  <a:schemeClr val="accent6"/>
                </a:solidFill>
              </a:rPr>
              <a:t>	677 </a:t>
            </a:r>
            <a:r>
              <a:rPr lang="en-GB" sz="1100" dirty="0">
                <a:solidFill>
                  <a:schemeClr val="accent6"/>
                </a:solidFill>
              </a:rPr>
              <a:t>predictions for floor 3 were True Positives</a:t>
            </a:r>
          </a:p>
          <a:p>
            <a:r>
              <a:rPr lang="en-GB" sz="1100" dirty="0">
                <a:solidFill>
                  <a:schemeClr val="accent6"/>
                </a:solidFill>
              </a:rPr>
              <a:t>	275 predictions for floor 4 were True Positives</a:t>
            </a:r>
          </a:p>
        </p:txBody>
      </p:sp>
    </p:spTree>
    <p:extLst>
      <p:ext uri="{BB962C8B-B14F-4D97-AF65-F5344CB8AC3E}">
        <p14:creationId xmlns:p14="http://schemas.microsoft.com/office/powerpoint/2010/main" val="3748801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dirty="0"/>
              <a:t>1st RF-model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16940" y="934760"/>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6000" y="1510286"/>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8" name="Rechthoek 7">
            <a:extLst>
              <a:ext uri="{FF2B5EF4-FFF2-40B4-BE49-F238E27FC236}">
                <a16:creationId xmlns:a16="http://schemas.microsoft.com/office/drawing/2014/main" id="{BE83E06C-FCC3-4233-83ED-1E821AC5E2D7}"/>
              </a:ext>
            </a:extLst>
          </p:cNvPr>
          <p:cNvSpPr/>
          <p:nvPr/>
        </p:nvSpPr>
        <p:spPr>
          <a:xfrm>
            <a:off x="471328" y="4139820"/>
            <a:ext cx="1942005" cy="2031325"/>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313634" y="3510809"/>
            <a:ext cx="6096000" cy="3416320"/>
          </a:xfrm>
          <a:prstGeom prst="rect">
            <a:avLst/>
          </a:prstGeom>
        </p:spPr>
        <p:txBody>
          <a:bodyPr>
            <a:spAutoFit/>
          </a:bodyPr>
          <a:lstStyle/>
          <a:p>
            <a:r>
              <a:rPr lang="en-GB" dirty="0"/>
              <a:t>#kappa</a:t>
            </a:r>
          </a:p>
          <a:p>
            <a:r>
              <a:rPr lang="en-GB" dirty="0"/>
              <a:t>#B0 </a:t>
            </a:r>
            <a:r>
              <a:rPr lang="en-US" dirty="0"/>
              <a:t> value      		ASE		</a:t>
            </a:r>
          </a:p>
          <a:p>
            <a:r>
              <a:rPr lang="en-US" dirty="0"/>
              <a:t>Unweighted 0.9969 	0.001770 563.4     </a:t>
            </a:r>
          </a:p>
          <a:p>
            <a:r>
              <a:rPr lang="en-US" dirty="0"/>
              <a:t>Weighted   0.9981 		0.001098 909.4        </a:t>
            </a:r>
          </a:p>
          <a:p>
            <a:endParaRPr lang="en-US" dirty="0"/>
          </a:p>
          <a:p>
            <a:r>
              <a:rPr lang="en-GB" dirty="0"/>
              <a:t>#B1 </a:t>
            </a:r>
          </a:p>
          <a:p>
            <a:r>
              <a:rPr lang="en-US" dirty="0"/>
              <a:t>Unweighted -0.002903 	0.001674</a:t>
            </a:r>
          </a:p>
          <a:p>
            <a:r>
              <a:rPr lang="en-US" dirty="0"/>
              <a:t>Weighted   -0.003264 	0.001880</a:t>
            </a:r>
          </a:p>
          <a:p>
            <a:endParaRPr lang="en-US" dirty="0"/>
          </a:p>
          <a:p>
            <a:r>
              <a:rPr lang="en-GB" dirty="0"/>
              <a:t>#B2 </a:t>
            </a:r>
          </a:p>
          <a:p>
            <a:r>
              <a:rPr lang="en-GB" dirty="0"/>
              <a:t>Unweighted  </a:t>
            </a:r>
            <a:r>
              <a:rPr lang="en-US" dirty="0"/>
              <a:t>0.9995 	0.0005402</a:t>
            </a:r>
          </a:p>
          <a:p>
            <a:r>
              <a:rPr lang="en-US" dirty="0"/>
              <a:t>Weighted      0.9997 	0.0002822</a:t>
            </a:r>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2954178" y="4139820"/>
            <a:ext cx="1942005" cy="2585323"/>
          </a:xfrm>
          <a:prstGeom prst="rect">
            <a:avLst/>
          </a:prstGeom>
        </p:spPr>
        <p:txBody>
          <a:bodyPr wrap="square">
            <a:spAutoFit/>
          </a:bodyPr>
          <a:lstStyle/>
          <a:p>
            <a:r>
              <a:rPr lang="en-US" dirty="0">
                <a:solidFill>
                  <a:schemeClr val="accent1"/>
                </a:solidFill>
              </a:rPr>
              <a:t>FLOOR</a:t>
            </a:r>
            <a:r>
              <a:rPr lang="en-US" dirty="0"/>
              <a:t> </a:t>
            </a:r>
          </a:p>
          <a:p>
            <a:endParaRPr lang="en-US" dirty="0"/>
          </a:p>
          <a:p>
            <a:r>
              <a:rPr lang="en-US" dirty="0"/>
              <a:t>Kappa	</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spTree>
    <p:extLst>
      <p:ext uri="{BB962C8B-B14F-4D97-AF65-F5344CB8AC3E}">
        <p14:creationId xmlns:p14="http://schemas.microsoft.com/office/powerpoint/2010/main" val="611978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65709" y="-11782"/>
            <a:ext cx="10515600" cy="853420"/>
          </a:xfrm>
        </p:spPr>
        <p:txBody>
          <a:bodyPr/>
          <a:lstStyle/>
          <a:p>
            <a:r>
              <a:rPr lang="en-GB" dirty="0">
                <a:solidFill>
                  <a:schemeClr val="accent1"/>
                </a:solidFill>
              </a:rPr>
              <a:t>3</a:t>
            </a:r>
            <a:r>
              <a:rPr lang="en-GB" baseline="30000" dirty="0">
                <a:solidFill>
                  <a:schemeClr val="accent1"/>
                </a:solidFill>
              </a:rPr>
              <a:t>rd KNN model compared to RF 1st model</a:t>
            </a:r>
            <a:endParaRPr lang="en-GB" dirty="0">
              <a:solidFill>
                <a:schemeClr val="accent1"/>
              </a:solidFill>
            </a:endParaRPr>
          </a:p>
        </p:txBody>
      </p:sp>
      <p:sp>
        <p:nvSpPr>
          <p:cNvPr id="3" name="Rechthoek 2">
            <a:extLst>
              <a:ext uri="{FF2B5EF4-FFF2-40B4-BE49-F238E27FC236}">
                <a16:creationId xmlns:a16="http://schemas.microsoft.com/office/drawing/2014/main" id="{3D5ED4A9-1D6D-4726-999E-C31A0200D659}"/>
              </a:ext>
            </a:extLst>
          </p:cNvPr>
          <p:cNvSpPr/>
          <p:nvPr/>
        </p:nvSpPr>
        <p:spPr>
          <a:xfrm>
            <a:off x="180906" y="953172"/>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4.200349 	98.38193 	2.067570</a:t>
            </a:r>
          </a:p>
          <a:p>
            <a:r>
              <a:rPr lang="en-GB" dirty="0"/>
              <a:t>B1 	4.200349 	98.62613 	1.977748</a:t>
            </a:r>
          </a:p>
          <a:p>
            <a:r>
              <a:rPr lang="en-GB" dirty="0"/>
              <a:t>B2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124500" y="964237"/>
            <a:ext cx="5943593"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98.27749 	1.613786</a:t>
            </a:r>
          </a:p>
          <a:p>
            <a:r>
              <a:rPr lang="en-GB" dirty="0"/>
              <a:t>B1 	3.746984 	99.42940 	1.248799</a:t>
            </a:r>
          </a:p>
          <a:p>
            <a:r>
              <a:rPr lang="en-GB" dirty="0"/>
              <a:t>B2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80906" y="530830"/>
            <a:ext cx="11023134" cy="369332"/>
          </a:xfrm>
          <a:prstGeom prst="rect">
            <a:avLst/>
          </a:prstGeom>
          <a:noFill/>
        </p:spPr>
        <p:txBody>
          <a:bodyPr wrap="square" rtlCol="0">
            <a:spAutoFit/>
          </a:bodyPr>
          <a:lstStyle/>
          <a:p>
            <a:r>
              <a:rPr lang="en-GB" b="1" dirty="0">
                <a:solidFill>
                  <a:schemeClr val="accent2"/>
                </a:solidFill>
              </a:rPr>
              <a:t>Latitude / longitude KPI’s KNN</a:t>
            </a:r>
          </a:p>
        </p:txBody>
      </p:sp>
      <p:sp>
        <p:nvSpPr>
          <p:cNvPr id="6" name="Tekstvak 5">
            <a:extLst>
              <a:ext uri="{FF2B5EF4-FFF2-40B4-BE49-F238E27FC236}">
                <a16:creationId xmlns:a16="http://schemas.microsoft.com/office/drawing/2014/main" id="{D7767118-9468-4684-9315-CFCC89B96638}"/>
              </a:ext>
            </a:extLst>
          </p:cNvPr>
          <p:cNvSpPr txBox="1"/>
          <p:nvPr/>
        </p:nvSpPr>
        <p:spPr>
          <a:xfrm>
            <a:off x="177136" y="2523693"/>
            <a:ext cx="11023134" cy="369332"/>
          </a:xfrm>
          <a:prstGeom prst="rect">
            <a:avLst/>
          </a:prstGeom>
          <a:noFill/>
        </p:spPr>
        <p:txBody>
          <a:bodyPr wrap="square" rtlCol="0">
            <a:spAutoFit/>
          </a:bodyPr>
          <a:lstStyle/>
          <a:p>
            <a:r>
              <a:rPr lang="en-GB" b="1" dirty="0">
                <a:solidFill>
                  <a:schemeClr val="accent2"/>
                </a:solidFill>
              </a:rPr>
              <a:t>Latitude / longitude KPI’s 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80906" y="2995836"/>
            <a:ext cx="6021350" cy="1477328"/>
          </a:xfrm>
          <a:prstGeom prst="rect">
            <a:avLst/>
          </a:prstGeom>
        </p:spPr>
        <p:txBody>
          <a:bodyPr wrap="square">
            <a:spAutoFit/>
          </a:bodyPr>
          <a:lstStyle/>
          <a:p>
            <a:r>
              <a:rPr lang="en-GB" dirty="0" err="1"/>
              <a:t>Combi_StatSum_</a:t>
            </a:r>
            <a:r>
              <a:rPr lang="en-GB" dirty="0" err="1">
                <a:solidFill>
                  <a:schemeClr val="accent1"/>
                </a:solidFill>
              </a:rPr>
              <a:t>Lat</a:t>
            </a:r>
            <a:endParaRPr lang="en-GB" dirty="0">
              <a:solidFill>
                <a:schemeClr val="accent1"/>
              </a:solidFill>
            </a:endParaRPr>
          </a:p>
          <a:p>
            <a:r>
              <a:rPr lang="en-GB" dirty="0"/>
              <a:t>#	RMSE         	RSQ      		MAE</a:t>
            </a:r>
          </a:p>
          <a:p>
            <a:r>
              <a:rPr lang="en-GB" dirty="0"/>
              <a:t>B0 	2.277268 	99.52439 	1.314716</a:t>
            </a:r>
          </a:p>
          <a:p>
            <a:r>
              <a:rPr lang="en-GB" dirty="0"/>
              <a:t>B1 	2.277268 	99.59617 	2.151043</a:t>
            </a:r>
          </a:p>
          <a:p>
            <a:r>
              <a:rPr lang="en-GB" dirty="0"/>
              <a:t>B2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12110" y="3006901"/>
            <a:ext cx="5654348" cy="1477328"/>
          </a:xfrm>
          <a:prstGeom prst="rect">
            <a:avLst/>
          </a:prstGeom>
        </p:spPr>
        <p:txBody>
          <a:bodyPr wrap="square">
            <a:spAutoFit/>
          </a:bodyPr>
          <a:lstStyle/>
          <a:p>
            <a:r>
              <a:rPr lang="en-GB" dirty="0" err="1"/>
              <a:t>Combi_StatSum_</a:t>
            </a:r>
            <a:r>
              <a:rPr lang="en-GB" dirty="0" err="1">
                <a:solidFill>
                  <a:schemeClr val="accent1"/>
                </a:solidFill>
              </a:rPr>
              <a:t>Long</a:t>
            </a:r>
            <a:endParaRPr lang="en-GB" dirty="0">
              <a:solidFill>
                <a:schemeClr val="accent1"/>
              </a:solidFill>
            </a:endParaRPr>
          </a:p>
          <a:p>
            <a:r>
              <a:rPr lang="en-GB" dirty="0"/>
              <a:t>#	RMSE         	RSQ      		MAE</a:t>
            </a:r>
          </a:p>
          <a:p>
            <a:r>
              <a:rPr lang="en-GB" dirty="0"/>
              <a:t>B0 	3.245267 	98.82977 	1.739514</a:t>
            </a:r>
          </a:p>
          <a:p>
            <a:r>
              <a:rPr lang="en-GB" dirty="0"/>
              <a:t>B1 	4.346220 	99.23230 	2.420201</a:t>
            </a:r>
          </a:p>
          <a:p>
            <a:r>
              <a:rPr lang="en-GB" dirty="0"/>
              <a:t>B2 	4.437505 	97.79701 	2.424726</a:t>
            </a:r>
          </a:p>
        </p:txBody>
      </p:sp>
      <p:sp>
        <p:nvSpPr>
          <p:cNvPr id="10" name="Rechthoek 9">
            <a:extLst>
              <a:ext uri="{FF2B5EF4-FFF2-40B4-BE49-F238E27FC236}">
                <a16:creationId xmlns:a16="http://schemas.microsoft.com/office/drawing/2014/main" id="{0189CC79-BC18-4523-8E91-0AF40C519874}"/>
              </a:ext>
            </a:extLst>
          </p:cNvPr>
          <p:cNvSpPr/>
          <p:nvPr/>
        </p:nvSpPr>
        <p:spPr>
          <a:xfrm>
            <a:off x="6416691" y="4666644"/>
            <a:ext cx="1942005" cy="2031325"/>
          </a:xfrm>
          <a:prstGeom prst="rect">
            <a:avLst/>
          </a:prstGeom>
        </p:spPr>
        <p:txBody>
          <a:bodyPr wrap="square">
            <a:spAutoFit/>
          </a:bodyPr>
          <a:lstStyle/>
          <a:p>
            <a:r>
              <a:rPr lang="en-US" dirty="0">
                <a:solidFill>
                  <a:schemeClr val="accent1"/>
                </a:solidFill>
              </a:rPr>
              <a:t>FLOOR</a:t>
            </a:r>
            <a:r>
              <a:rPr lang="en-US" dirty="0"/>
              <a:t>  RF</a:t>
            </a:r>
          </a:p>
          <a:p>
            <a:endParaRPr lang="en-US" dirty="0"/>
          </a:p>
          <a:p>
            <a:r>
              <a:rPr lang="en-US" dirty="0"/>
              <a:t>Acc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219658" y="4718149"/>
            <a:ext cx="1942005" cy="2031325"/>
          </a:xfrm>
          <a:prstGeom prst="rect">
            <a:avLst/>
          </a:prstGeom>
        </p:spPr>
        <p:txBody>
          <a:bodyPr wrap="square">
            <a:spAutoFit/>
          </a:bodyPr>
          <a:lstStyle/>
          <a:p>
            <a:r>
              <a:rPr lang="en-US" dirty="0">
                <a:solidFill>
                  <a:schemeClr val="accent1"/>
                </a:solidFill>
              </a:rPr>
              <a:t>FLOOR</a:t>
            </a:r>
            <a:r>
              <a:rPr lang="en-US" dirty="0"/>
              <a:t> KNN</a:t>
            </a:r>
          </a:p>
          <a:p>
            <a:endParaRPr lang="en-US" dirty="0"/>
          </a:p>
          <a:p>
            <a:r>
              <a:rPr lang="en-US" dirty="0"/>
              <a:t>Acc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650887" y="4615140"/>
            <a:ext cx="2884087" cy="2134334"/>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2023368" y="4467855"/>
            <a:ext cx="1785771" cy="2372874"/>
          </a:xfrm>
          <a:prstGeom prst="rect">
            <a:avLst/>
          </a:prstGeom>
        </p:spPr>
      </p:pic>
    </p:spTree>
    <p:extLst>
      <p:ext uri="{BB962C8B-B14F-4D97-AF65-F5344CB8AC3E}">
        <p14:creationId xmlns:p14="http://schemas.microsoft.com/office/powerpoint/2010/main" val="89667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670420" y="163789"/>
            <a:ext cx="10515600" cy="951947"/>
          </a:xfrm>
        </p:spPr>
        <p:txBody>
          <a:bodyPr/>
          <a:lstStyle/>
          <a:p>
            <a:r>
              <a:rPr lang="en-GB" b="1" dirty="0">
                <a:solidFill>
                  <a:schemeClr val="accent1"/>
                </a:solidFill>
              </a:rPr>
              <a:t>KPI’s 1</a:t>
            </a:r>
            <a:r>
              <a:rPr lang="en-GB" b="1" baseline="30000" dirty="0">
                <a:solidFill>
                  <a:schemeClr val="accent1"/>
                </a:solidFill>
              </a:rPr>
              <a:t>st</a:t>
            </a:r>
            <a:r>
              <a:rPr lang="en-GB" b="1" dirty="0">
                <a:solidFill>
                  <a:schemeClr val="accent1"/>
                </a:solidFill>
              </a:rPr>
              <a:t> prediction based on KNN model</a:t>
            </a:r>
          </a:p>
        </p:txBody>
      </p:sp>
      <p:pic>
        <p:nvPicPr>
          <p:cNvPr id="5" name="Afbeelding 4">
            <a:extLst>
              <a:ext uri="{FF2B5EF4-FFF2-40B4-BE49-F238E27FC236}">
                <a16:creationId xmlns:a16="http://schemas.microsoft.com/office/drawing/2014/main" id="{20CFD75A-EB82-4DE7-AE83-7798DC7CD0B2}"/>
              </a:ext>
            </a:extLst>
          </p:cNvPr>
          <p:cNvPicPr>
            <a:picLocks noChangeAspect="1"/>
          </p:cNvPicPr>
          <p:nvPr/>
        </p:nvPicPr>
        <p:blipFill rotWithShape="1">
          <a:blip r:embed="rId2"/>
          <a:srcRect l="9843" r="4820"/>
          <a:stretch/>
        </p:blipFill>
        <p:spPr>
          <a:xfrm>
            <a:off x="4573304" y="1531711"/>
            <a:ext cx="2021746" cy="1271239"/>
          </a:xfrm>
          <a:prstGeom prst="rect">
            <a:avLst/>
          </a:prstGeom>
        </p:spPr>
      </p:pic>
      <p:pic>
        <p:nvPicPr>
          <p:cNvPr id="6" name="Afbeelding 5">
            <a:extLst>
              <a:ext uri="{FF2B5EF4-FFF2-40B4-BE49-F238E27FC236}">
                <a16:creationId xmlns:a16="http://schemas.microsoft.com/office/drawing/2014/main" id="{9F957972-66DF-4D62-90CC-36A29BF69CB2}"/>
              </a:ext>
            </a:extLst>
          </p:cNvPr>
          <p:cNvPicPr>
            <a:picLocks noChangeAspect="1"/>
          </p:cNvPicPr>
          <p:nvPr/>
        </p:nvPicPr>
        <p:blipFill>
          <a:blip r:embed="rId3"/>
          <a:stretch>
            <a:fillRect/>
          </a:stretch>
        </p:blipFill>
        <p:spPr>
          <a:xfrm>
            <a:off x="8122668" y="3614169"/>
            <a:ext cx="3848100" cy="1781175"/>
          </a:xfrm>
          <a:prstGeom prst="rect">
            <a:avLst/>
          </a:prstGeom>
        </p:spPr>
      </p:pic>
      <p:pic>
        <p:nvPicPr>
          <p:cNvPr id="7" name="Afbeelding 6">
            <a:extLst>
              <a:ext uri="{FF2B5EF4-FFF2-40B4-BE49-F238E27FC236}">
                <a16:creationId xmlns:a16="http://schemas.microsoft.com/office/drawing/2014/main" id="{3E816649-A558-4D5E-B7F3-5ACF6D6B9F29}"/>
              </a:ext>
            </a:extLst>
          </p:cNvPr>
          <p:cNvPicPr>
            <a:picLocks noChangeAspect="1"/>
          </p:cNvPicPr>
          <p:nvPr/>
        </p:nvPicPr>
        <p:blipFill>
          <a:blip r:embed="rId4"/>
          <a:stretch>
            <a:fillRect/>
          </a:stretch>
        </p:blipFill>
        <p:spPr>
          <a:xfrm>
            <a:off x="4153854" y="3683226"/>
            <a:ext cx="3733289" cy="1643063"/>
          </a:xfrm>
          <a:prstGeom prst="rect">
            <a:avLst/>
          </a:prstGeom>
        </p:spPr>
      </p:pic>
      <p:pic>
        <p:nvPicPr>
          <p:cNvPr id="8" name="Afbeelding 7">
            <a:extLst>
              <a:ext uri="{FF2B5EF4-FFF2-40B4-BE49-F238E27FC236}">
                <a16:creationId xmlns:a16="http://schemas.microsoft.com/office/drawing/2014/main" id="{7FFE7550-3701-4C85-97D7-7EF969BB0D0C}"/>
              </a:ext>
            </a:extLst>
          </p:cNvPr>
          <p:cNvPicPr>
            <a:picLocks noChangeAspect="1"/>
          </p:cNvPicPr>
          <p:nvPr/>
        </p:nvPicPr>
        <p:blipFill>
          <a:blip r:embed="rId5"/>
          <a:stretch>
            <a:fillRect/>
          </a:stretch>
        </p:blipFill>
        <p:spPr>
          <a:xfrm>
            <a:off x="317879" y="3802289"/>
            <a:ext cx="3600450" cy="1524000"/>
          </a:xfrm>
          <a:prstGeom prst="rect">
            <a:avLst/>
          </a:prstGeom>
        </p:spPr>
      </p:pic>
    </p:spTree>
    <p:extLst>
      <p:ext uri="{BB962C8B-B14F-4D97-AF65-F5344CB8AC3E}">
        <p14:creationId xmlns:p14="http://schemas.microsoft.com/office/powerpoint/2010/main" val="279459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C0CE493-8BC5-42AA-AE31-3A8DA2DEF78D}"/>
              </a:ext>
            </a:extLst>
          </p:cNvPr>
          <p:cNvPicPr>
            <a:picLocks noChangeAspect="1"/>
          </p:cNvPicPr>
          <p:nvPr/>
        </p:nvPicPr>
        <p:blipFill>
          <a:blip r:embed="rId2"/>
          <a:stretch>
            <a:fillRect/>
          </a:stretch>
        </p:blipFill>
        <p:spPr>
          <a:xfrm>
            <a:off x="92217" y="859739"/>
            <a:ext cx="4744834" cy="3636759"/>
          </a:xfrm>
          <a:prstGeom prst="rect">
            <a:avLst/>
          </a:prstGeom>
        </p:spPr>
      </p:pic>
      <p:pic>
        <p:nvPicPr>
          <p:cNvPr id="9" name="Afbeelding 8">
            <a:extLst>
              <a:ext uri="{FF2B5EF4-FFF2-40B4-BE49-F238E27FC236}">
                <a16:creationId xmlns:a16="http://schemas.microsoft.com/office/drawing/2014/main" id="{4D652742-E4AC-4729-AD83-D23FD1C4B18B}"/>
              </a:ext>
            </a:extLst>
          </p:cNvPr>
          <p:cNvPicPr>
            <a:picLocks noChangeAspect="1"/>
          </p:cNvPicPr>
          <p:nvPr/>
        </p:nvPicPr>
        <p:blipFill>
          <a:blip r:embed="rId3"/>
          <a:stretch>
            <a:fillRect/>
          </a:stretch>
        </p:blipFill>
        <p:spPr>
          <a:xfrm>
            <a:off x="4837051" y="3429000"/>
            <a:ext cx="4497373" cy="3316647"/>
          </a:xfrm>
          <a:prstGeom prst="rect">
            <a:avLst/>
          </a:prstGeom>
        </p:spPr>
      </p:pic>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23526"/>
            <a:ext cx="7558481" cy="943631"/>
          </a:xfrm>
        </p:spPr>
        <p:txBody>
          <a:bodyPr/>
          <a:lstStyle/>
          <a:p>
            <a:r>
              <a:rPr lang="en-GB" b="1" dirty="0">
                <a:solidFill>
                  <a:schemeClr val="accent1"/>
                </a:solidFill>
              </a:rPr>
              <a:t>CF for Floor 1</a:t>
            </a:r>
            <a:r>
              <a:rPr lang="en-GB" b="1" baseline="30000" dirty="0">
                <a:solidFill>
                  <a:schemeClr val="accent1"/>
                </a:solidFill>
              </a:rPr>
              <a:t>st</a:t>
            </a:r>
            <a:r>
              <a:rPr lang="en-GB" b="1" dirty="0">
                <a:solidFill>
                  <a:schemeClr val="accent1"/>
                </a:solidFill>
              </a:rPr>
              <a:t> </a:t>
            </a:r>
            <a:r>
              <a:rPr lang="en-GB" b="1" dirty="0" err="1">
                <a:solidFill>
                  <a:schemeClr val="accent1"/>
                </a:solidFill>
              </a:rPr>
              <a:t>pred_KNN</a:t>
            </a:r>
            <a:r>
              <a:rPr lang="en-GB" b="1" dirty="0">
                <a:solidFill>
                  <a:schemeClr val="accent1"/>
                </a:solidFill>
              </a:rPr>
              <a:t> model</a:t>
            </a:r>
          </a:p>
        </p:txBody>
      </p:sp>
      <p:sp>
        <p:nvSpPr>
          <p:cNvPr id="4" name="Tekstvak 3">
            <a:extLst>
              <a:ext uri="{FF2B5EF4-FFF2-40B4-BE49-F238E27FC236}">
                <a16:creationId xmlns:a16="http://schemas.microsoft.com/office/drawing/2014/main" id="{D36FF0F0-7B3C-477E-93D0-E0CC54110E1A}"/>
              </a:ext>
            </a:extLst>
          </p:cNvPr>
          <p:cNvSpPr txBox="1"/>
          <p:nvPr/>
        </p:nvSpPr>
        <p:spPr>
          <a:xfrm>
            <a:off x="6786694" y="3291216"/>
            <a:ext cx="855677" cy="369332"/>
          </a:xfrm>
          <a:prstGeom prst="rect">
            <a:avLst/>
          </a:prstGeom>
          <a:noFill/>
        </p:spPr>
        <p:txBody>
          <a:bodyPr wrap="square" rtlCol="0">
            <a:spAutoFit/>
          </a:bodyPr>
          <a:lstStyle/>
          <a:p>
            <a:r>
              <a:rPr lang="en-GB" b="1" dirty="0">
                <a:solidFill>
                  <a:schemeClr val="accent2"/>
                </a:solidFill>
              </a:rPr>
              <a:t>B1</a:t>
            </a:r>
          </a:p>
        </p:txBody>
      </p:sp>
      <p:sp>
        <p:nvSpPr>
          <p:cNvPr id="10" name="Tekstvak 9">
            <a:extLst>
              <a:ext uri="{FF2B5EF4-FFF2-40B4-BE49-F238E27FC236}">
                <a16:creationId xmlns:a16="http://schemas.microsoft.com/office/drawing/2014/main" id="{2A725208-C8DC-44F8-B5C7-C7ADA3518D18}"/>
              </a:ext>
            </a:extLst>
          </p:cNvPr>
          <p:cNvSpPr txBox="1"/>
          <p:nvPr/>
        </p:nvSpPr>
        <p:spPr>
          <a:xfrm>
            <a:off x="2187552" y="735439"/>
            <a:ext cx="855677" cy="369332"/>
          </a:xfrm>
          <a:prstGeom prst="rect">
            <a:avLst/>
          </a:prstGeom>
          <a:noFill/>
        </p:spPr>
        <p:txBody>
          <a:bodyPr wrap="square" rtlCol="0">
            <a:spAutoFit/>
          </a:bodyPr>
          <a:lstStyle/>
          <a:p>
            <a:r>
              <a:rPr lang="en-GB" b="1" dirty="0">
                <a:solidFill>
                  <a:schemeClr val="accent2"/>
                </a:solidFill>
              </a:rPr>
              <a:t>B0</a:t>
            </a:r>
          </a:p>
        </p:txBody>
      </p:sp>
      <p:pic>
        <p:nvPicPr>
          <p:cNvPr id="11" name="Afbeelding 10">
            <a:extLst>
              <a:ext uri="{FF2B5EF4-FFF2-40B4-BE49-F238E27FC236}">
                <a16:creationId xmlns:a16="http://schemas.microsoft.com/office/drawing/2014/main" id="{B75DA947-CCB5-4DED-B00D-55B3A79A5872}"/>
              </a:ext>
            </a:extLst>
          </p:cNvPr>
          <p:cNvPicPr>
            <a:picLocks noChangeAspect="1"/>
          </p:cNvPicPr>
          <p:nvPr/>
        </p:nvPicPr>
        <p:blipFill>
          <a:blip r:embed="rId4"/>
          <a:stretch>
            <a:fillRect/>
          </a:stretch>
        </p:blipFill>
        <p:spPr>
          <a:xfrm>
            <a:off x="7290276" y="62228"/>
            <a:ext cx="4809507" cy="3636760"/>
          </a:xfrm>
          <a:prstGeom prst="rect">
            <a:avLst/>
          </a:prstGeom>
        </p:spPr>
      </p:pic>
      <p:sp>
        <p:nvSpPr>
          <p:cNvPr id="12" name="Tekstvak 11">
            <a:extLst>
              <a:ext uri="{FF2B5EF4-FFF2-40B4-BE49-F238E27FC236}">
                <a16:creationId xmlns:a16="http://schemas.microsoft.com/office/drawing/2014/main" id="{5B967DF7-40A3-43B7-9376-4671A9C795A9}"/>
              </a:ext>
            </a:extLst>
          </p:cNvPr>
          <p:cNvSpPr txBox="1"/>
          <p:nvPr/>
        </p:nvSpPr>
        <p:spPr>
          <a:xfrm>
            <a:off x="9156029" y="-72313"/>
            <a:ext cx="855677" cy="369332"/>
          </a:xfrm>
          <a:prstGeom prst="rect">
            <a:avLst/>
          </a:prstGeom>
          <a:noFill/>
        </p:spPr>
        <p:txBody>
          <a:bodyPr wrap="square" rtlCol="0">
            <a:spAutoFit/>
          </a:bodyPr>
          <a:lstStyle/>
          <a:p>
            <a:r>
              <a:rPr lang="en-GB" b="1" dirty="0">
                <a:solidFill>
                  <a:schemeClr val="accent2"/>
                </a:solidFill>
              </a:rPr>
              <a:t>B2</a:t>
            </a:r>
          </a:p>
        </p:txBody>
      </p:sp>
    </p:spTree>
    <p:extLst>
      <p:ext uri="{BB962C8B-B14F-4D97-AF65-F5344CB8AC3E}">
        <p14:creationId xmlns:p14="http://schemas.microsoft.com/office/powerpoint/2010/main" val="220562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TotalTime>
  <Words>7470</Words>
  <Application>Microsoft Office PowerPoint</Application>
  <PresentationFormat>Breedbeeld</PresentationFormat>
  <Paragraphs>1119</Paragraphs>
  <Slides>50</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50</vt:i4>
      </vt:variant>
    </vt:vector>
  </HeadingPairs>
  <TitlesOfParts>
    <vt:vector size="57" baseType="lpstr">
      <vt:lpstr>Arial</vt:lpstr>
      <vt:lpstr>Avenir Next LT Pro</vt:lpstr>
      <vt:lpstr>Calibri</vt:lpstr>
      <vt:lpstr>Calibri Light</vt:lpstr>
      <vt:lpstr>Lucida Console</vt:lpstr>
      <vt:lpstr>Wingdings</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test KNN in EDA fase</vt:lpstr>
      <vt:lpstr>1st KNN model on full data filtered per building  sample size 7500  DataPartition 75%</vt:lpstr>
      <vt:lpstr>1st KNN-model results for Lat/Long </vt:lpstr>
      <vt:lpstr>1st KNN-model Lat/Long summary </vt:lpstr>
      <vt:lpstr>1st KNN Floor B0 CF</vt:lpstr>
      <vt:lpstr>1st KNN Floor B1 CF</vt:lpstr>
      <vt:lpstr>1st KNN Floor B2 Confusion Matrix</vt:lpstr>
      <vt:lpstr>Training KPI’s   2nd KNN model on full data filtered per building</vt:lpstr>
      <vt:lpstr>2nd KNN B0</vt:lpstr>
      <vt:lpstr>2nd KNN B1</vt:lpstr>
      <vt:lpstr>2nd KNN B2</vt:lpstr>
      <vt:lpstr>2nd KNN-model summary training KPI’s </vt:lpstr>
      <vt:lpstr>Prediction KPI’s KNN-5 all obs per building for lat/long/floor</vt:lpstr>
      <vt:lpstr>2nd KNN B0</vt:lpstr>
      <vt:lpstr>2nd KNN B1</vt:lpstr>
      <vt:lpstr>2nd KNN B2</vt:lpstr>
      <vt:lpstr>2nd KNN-model Lat/Long/Floor KPI summary </vt:lpstr>
      <vt:lpstr>Conclusions of 2nd KNN predictions</vt:lpstr>
      <vt:lpstr>3rd Preprocess data and clean from 100</vt:lpstr>
      <vt:lpstr>3rd Check longitude / latitude</vt:lpstr>
      <vt:lpstr>3rd Check coverage per building per floor</vt:lpstr>
      <vt:lpstr>3rd Signal check per building</vt:lpstr>
      <vt:lpstr>Users linked to Building 0</vt:lpstr>
      <vt:lpstr>Users linked to Building 1</vt:lpstr>
      <vt:lpstr>Users linked to Building 2</vt:lpstr>
      <vt:lpstr>How many locations have a user registered</vt:lpstr>
      <vt:lpstr>Number of locations registered by Phone id</vt:lpstr>
      <vt:lpstr>3rd Prediction KPI’s KNN-5 all obs per building for lat/long/floor  +  Random Forest</vt:lpstr>
      <vt:lpstr>3rd KNN B0</vt:lpstr>
      <vt:lpstr>3rd KNN B1</vt:lpstr>
      <vt:lpstr>3rd KNN B2</vt:lpstr>
      <vt:lpstr>3rd KNN-model Lat/Long/Floor KPI summary </vt:lpstr>
      <vt:lpstr>Conclusions of 3rd KNN predictions</vt:lpstr>
      <vt:lpstr>1st RF B0</vt:lpstr>
      <vt:lpstr>1st RFB1</vt:lpstr>
      <vt:lpstr>1st RF B2</vt:lpstr>
      <vt:lpstr>1st RF-model Lat/Long/Floor KPI summary </vt:lpstr>
      <vt:lpstr>3rd KNN model compared to RF 1st model</vt:lpstr>
      <vt:lpstr>KPI’s 1st prediction based on KNN model</vt:lpstr>
      <vt:lpstr>CF for Floor 1st pred_KNN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77</cp:revision>
  <dcterms:created xsi:type="dcterms:W3CDTF">2019-11-26T11:14:19Z</dcterms:created>
  <dcterms:modified xsi:type="dcterms:W3CDTF">2019-12-10T13:59:35Z</dcterms:modified>
</cp:coreProperties>
</file>