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59" r:id="rId5"/>
    <p:sldId id="260" r:id="rId6"/>
    <p:sldId id="265" r:id="rId7"/>
    <p:sldId id="268" r:id="rId8"/>
    <p:sldId id="319" r:id="rId9"/>
    <p:sldId id="273" r:id="rId10"/>
    <p:sldId id="274" r:id="rId11"/>
    <p:sldId id="269" r:id="rId12"/>
    <p:sldId id="272" r:id="rId13"/>
    <p:sldId id="271" r:id="rId14"/>
    <p:sldId id="321" r:id="rId15"/>
    <p:sldId id="281" r:id="rId16"/>
    <p:sldId id="283" r:id="rId17"/>
    <p:sldId id="284" r:id="rId18"/>
    <p:sldId id="285" r:id="rId19"/>
    <p:sldId id="282" r:id="rId20"/>
    <p:sldId id="275" r:id="rId21"/>
    <p:sldId id="318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322" r:id="rId32"/>
    <p:sldId id="300" r:id="rId33"/>
    <p:sldId id="297" r:id="rId34"/>
    <p:sldId id="298" r:id="rId35"/>
    <p:sldId id="299" r:id="rId36"/>
    <p:sldId id="305" r:id="rId37"/>
    <p:sldId id="302" r:id="rId38"/>
    <p:sldId id="303" r:id="rId39"/>
    <p:sldId id="304" r:id="rId40"/>
    <p:sldId id="307" r:id="rId41"/>
    <p:sldId id="316" r:id="rId42"/>
    <p:sldId id="323" r:id="rId43"/>
    <p:sldId id="325" r:id="rId44"/>
    <p:sldId id="326" r:id="rId45"/>
    <p:sldId id="306" r:id="rId46"/>
    <p:sldId id="312" r:id="rId47"/>
    <p:sldId id="328" r:id="rId48"/>
    <p:sldId id="329" r:id="rId49"/>
    <p:sldId id="330" r:id="rId50"/>
    <p:sldId id="331" r:id="rId51"/>
    <p:sldId id="332" r:id="rId52"/>
    <p:sldId id="333" r:id="rId53"/>
    <p:sldId id="336" r:id="rId54"/>
    <p:sldId id="334" r:id="rId55"/>
    <p:sldId id="337" r:id="rId5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1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D2B74-7E78-447B-9A06-7CAE12F36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A39AD79-1769-4CB1-AEBB-29BC190D8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2FCF0F-B62C-437B-B9F2-99FBE328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EDC6BF-2AD1-4EE0-8FBC-D3628109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418322-6270-4DCC-9F76-F8C0ACA6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77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3F9B8-7869-4FD4-88C6-4E29CCE7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9F0E397-9534-4058-8A0B-4C2898D1B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6E9FDB-7407-4427-967D-DB496E28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ADFFAD-06B6-4087-BD0D-D730D419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DF4C5D-81E5-4AF6-8D21-7581F5D7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8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0B662AF-1089-43B1-8816-C4349B8BE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AB2C8F4-F144-43BD-B196-FF1C8239E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7A3FEE-8BF7-4A7B-B765-EAC93CA4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34AEFF-6ED3-4435-8063-38C03763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DF8A12-E663-42D8-8D8A-445919DA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91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384F9-C51A-4619-9579-267B76AB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4E7AE2-6C91-4E83-9DFB-12D4B637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DCA169-E467-466F-8911-34F4DD60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7B1191-499A-4D08-998A-2114DB51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747EE7-4372-4FC7-8CFB-BB599407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67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41E4-0A30-4FC5-9542-A2271DA3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D73FE5D-67CC-450C-84E1-9B2ECC75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D003D04-75D1-4E68-8B6F-2078EDB5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6EC915-0908-4519-9CB0-00FA3D57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AFD0D3-9F2A-4B02-85CD-0CE98CB5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11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D12FA-8452-4EBD-B440-DA09643A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4DE59C-AA52-42AC-ADE5-C8285577C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299D27A-536B-4B74-9FD8-B39B1121B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57CF3A4-0CC9-4A96-B278-C907FD9A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E7C848-4780-4AF1-B1CC-E9252286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0A8C7F-5434-4BF9-A078-AD44646B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19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9485B-6DFC-48EC-9C7D-83C58546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E47D9D-B79F-4AFC-9BA5-41B8A7925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2672C0B-83DE-468B-9728-74EDF53A4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1E8F3A-69D1-460A-BA1B-43E3FC532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2178B18-F7CE-4588-943F-0A0402EA8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16C344B-E37A-40FF-9D3D-6B7F60E4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62CDB22-C279-4F5E-BFC8-DE2F2B44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5DB38BD-7942-44BB-B8F8-76ABB43D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73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2371B-C26A-4C3F-9808-B10DAE32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2C0E44B-EA17-4117-9373-B99F581B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1F6F05-8AA5-4DEA-9DED-1A1579B2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0799D53-76BC-4F3B-81EC-7064E732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73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632D428-EBDD-44F4-B5F7-B73AC208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5B8AA4B-3555-4EE8-A35C-0B6DA063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C46566-C142-4DE4-B1F5-50C54036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54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2FAC2-0B4E-478F-8920-692A5F34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653A0F-C503-4B9D-A161-569B95AD4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BE5F109-517E-4503-B3BB-C70BFD031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88F418E-23B4-438A-8F3A-41E10E1F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FDFC752-546D-4B76-BB94-3636989B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C74A81C-9711-48F3-8956-3F62E265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89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18883-F1C8-4303-9878-AB593A12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84B7769-788C-4E01-A456-069D784F9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3CBB494-8131-439A-810F-CA64376B6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BC5614-2AD4-4A36-963C-0195405F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EC8F607-E0EA-4AE0-93CE-74028BD6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742BA53-2892-4569-8F5E-232C33E3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42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380520C-B224-4369-AF79-AABC5E83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3CD35C2-AAF5-4194-92BD-6066381A5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F510B6-B8F0-4FBA-A35A-AE7B31E60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82ABF-C602-4EB8-A052-2B7C8A1BDF7F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C62AFB-4001-42A3-8CE7-A7CFE3C18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948998-C271-46F3-BF2C-22B7A510A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20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weg, buiten, gebouw, spel&#10;&#10;Automatisch gegenereerde beschrijving">
            <a:extLst>
              <a:ext uri="{FF2B5EF4-FFF2-40B4-BE49-F238E27FC236}">
                <a16:creationId xmlns:a16="http://schemas.microsoft.com/office/drawing/2014/main" id="{860883AC-2A5D-4B84-A1A3-55C265A47A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092AA1-02EE-4964-8806-AF0284C74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tx1">
                    <a:lumMod val="85000"/>
                    <a:lumOff val="15000"/>
                  </a:schemeClr>
                </a:solidFill>
              </a:rPr>
              <a:t>Voor aanzicht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61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80" y="328448"/>
            <a:ext cx="11844627" cy="42797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1</a:t>
            </a:r>
            <a:r>
              <a:rPr lang="en-GB" b="1" baseline="30000" dirty="0">
                <a:solidFill>
                  <a:schemeClr val="accent1"/>
                </a:solidFill>
              </a:rPr>
              <a:t>st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KNN-5 </a:t>
            </a:r>
            <a:r>
              <a:rPr lang="en-GB" b="1" dirty="0">
                <a:solidFill>
                  <a:schemeClr val="accent1"/>
                </a:solidFill>
              </a:rPr>
              <a:t>model Lat/Long summary 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DC7BECF7-49D2-487B-BEA4-9286713797E9}"/>
              </a:ext>
            </a:extLst>
          </p:cNvPr>
          <p:cNvCxnSpPr>
            <a:cxnSpLocks/>
          </p:cNvCxnSpPr>
          <p:nvPr/>
        </p:nvCxnSpPr>
        <p:spPr>
          <a:xfrm>
            <a:off x="6018246" y="1129551"/>
            <a:ext cx="0" cy="4463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932839B7-4A2B-4995-9D1B-3CA974B9A17F}"/>
              </a:ext>
            </a:extLst>
          </p:cNvPr>
          <p:cNvSpPr/>
          <p:nvPr/>
        </p:nvSpPr>
        <p:spPr>
          <a:xfrm>
            <a:off x="5862" y="2303781"/>
            <a:ext cx="60213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Latitude</a:t>
            </a:r>
          </a:p>
          <a:p>
            <a:r>
              <a:rPr lang="en-GB" sz="2400" dirty="0"/>
              <a:t>	</a:t>
            </a:r>
            <a:r>
              <a:rPr lang="en-GB" sz="2400" b="1" dirty="0">
                <a:solidFill>
                  <a:schemeClr val="accent1"/>
                </a:solidFill>
              </a:rPr>
              <a:t>RMSE         	RSQ      	MAE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B0</a:t>
            </a:r>
            <a:r>
              <a:rPr lang="en-GB" sz="2400" dirty="0"/>
              <a:t> 	6.700310  	</a:t>
            </a:r>
            <a:r>
              <a:rPr lang="en-GB" sz="2400" dirty="0">
                <a:solidFill>
                  <a:schemeClr val="accent6"/>
                </a:solidFill>
              </a:rPr>
              <a:t>96.02481 </a:t>
            </a:r>
            <a:r>
              <a:rPr lang="en-GB" sz="2400" dirty="0"/>
              <a:t>	</a:t>
            </a:r>
            <a:r>
              <a:rPr lang="en-GB" sz="2400" dirty="0">
                <a:solidFill>
                  <a:srgbClr val="C00000"/>
                </a:solidFill>
              </a:rPr>
              <a:t>4.025045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B1</a:t>
            </a:r>
            <a:r>
              <a:rPr lang="en-GB" sz="2400" dirty="0"/>
              <a:t> 	6.700310  	</a:t>
            </a:r>
            <a:r>
              <a:rPr lang="en-GB" sz="2400" dirty="0">
                <a:solidFill>
                  <a:schemeClr val="accent6"/>
                </a:solidFill>
              </a:rPr>
              <a:t>96.47526</a:t>
            </a:r>
            <a:r>
              <a:rPr lang="en-GB" sz="2400" dirty="0"/>
              <a:t> 	</a:t>
            </a:r>
            <a:r>
              <a:rPr lang="en-GB" sz="2400" dirty="0">
                <a:solidFill>
                  <a:srgbClr val="C00000"/>
                </a:solidFill>
              </a:rPr>
              <a:t>4.448025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B2</a:t>
            </a:r>
            <a:r>
              <a:rPr lang="en-GB" sz="2400" dirty="0"/>
              <a:t> 	6.097803  	</a:t>
            </a:r>
            <a:r>
              <a:rPr lang="en-GB" sz="2400" dirty="0">
                <a:solidFill>
                  <a:schemeClr val="accent6"/>
                </a:solidFill>
              </a:rPr>
              <a:t>95.41785</a:t>
            </a:r>
            <a:r>
              <a:rPr lang="en-GB" sz="2400" dirty="0"/>
              <a:t> 	</a:t>
            </a:r>
            <a:r>
              <a:rPr lang="en-GB" sz="2400" dirty="0">
                <a:solidFill>
                  <a:schemeClr val="accent2"/>
                </a:solidFill>
              </a:rPr>
              <a:t>3.412185</a:t>
            </a:r>
          </a:p>
          <a:p>
            <a:endParaRPr lang="en-GB" sz="2400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94A4916-831E-4E52-A1FD-D923DB7228D8}"/>
              </a:ext>
            </a:extLst>
          </p:cNvPr>
          <p:cNvSpPr/>
          <p:nvPr/>
        </p:nvSpPr>
        <p:spPr>
          <a:xfrm>
            <a:off x="6164789" y="2303781"/>
            <a:ext cx="63768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Longitude</a:t>
            </a:r>
          </a:p>
          <a:p>
            <a:r>
              <a:rPr lang="en-GB" sz="2400" dirty="0"/>
              <a:t>	</a:t>
            </a:r>
            <a:r>
              <a:rPr lang="en-GB" sz="2400" b="1" dirty="0">
                <a:solidFill>
                  <a:schemeClr val="accent1"/>
                </a:solidFill>
              </a:rPr>
              <a:t>RMSE         	RSQ      	MAE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B0 </a:t>
            </a:r>
            <a:r>
              <a:rPr lang="en-GB" sz="2400" dirty="0"/>
              <a:t>	6.525668 	</a:t>
            </a:r>
            <a:r>
              <a:rPr lang="en-GB" sz="2400" dirty="0">
                <a:solidFill>
                  <a:schemeClr val="accent2"/>
                </a:solidFill>
              </a:rPr>
              <a:t>93.29991</a:t>
            </a:r>
            <a:r>
              <a:rPr lang="en-GB" sz="2400" dirty="0"/>
              <a:t> 	</a:t>
            </a:r>
            <a:r>
              <a:rPr lang="en-GB" sz="2400" dirty="0">
                <a:solidFill>
                  <a:srgbClr val="C00000"/>
                </a:solidFill>
              </a:rPr>
              <a:t>4.147491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B1</a:t>
            </a:r>
            <a:r>
              <a:rPr lang="en-GB" sz="2400" dirty="0"/>
              <a:t> 	7.890551 	</a:t>
            </a:r>
            <a:r>
              <a:rPr lang="en-GB" sz="2400" dirty="0">
                <a:solidFill>
                  <a:schemeClr val="accent6"/>
                </a:solidFill>
              </a:rPr>
              <a:t>97.40207</a:t>
            </a:r>
            <a:r>
              <a:rPr lang="en-GB" sz="2400" dirty="0"/>
              <a:t> 	</a:t>
            </a:r>
            <a:r>
              <a:rPr lang="en-GB" sz="2400" dirty="0">
                <a:solidFill>
                  <a:srgbClr val="C00000"/>
                </a:solidFill>
              </a:rPr>
              <a:t>5.055423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B2 </a:t>
            </a:r>
            <a:r>
              <a:rPr lang="en-GB" sz="2400" dirty="0"/>
              <a:t>	9.278844 	</a:t>
            </a:r>
            <a:r>
              <a:rPr lang="en-GB" sz="2400" dirty="0">
                <a:solidFill>
                  <a:schemeClr val="accent2"/>
                </a:solidFill>
              </a:rPr>
              <a:t>90.12502 </a:t>
            </a:r>
            <a:r>
              <a:rPr lang="en-GB" sz="2400" dirty="0"/>
              <a:t>	</a:t>
            </a:r>
            <a:r>
              <a:rPr lang="en-GB" sz="2400" dirty="0">
                <a:solidFill>
                  <a:srgbClr val="C00000"/>
                </a:solidFill>
              </a:rPr>
              <a:t>4.939502</a:t>
            </a:r>
          </a:p>
        </p:txBody>
      </p:sp>
    </p:spTree>
    <p:extLst>
      <p:ext uri="{BB962C8B-B14F-4D97-AF65-F5344CB8AC3E}">
        <p14:creationId xmlns:p14="http://schemas.microsoft.com/office/powerpoint/2010/main" val="403328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3" y="82432"/>
            <a:ext cx="10515600" cy="842587"/>
          </a:xfrm>
        </p:spPr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KNN Floor </a:t>
            </a:r>
            <a:r>
              <a:rPr lang="en-GB" b="1" dirty="0">
                <a:solidFill>
                  <a:schemeClr val="accent5"/>
                </a:solidFill>
              </a:rPr>
              <a:t>B0</a:t>
            </a:r>
            <a:r>
              <a:rPr lang="en-GB" dirty="0"/>
              <a:t> CF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AF75DA5-349E-4CD5-AC1D-5E7731CDE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282" y="690305"/>
            <a:ext cx="1114425" cy="7429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7DFF743-D37C-4E22-9616-0FCA6CD79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3" y="1572159"/>
            <a:ext cx="6619875" cy="4981575"/>
          </a:xfrm>
          <a:prstGeom prst="rect">
            <a:avLst/>
          </a:prstGeom>
        </p:spPr>
      </p:pic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564089" y="2389772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367374" y="2604874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500170" y="674030"/>
            <a:ext cx="58223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0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79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120</a:t>
            </a:r>
            <a:r>
              <a:rPr lang="en-GB" sz="1100" dirty="0">
                <a:solidFill>
                  <a:schemeClr val="accent6"/>
                </a:solidFill>
              </a:rPr>
              <a:t> 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116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119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12 cases floor 1 was misidentified as 0 </a:t>
            </a:r>
            <a:r>
              <a:rPr lang="en-GB" sz="1100" dirty="0">
                <a:solidFill>
                  <a:schemeClr val="accent2"/>
                </a:solidFill>
              </a:rPr>
              <a:t>&amp; 1 times floor 2 was misidentified as 0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5 cases floor 0 was misidentified as being floor 1 &amp; in 4 cases floor 2 was misidentified as 1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8 cases floor 1 was misidentified as being floor 2 &amp; in </a:t>
            </a:r>
            <a:r>
              <a:rPr lang="en-GB" sz="1100" b="1" u="sng" dirty="0">
                <a:solidFill>
                  <a:srgbClr val="FF0000"/>
                </a:solidFill>
              </a:rPr>
              <a:t>13 cases floor 3 was misidentified as 2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1 case floor 1 was misidentified as being floor 3 &amp; in </a:t>
            </a:r>
            <a:r>
              <a:rPr lang="en-GB" sz="1100" b="1" u="sng" dirty="0">
                <a:solidFill>
                  <a:srgbClr val="FF0000"/>
                </a:solidFill>
              </a:rPr>
              <a:t>15 cases floor 2 was misidentified as 3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F577DA5A-702E-4033-8425-6CF68E6FAFA5}"/>
              </a:ext>
            </a:extLst>
          </p:cNvPr>
          <p:cNvSpPr txBox="1"/>
          <p:nvPr/>
        </p:nvSpPr>
        <p:spPr>
          <a:xfrm>
            <a:off x="6135408" y="198310"/>
            <a:ext cx="591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Knn-5 can be optimized for floor Building 0 esp. floor 1, 2, 3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C5E9117-ACC2-4DB8-AF4B-BA6DE7CD2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816" y="2611715"/>
            <a:ext cx="3268038" cy="2022433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C2B17CD0-A66E-4E3F-A1C1-6C935E869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514" y="4418627"/>
            <a:ext cx="3586598" cy="2294317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653B7DFA-AB32-4EAE-8E5A-DD57A4957D0B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</p:spTree>
    <p:extLst>
      <p:ext uri="{BB962C8B-B14F-4D97-AF65-F5344CB8AC3E}">
        <p14:creationId xmlns:p14="http://schemas.microsoft.com/office/powerpoint/2010/main" val="64148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948"/>
            <a:ext cx="5551714" cy="742950"/>
          </a:xfrm>
        </p:spPr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KNN Floor </a:t>
            </a:r>
            <a:r>
              <a:rPr lang="en-GB" b="1" dirty="0">
                <a:solidFill>
                  <a:schemeClr val="accent5"/>
                </a:solidFill>
              </a:rPr>
              <a:t>B1</a:t>
            </a:r>
            <a:r>
              <a:rPr lang="en-GB" dirty="0"/>
              <a:t> CF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AC093FC-6E7D-47F1-A809-1609FF2E2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366" y="165942"/>
            <a:ext cx="1114425" cy="7429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0F19F32-33F9-4D2A-A547-44D3F1023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7" y="1790352"/>
            <a:ext cx="6315075" cy="4781550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AE3D9B3B-2375-4CA1-B809-F7F578C9DF6C}"/>
              </a:ext>
            </a:extLst>
          </p:cNvPr>
          <p:cNvCxnSpPr/>
          <p:nvPr/>
        </p:nvCxnSpPr>
        <p:spPr>
          <a:xfrm>
            <a:off x="1623138" y="2629775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1838DD00-2020-46BD-86D8-88DFACA81A06}"/>
              </a:ext>
            </a:extLst>
          </p:cNvPr>
          <p:cNvCxnSpPr>
            <a:cxnSpLocks/>
          </p:cNvCxnSpPr>
          <p:nvPr/>
        </p:nvCxnSpPr>
        <p:spPr>
          <a:xfrm flipV="1">
            <a:off x="1426318" y="2882576"/>
            <a:ext cx="3819525" cy="3114676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09874539-7E6C-4CCD-AE61-B8C522A83224}"/>
              </a:ext>
            </a:extLst>
          </p:cNvPr>
          <p:cNvSpPr txBox="1"/>
          <p:nvPr/>
        </p:nvSpPr>
        <p:spPr>
          <a:xfrm>
            <a:off x="6377085" y="861043"/>
            <a:ext cx="59124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1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114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38</a:t>
            </a:r>
            <a:r>
              <a:rPr lang="en-GB" sz="1100" dirty="0">
                <a:solidFill>
                  <a:schemeClr val="accent6"/>
                </a:solidFill>
              </a:rPr>
              <a:t> 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25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12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b="1" u="sng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77 cases floor 1 was misidentified as 0, 95 were </a:t>
            </a:r>
            <a:r>
              <a:rPr lang="en-GB" sz="1100" b="1" u="sng" dirty="0" err="1">
                <a:solidFill>
                  <a:srgbClr val="FF0000"/>
                </a:solidFill>
              </a:rPr>
              <a:t>identied</a:t>
            </a:r>
            <a:r>
              <a:rPr lang="en-GB" sz="1100" b="1" u="sng" dirty="0">
                <a:solidFill>
                  <a:srgbClr val="FF0000"/>
                </a:solidFill>
              </a:rPr>
              <a:t> as floor 2 and 55 as floor 3 instead of 0</a:t>
            </a:r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14 cases floor 0 was misidentified as being floor 1 &amp; in 6 cases floor 2 was misidentified as 1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u="sng" dirty="0">
                <a:solidFill>
                  <a:srgbClr val="FF0000"/>
                </a:solidFill>
              </a:rPr>
              <a:t>20 cases </a:t>
            </a:r>
            <a:r>
              <a:rPr lang="en-GB" sz="1100" dirty="0">
                <a:solidFill>
                  <a:schemeClr val="accent2"/>
                </a:solidFill>
              </a:rPr>
              <a:t>floor 1 was misidentified as being floor 2 &amp; in </a:t>
            </a:r>
            <a:r>
              <a:rPr lang="en-GB" sz="1100" b="1" u="sng" dirty="0">
                <a:solidFill>
                  <a:srgbClr val="FF0000"/>
                </a:solidFill>
              </a:rPr>
              <a:t>19 cases floor 3 was misidentified as 2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3 case floor 1 was misidentified as being floor 3 &amp; in </a:t>
            </a:r>
            <a:r>
              <a:rPr lang="en-GB" sz="1100" b="1" u="sng" dirty="0">
                <a:solidFill>
                  <a:srgbClr val="FF0000"/>
                </a:solidFill>
              </a:rPr>
              <a:t>9 cases floor 2 was misidentified as floor 3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B4D5192-7D00-4266-8A96-C6119F4240CC}"/>
              </a:ext>
            </a:extLst>
          </p:cNvPr>
          <p:cNvSpPr txBox="1"/>
          <p:nvPr/>
        </p:nvSpPr>
        <p:spPr>
          <a:xfrm>
            <a:off x="6286211" y="84449"/>
            <a:ext cx="540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B1 predictions for floor has an accuracy of 38.8% &amp; esp. floor 1,2,3 is not predicted well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2C36EC0-4A93-4756-8095-70B3B8B55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530" y="3256080"/>
            <a:ext cx="4964434" cy="3244795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0BA5B7F2-861F-4080-9E04-D6D4131F78BA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</p:spTree>
    <p:extLst>
      <p:ext uri="{BB962C8B-B14F-4D97-AF65-F5344CB8AC3E}">
        <p14:creationId xmlns:p14="http://schemas.microsoft.com/office/powerpoint/2010/main" val="296551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59" y="36944"/>
            <a:ext cx="10515600" cy="1020892"/>
          </a:xfrm>
        </p:spPr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KNN Floor </a:t>
            </a:r>
            <a:r>
              <a:rPr lang="en-GB" b="1" dirty="0">
                <a:solidFill>
                  <a:schemeClr val="accent5"/>
                </a:solidFill>
              </a:rPr>
              <a:t>B2 </a:t>
            </a:r>
            <a:r>
              <a:rPr lang="en-GB" dirty="0"/>
              <a:t>Confusion Matrix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FA4FA0F-A961-44C5-AE2F-E9486452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516" y="199999"/>
            <a:ext cx="1114425" cy="7429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DB74218-009F-4058-8825-7A792CDD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3" y="1819065"/>
            <a:ext cx="5934558" cy="4462074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8058F086-7F99-4404-B1E2-D743485BDCE0}"/>
              </a:ext>
            </a:extLst>
          </p:cNvPr>
          <p:cNvSpPr txBox="1"/>
          <p:nvPr/>
        </p:nvSpPr>
        <p:spPr>
          <a:xfrm>
            <a:off x="6096000" y="2367171"/>
            <a:ext cx="59124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2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180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179</a:t>
            </a:r>
            <a:r>
              <a:rPr lang="en-GB" sz="1100" dirty="0">
                <a:solidFill>
                  <a:schemeClr val="accent6"/>
                </a:solidFill>
              </a:rPr>
              <a:t> 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127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251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r>
              <a:rPr lang="en-GB" sz="1100" dirty="0">
                <a:solidFill>
                  <a:schemeClr val="accent6"/>
                </a:solidFill>
              </a:rPr>
              <a:t>	</a:t>
            </a:r>
            <a:r>
              <a:rPr lang="en-GB" sz="1100" b="1" dirty="0">
                <a:solidFill>
                  <a:schemeClr val="accent6"/>
                </a:solidFill>
              </a:rPr>
              <a:t>93</a:t>
            </a:r>
            <a:r>
              <a:rPr lang="en-GB" sz="1100" dirty="0">
                <a:solidFill>
                  <a:schemeClr val="accent6"/>
                </a:solidFill>
              </a:rPr>
              <a:t> predictions for floor 4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10 cases floor 1 was misidentified as 0, 1 was identified as floor 2 and 3 as floor 3 instead of 0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3 cases floor 0 was misidentified as being floor 1 &amp; in 8 cases floor 2 was misidentified as 1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1 case floor 1 was misidentified as being floor 2 &amp; in 3 cases floor 3 as 2 &amp; 2 cases floor 4 as 2 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4 cases floor 1 was misidentified as being floor 3 &amp; in 6 cases floor 4 was misidentified as floor 3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3 cases floor 3 was misidentified as being floor 4 .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D690E93-4C5B-481C-B5AC-AF19E288E1FA}"/>
              </a:ext>
            </a:extLst>
          </p:cNvPr>
          <p:cNvCxnSpPr/>
          <p:nvPr/>
        </p:nvCxnSpPr>
        <p:spPr>
          <a:xfrm>
            <a:off x="1111220" y="2368518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2FA7D3EB-6F5E-4DE9-8742-8D7A2E0E775B}"/>
              </a:ext>
            </a:extLst>
          </p:cNvPr>
          <p:cNvCxnSpPr>
            <a:cxnSpLocks/>
          </p:cNvCxnSpPr>
          <p:nvPr/>
        </p:nvCxnSpPr>
        <p:spPr>
          <a:xfrm flipV="1">
            <a:off x="1175609" y="2621319"/>
            <a:ext cx="3819525" cy="3114676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E036B72F-77CF-41FD-AEF8-2BD10B35FB4B}"/>
              </a:ext>
            </a:extLst>
          </p:cNvPr>
          <p:cNvSpPr txBox="1"/>
          <p:nvPr/>
        </p:nvSpPr>
        <p:spPr>
          <a:xfrm>
            <a:off x="6041621" y="1582550"/>
            <a:ext cx="602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Knn-5 was working quite good for predictions in Building 2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85979F28-B1F0-4EF8-8D82-4C26F3FFC89A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</p:spTree>
    <p:extLst>
      <p:ext uri="{BB962C8B-B14F-4D97-AF65-F5344CB8AC3E}">
        <p14:creationId xmlns:p14="http://schemas.microsoft.com/office/powerpoint/2010/main" val="4172853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543B9C31-494C-4800-8C93-097C7A8182D5}"/>
              </a:ext>
            </a:extLst>
          </p:cNvPr>
          <p:cNvSpPr txBox="1"/>
          <p:nvPr/>
        </p:nvSpPr>
        <p:spPr>
          <a:xfrm>
            <a:off x="6019800" y="220755"/>
            <a:ext cx="63419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2nd iteration with KNN-5 model</a:t>
            </a:r>
          </a:p>
          <a:p>
            <a:endParaRPr lang="en-GB" sz="2800" dirty="0"/>
          </a:p>
          <a:p>
            <a:r>
              <a:rPr lang="en-GB" sz="2800" dirty="0"/>
              <a:t>Data partition 75/25</a:t>
            </a:r>
          </a:p>
          <a:p>
            <a:endParaRPr lang="en-GB" sz="2800" dirty="0"/>
          </a:p>
          <a:p>
            <a:endParaRPr lang="en-GB" sz="2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Subset of </a:t>
            </a:r>
            <a:r>
              <a:rPr lang="en-GB" sz="2800" dirty="0">
                <a:solidFill>
                  <a:schemeClr val="accent2"/>
                </a:solidFill>
              </a:rPr>
              <a:t>all observations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Per building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For Latitude, Longitude, Floor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algn="ctr">
              <a:buClr>
                <a:schemeClr val="accent1"/>
              </a:buClr>
            </a:pPr>
            <a:r>
              <a:rPr lang="en-GB" sz="1400" dirty="0" err="1"/>
              <a:t>TuneLength</a:t>
            </a:r>
            <a:r>
              <a:rPr lang="en-GB" sz="1400" dirty="0"/>
              <a:t> = 5, </a:t>
            </a:r>
            <a:r>
              <a:rPr lang="en-GB" sz="1400" dirty="0" err="1"/>
              <a:t>verboseIter</a:t>
            </a:r>
            <a:r>
              <a:rPr lang="en-GB" sz="1400" dirty="0"/>
              <a:t> = True, </a:t>
            </a:r>
          </a:p>
          <a:p>
            <a:pPr algn="ctr">
              <a:buClr>
                <a:schemeClr val="accent1"/>
              </a:buClr>
            </a:pPr>
            <a:r>
              <a:rPr lang="en-GB" sz="1400" dirty="0" err="1"/>
              <a:t>preProcess</a:t>
            </a:r>
            <a:r>
              <a:rPr lang="en-GB" sz="1400" dirty="0"/>
              <a:t> = c(“</a:t>
            </a:r>
            <a:r>
              <a:rPr lang="en-GB" sz="1400" dirty="0" err="1"/>
              <a:t>zv</a:t>
            </a:r>
            <a:r>
              <a:rPr lang="en-GB" sz="1400" dirty="0"/>
              <a:t>”, “</a:t>
            </a:r>
            <a:r>
              <a:rPr lang="en-GB" sz="1400" dirty="0" err="1"/>
              <a:t>medianImpute</a:t>
            </a:r>
            <a:r>
              <a:rPr lang="en-GB" sz="1400" dirty="0"/>
              <a:t>”)</a:t>
            </a:r>
          </a:p>
        </p:txBody>
      </p:sp>
      <p:pic>
        <p:nvPicPr>
          <p:cNvPr id="6" name="Graphic 5" descr="Rotje">
            <a:extLst>
              <a:ext uri="{FF2B5EF4-FFF2-40B4-BE49-F238E27FC236}">
                <a16:creationId xmlns:a16="http://schemas.microsoft.com/office/drawing/2014/main" id="{6E41CCD6-59D6-4A91-909F-C3372DAA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9988" y="878541"/>
            <a:ext cx="6185647" cy="61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5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" y="83975"/>
            <a:ext cx="9130311" cy="42797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2nd KNN-model summary training KPI’s 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FD9CACFF-B165-49BB-BB3E-813F8CBF74DE}"/>
              </a:ext>
            </a:extLst>
          </p:cNvPr>
          <p:cNvCxnSpPr/>
          <p:nvPr/>
        </p:nvCxnSpPr>
        <p:spPr>
          <a:xfrm>
            <a:off x="205273" y="3636756"/>
            <a:ext cx="11634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DC7BECF7-49D2-487B-BEA4-9286713797E9}"/>
              </a:ext>
            </a:extLst>
          </p:cNvPr>
          <p:cNvCxnSpPr/>
          <p:nvPr/>
        </p:nvCxnSpPr>
        <p:spPr>
          <a:xfrm>
            <a:off x="3860386" y="643812"/>
            <a:ext cx="0" cy="605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C276B4A1-2C3A-4649-B9F8-A1E6EA6FF48E}"/>
              </a:ext>
            </a:extLst>
          </p:cNvPr>
          <p:cNvCxnSpPr/>
          <p:nvPr/>
        </p:nvCxnSpPr>
        <p:spPr>
          <a:xfrm>
            <a:off x="7850155" y="643812"/>
            <a:ext cx="0" cy="605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">
            <a:extLst>
              <a:ext uri="{FF2B5EF4-FFF2-40B4-BE49-F238E27FC236}">
                <a16:creationId xmlns:a16="http://schemas.microsoft.com/office/drawing/2014/main" id="{A330874D-55CC-4423-A417-5130C699E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43" y="729005"/>
            <a:ext cx="348764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Fit_lat_B0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k-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Nearest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Neighbors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3939 samples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520 predictor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nl-NL" altLang="nl-NL" sz="9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Pre-processing: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median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imputation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(197),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remove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(323)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Resampling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Cross-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Validated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(5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fold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repeated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times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Summary of sample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sizes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3152, 3150, 3150, 3153, 3151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Resampling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results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across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tuning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parameters: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nl-NL" altLang="nl-NL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kmax</a:t>
            </a:r>
            <a:r>
              <a:rPr kumimoji="0" lang="nl-NL" altLang="nl-NL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RMSE 	</a:t>
            </a:r>
            <a:r>
              <a:rPr kumimoji="0" lang="nl-NL" altLang="nl-NL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Rsquared</a:t>
            </a:r>
            <a:r>
              <a:rPr kumimoji="0" lang="nl-NL" altLang="nl-NL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MAE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Lucida Console" panose="020B0609040504020204" pitchFamily="49" charset="0"/>
              </a:rPr>
              <a:t>5 </a:t>
            </a:r>
            <a:r>
              <a:rPr lang="nl-NL" altLang="nl-NL" sz="9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	</a:t>
            </a:r>
            <a:r>
              <a:rPr kumimoji="0" lang="nl-NL" altLang="nl-NL" sz="9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5.840343 	0.9680237 	2.806226 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946A64F4-0E3B-4910-BD31-481556D31C3A}"/>
              </a:ext>
            </a:extLst>
          </p:cNvPr>
          <p:cNvSpPr/>
          <p:nvPr/>
        </p:nvSpPr>
        <p:spPr>
          <a:xfrm>
            <a:off x="205273" y="2841821"/>
            <a:ext cx="28305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err="1">
                <a:solidFill>
                  <a:schemeClr val="accent6"/>
                </a:solidFill>
              </a:rPr>
              <a:t>postResample</a:t>
            </a:r>
            <a:r>
              <a:rPr lang="en-GB" sz="1000" dirty="0"/>
              <a:t>(</a:t>
            </a:r>
            <a:r>
              <a:rPr lang="en-GB" sz="1000" dirty="0" err="1"/>
              <a:t>pred</a:t>
            </a:r>
            <a:r>
              <a:rPr lang="en-GB" sz="1000" dirty="0"/>
              <a:t> = predict(object = Fit_lat_B0, </a:t>
            </a:r>
          </a:p>
          <a:p>
            <a:r>
              <a:rPr lang="en-GB" sz="1000" dirty="0"/>
              <a:t>+                             </a:t>
            </a:r>
            <a:r>
              <a:rPr lang="en-GB" sz="1000" dirty="0" err="1"/>
              <a:t>newdata</a:t>
            </a:r>
            <a:r>
              <a:rPr lang="en-GB" sz="1000" dirty="0"/>
              <a:t> = testing_B0_lat), </a:t>
            </a:r>
          </a:p>
          <a:p>
            <a:r>
              <a:rPr lang="en-GB" sz="1000" dirty="0"/>
              <a:t>+                             </a:t>
            </a:r>
            <a:r>
              <a:rPr lang="en-GB" sz="1000" dirty="0" err="1"/>
              <a:t>obs</a:t>
            </a:r>
            <a:r>
              <a:rPr lang="en-GB" sz="1000" dirty="0"/>
              <a:t> = testing_B0_lat$LATITUDE)</a:t>
            </a:r>
          </a:p>
          <a:p>
            <a:r>
              <a:rPr lang="en-GB" sz="1000" b="1" dirty="0"/>
              <a:t>RMSE 	</a:t>
            </a:r>
            <a:r>
              <a:rPr lang="en-GB" sz="1000" b="1" dirty="0" err="1"/>
              <a:t>Rsquared</a:t>
            </a:r>
            <a:r>
              <a:rPr lang="en-GB" sz="1000" b="1" dirty="0"/>
              <a:t>      	MAE </a:t>
            </a:r>
          </a:p>
          <a:p>
            <a:r>
              <a:rPr lang="en-GB" sz="1000" b="1" dirty="0">
                <a:solidFill>
                  <a:schemeClr val="accent1"/>
                </a:solidFill>
              </a:rPr>
              <a:t>5.982871 	0.967413 	3.168045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2A15EE-B29F-4D9B-B86E-D0480832E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752" y="698191"/>
            <a:ext cx="3771001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Fit_lat_B1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k-</a:t>
            </a:r>
            <a:r>
              <a:rPr lang="nl-NL" altLang="nl-NL" sz="900" dirty="0" err="1">
                <a:latin typeface="Lucida Console" panose="020B0609040504020204" pitchFamily="49" charset="0"/>
              </a:rPr>
              <a:t>Nearest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Neighbors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3898 samples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 520 predictor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Pre-processing: </a:t>
            </a:r>
            <a:r>
              <a:rPr lang="nl-NL" altLang="nl-NL" sz="900" dirty="0" err="1">
                <a:latin typeface="Lucida Console" panose="020B0609040504020204" pitchFamily="49" charset="0"/>
              </a:rPr>
              <a:t>median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imputation</a:t>
            </a:r>
            <a:r>
              <a:rPr lang="nl-NL" altLang="nl-NL" sz="900" dirty="0">
                <a:latin typeface="Lucida Console" panose="020B0609040504020204" pitchFamily="49" charset="0"/>
              </a:rPr>
              <a:t> (207), </a:t>
            </a:r>
            <a:r>
              <a:rPr lang="nl-NL" altLang="nl-NL" sz="900" dirty="0" err="1">
                <a:latin typeface="Lucida Console" panose="020B0609040504020204" pitchFamily="49" charset="0"/>
              </a:rPr>
              <a:t>remove</a:t>
            </a:r>
            <a:r>
              <a:rPr lang="nl-NL" altLang="nl-NL" sz="900" dirty="0">
                <a:latin typeface="Lucida Console" panose="020B0609040504020204" pitchFamily="49" charset="0"/>
              </a:rPr>
              <a:t> (313)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latin typeface="Lucida Console" panose="020B0609040504020204" pitchFamily="49" charset="0"/>
              </a:rPr>
              <a:t>: Cross-</a:t>
            </a:r>
            <a:r>
              <a:rPr lang="nl-NL" altLang="nl-NL" sz="900" dirty="0" err="1">
                <a:latin typeface="Lucida Console" panose="020B0609040504020204" pitchFamily="49" charset="0"/>
              </a:rPr>
              <a:t>Validated</a:t>
            </a:r>
            <a:r>
              <a:rPr lang="nl-NL" altLang="nl-NL" sz="900" dirty="0">
                <a:latin typeface="Lucida Console" panose="020B0609040504020204" pitchFamily="49" charset="0"/>
              </a:rPr>
              <a:t> (5 </a:t>
            </a:r>
            <a:r>
              <a:rPr lang="nl-NL" altLang="nl-NL" sz="900" dirty="0" err="1">
                <a:latin typeface="Lucida Console" panose="020B0609040504020204" pitchFamily="49" charset="0"/>
              </a:rPr>
              <a:t>fold</a:t>
            </a:r>
            <a:r>
              <a:rPr lang="nl-NL" altLang="nl-NL" sz="900" dirty="0">
                <a:latin typeface="Lucida Console" panose="020B0609040504020204" pitchFamily="49" charset="0"/>
              </a:rPr>
              <a:t>, </a:t>
            </a:r>
            <a:r>
              <a:rPr lang="nl-NL" altLang="nl-NL" sz="900" dirty="0" err="1">
                <a:latin typeface="Lucida Console" panose="020B0609040504020204" pitchFamily="49" charset="0"/>
              </a:rPr>
              <a:t>repeated</a:t>
            </a:r>
            <a:r>
              <a:rPr lang="nl-NL" altLang="nl-NL" sz="900" dirty="0">
                <a:latin typeface="Lucida Console" panose="020B0609040504020204" pitchFamily="49" charset="0"/>
              </a:rPr>
              <a:t> 1 </a:t>
            </a:r>
            <a:r>
              <a:rPr lang="nl-NL" altLang="nl-NL" sz="900" dirty="0" err="1">
                <a:latin typeface="Lucida Console" panose="020B0609040504020204" pitchFamily="49" charset="0"/>
              </a:rPr>
              <a:t>times</a:t>
            </a:r>
            <a:r>
              <a:rPr lang="nl-NL" altLang="nl-NL" sz="900" dirty="0">
                <a:latin typeface="Lucida Console" panose="020B060904050402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Summary of sample </a:t>
            </a:r>
            <a:r>
              <a:rPr lang="nl-NL" altLang="nl-NL" sz="900" dirty="0" err="1">
                <a:latin typeface="Lucida Console" panose="020B0609040504020204" pitchFamily="49" charset="0"/>
              </a:rPr>
              <a:t>sizes</a:t>
            </a:r>
            <a:r>
              <a:rPr lang="nl-NL" altLang="nl-NL" sz="900" dirty="0">
                <a:latin typeface="Lucida Console" panose="020B0609040504020204" pitchFamily="49" charset="0"/>
              </a:rPr>
              <a:t>: 3118, 3119, 3118, 3119, 3118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results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across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tuning</a:t>
            </a:r>
            <a:r>
              <a:rPr lang="nl-NL" altLang="nl-NL" sz="900" dirty="0">
                <a:latin typeface="Lucida Console" panose="020B0609040504020204" pitchFamily="49" charset="0"/>
              </a:rPr>
              <a:t> parameters: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b="1" dirty="0" err="1">
                <a:latin typeface="Lucida Console" panose="020B0609040504020204" pitchFamily="49" charset="0"/>
              </a:rPr>
              <a:t>kmax</a:t>
            </a:r>
            <a:r>
              <a:rPr lang="nl-NL" altLang="nl-NL" sz="900" b="1" dirty="0">
                <a:latin typeface="Lucida Console" panose="020B0609040504020204" pitchFamily="49" charset="0"/>
              </a:rPr>
              <a:t>  	RMSE      </a:t>
            </a:r>
            <a:r>
              <a:rPr lang="nl-NL" altLang="nl-NL" sz="900" b="1" dirty="0" err="1">
                <a:latin typeface="Lucida Console" panose="020B0609040504020204" pitchFamily="49" charset="0"/>
              </a:rPr>
              <a:t>Rsquared</a:t>
            </a:r>
            <a:r>
              <a:rPr lang="nl-NL" altLang="nl-NL" sz="900" b="1" dirty="0">
                <a:latin typeface="Lucida Console" panose="020B0609040504020204" pitchFamily="49" charset="0"/>
              </a:rPr>
              <a:t>   MA</a:t>
            </a:r>
            <a:r>
              <a:rPr lang="nl-NL" altLang="nl-NL" sz="900" dirty="0">
                <a:latin typeface="Lucida Console" panose="020B0609040504020204" pitchFamily="49" charset="0"/>
              </a:rPr>
              <a:t>E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5    	6.506556  0.9679517  3.369182</a:t>
            </a:r>
            <a:endParaRPr kumimoji="0" lang="nl-NL" altLang="nl-NL" sz="9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67F15648-1B5E-468E-B131-764963C6A9FF}"/>
              </a:ext>
            </a:extLst>
          </p:cNvPr>
          <p:cNvSpPr/>
          <p:nvPr/>
        </p:nvSpPr>
        <p:spPr>
          <a:xfrm>
            <a:off x="4005752" y="2811168"/>
            <a:ext cx="28305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err="1">
                <a:solidFill>
                  <a:schemeClr val="accent6"/>
                </a:solidFill>
              </a:rPr>
              <a:t>postResample</a:t>
            </a:r>
            <a:r>
              <a:rPr lang="en-GB" sz="1000" dirty="0"/>
              <a:t>(</a:t>
            </a:r>
            <a:r>
              <a:rPr lang="en-GB" sz="1000" dirty="0" err="1"/>
              <a:t>pred</a:t>
            </a:r>
            <a:r>
              <a:rPr lang="en-GB" sz="1000" dirty="0"/>
              <a:t> = predict(object = Fit_lat_B1, </a:t>
            </a:r>
          </a:p>
          <a:p>
            <a:r>
              <a:rPr lang="en-GB" sz="1000" dirty="0"/>
              <a:t>+                             </a:t>
            </a:r>
            <a:r>
              <a:rPr lang="en-GB" sz="1000" dirty="0" err="1"/>
              <a:t>newdata</a:t>
            </a:r>
            <a:r>
              <a:rPr lang="en-GB" sz="1000" dirty="0"/>
              <a:t> = testing_B1_lat), </a:t>
            </a:r>
          </a:p>
          <a:p>
            <a:r>
              <a:rPr lang="en-GB" sz="1000" dirty="0"/>
              <a:t>+              </a:t>
            </a:r>
            <a:r>
              <a:rPr lang="en-GB" sz="1000" dirty="0" err="1"/>
              <a:t>obs</a:t>
            </a:r>
            <a:r>
              <a:rPr lang="en-GB" sz="1000" dirty="0"/>
              <a:t> = testing_B1_lat$LATITUDE)</a:t>
            </a:r>
          </a:p>
          <a:p>
            <a:r>
              <a:rPr lang="en-GB" sz="1000" b="1" dirty="0"/>
              <a:t>RMSE 	 </a:t>
            </a:r>
            <a:r>
              <a:rPr lang="en-GB" sz="1000" b="1" dirty="0" err="1"/>
              <a:t>Rsquared</a:t>
            </a:r>
            <a:r>
              <a:rPr lang="en-GB" sz="1000" b="1" dirty="0"/>
              <a:t>       	MAE </a:t>
            </a:r>
          </a:p>
          <a:p>
            <a:r>
              <a:rPr lang="en-GB" sz="1000" b="1" dirty="0">
                <a:solidFill>
                  <a:schemeClr val="accent1"/>
                </a:solidFill>
              </a:rPr>
              <a:t>5.8600480	0.9735459 	2.9833834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F4A0BE14-EA68-4DDF-BA44-422F6273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249" y="663639"/>
            <a:ext cx="3991193" cy="18004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Fit_lat_B2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k-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Nearest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Neighbors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7121 samples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520 predictor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Pre-processing: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median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imputation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(201),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remove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(319)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: Cross-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Validated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(5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fold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repeated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1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times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Summary of sample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sizes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: 5697, 5697, 5696, 5697, 5697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results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across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tuning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parameters: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b="1" dirty="0" err="1">
                <a:latin typeface="Lucida Console" panose="020B0609040504020204" pitchFamily="49" charset="0"/>
              </a:rPr>
              <a:t>kmax</a:t>
            </a:r>
            <a:r>
              <a:rPr lang="nl-NL" altLang="nl-NL" sz="900" b="1" dirty="0">
                <a:latin typeface="Lucida Console" panose="020B0609040504020204" pitchFamily="49" charset="0"/>
              </a:rPr>
              <a:t>  	RMSE      </a:t>
            </a:r>
            <a:r>
              <a:rPr lang="nl-NL" altLang="nl-NL" sz="900" b="1" dirty="0" err="1">
                <a:latin typeface="Lucida Console" panose="020B0609040504020204" pitchFamily="49" charset="0"/>
              </a:rPr>
              <a:t>Rsquared</a:t>
            </a:r>
            <a:r>
              <a:rPr lang="nl-NL" altLang="nl-NL" sz="900" b="1" dirty="0">
                <a:latin typeface="Lucida Console" panose="020B0609040504020204" pitchFamily="49" charset="0"/>
              </a:rPr>
              <a:t>   MAE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5    	5.645028  0.9601617  2.843604</a:t>
            </a:r>
            <a:endParaRPr kumimoji="0" lang="nl-NL" altLang="nl-NL" sz="9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C661CCDC-FDEF-47C2-8DB3-8C325C7C02D2}"/>
              </a:ext>
            </a:extLst>
          </p:cNvPr>
          <p:cNvSpPr/>
          <p:nvPr/>
        </p:nvSpPr>
        <p:spPr>
          <a:xfrm>
            <a:off x="8200805" y="2785420"/>
            <a:ext cx="28305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err="1">
                <a:solidFill>
                  <a:schemeClr val="accent6"/>
                </a:solidFill>
              </a:rPr>
              <a:t>postResampl</a:t>
            </a:r>
            <a:r>
              <a:rPr lang="en-GB" sz="1000" dirty="0" err="1"/>
              <a:t>e</a:t>
            </a:r>
            <a:r>
              <a:rPr lang="en-GB" sz="1000" dirty="0"/>
              <a:t>(</a:t>
            </a:r>
            <a:r>
              <a:rPr lang="en-GB" sz="1000" dirty="0" err="1"/>
              <a:t>pred</a:t>
            </a:r>
            <a:r>
              <a:rPr lang="en-GB" sz="1000" dirty="0"/>
              <a:t> = predict(object = Fit_lat_B2, </a:t>
            </a:r>
          </a:p>
          <a:p>
            <a:r>
              <a:rPr lang="en-GB" sz="1000" dirty="0"/>
              <a:t>                           	 </a:t>
            </a:r>
            <a:r>
              <a:rPr lang="en-GB" sz="1000" dirty="0" err="1"/>
              <a:t>newdata</a:t>
            </a:r>
            <a:r>
              <a:rPr lang="en-GB" sz="1000" dirty="0"/>
              <a:t> = testing_B2_lat), </a:t>
            </a:r>
          </a:p>
          <a:p>
            <a:r>
              <a:rPr lang="en-GB" sz="1000" dirty="0"/>
              <a:t>             	</a:t>
            </a:r>
            <a:r>
              <a:rPr lang="en-GB" sz="1000" dirty="0" err="1"/>
              <a:t>obs</a:t>
            </a:r>
            <a:r>
              <a:rPr lang="en-GB" sz="1000" dirty="0"/>
              <a:t> = testing_B2_lat$LATITUDE)</a:t>
            </a:r>
          </a:p>
          <a:p>
            <a:r>
              <a:rPr lang="en-GB" sz="1000" b="1" dirty="0"/>
              <a:t>RMSE      	</a:t>
            </a:r>
            <a:r>
              <a:rPr lang="en-GB" sz="1000" b="1" dirty="0" err="1"/>
              <a:t>Rsquared</a:t>
            </a:r>
            <a:r>
              <a:rPr lang="en-GB" sz="1000" b="1" dirty="0"/>
              <a:t>  	MAE </a:t>
            </a:r>
          </a:p>
          <a:p>
            <a:r>
              <a:rPr lang="en-GB" sz="1000" b="1" dirty="0">
                <a:solidFill>
                  <a:schemeClr val="accent1"/>
                </a:solidFill>
              </a:rPr>
              <a:t>4.9402155	 0.9682882 	2.5529108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31A9E0B8-F16C-44CB-A60C-F4AAF49A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14" y="3920373"/>
            <a:ext cx="3608205" cy="18004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Fit_lONG</a:t>
            </a:r>
            <a:r>
              <a:rPr lang="nl-NL" altLang="nl-NL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_B0 </a:t>
            </a:r>
            <a:r>
              <a:rPr lang="nl-NL" altLang="nl-NL" sz="900" dirty="0">
                <a:latin typeface="Lucida Console" panose="020B0609040504020204" pitchFamily="49" charset="0"/>
              </a:rPr>
              <a:t>k-</a:t>
            </a:r>
            <a:r>
              <a:rPr lang="nl-NL" altLang="nl-NL" sz="900" dirty="0" err="1">
                <a:latin typeface="Lucida Console" panose="020B0609040504020204" pitchFamily="49" charset="0"/>
              </a:rPr>
              <a:t>Nearest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Neighbors</a:t>
            </a:r>
            <a:r>
              <a:rPr lang="nl-NL" altLang="nl-NL" sz="900" dirty="0">
                <a:latin typeface="Lucida Console" panose="020B0609040504020204" pitchFamily="49" charset="0"/>
              </a:rPr>
              <a:t> 3939 samples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520 predictor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Pre-processing: </a:t>
            </a:r>
            <a:r>
              <a:rPr lang="nl-NL" altLang="nl-NL" sz="900" dirty="0" err="1">
                <a:latin typeface="Lucida Console" panose="020B0609040504020204" pitchFamily="49" charset="0"/>
              </a:rPr>
              <a:t>median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imputation</a:t>
            </a:r>
            <a:r>
              <a:rPr lang="nl-NL" altLang="nl-NL" sz="900" dirty="0">
                <a:latin typeface="Lucida Console" panose="020B0609040504020204" pitchFamily="49" charset="0"/>
              </a:rPr>
              <a:t> (198), </a:t>
            </a:r>
            <a:r>
              <a:rPr lang="nl-NL" altLang="nl-NL" sz="900" dirty="0" err="1">
                <a:latin typeface="Lucida Console" panose="020B0609040504020204" pitchFamily="49" charset="0"/>
              </a:rPr>
              <a:t>remove</a:t>
            </a:r>
            <a:r>
              <a:rPr lang="nl-NL" altLang="nl-NL" sz="900" dirty="0">
                <a:latin typeface="Lucida Console" panose="020B0609040504020204" pitchFamily="49" charset="0"/>
              </a:rPr>
              <a:t> (322)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latin typeface="Lucida Console" panose="020B0609040504020204" pitchFamily="49" charset="0"/>
              </a:rPr>
              <a:t>: Cross-</a:t>
            </a:r>
            <a:r>
              <a:rPr lang="nl-NL" altLang="nl-NL" sz="900" dirty="0" err="1">
                <a:latin typeface="Lucida Console" panose="020B0609040504020204" pitchFamily="49" charset="0"/>
              </a:rPr>
              <a:t>Validated</a:t>
            </a:r>
            <a:r>
              <a:rPr lang="nl-NL" altLang="nl-NL" sz="900" dirty="0">
                <a:latin typeface="Lucida Console" panose="020B0609040504020204" pitchFamily="49" charset="0"/>
              </a:rPr>
              <a:t> (5 </a:t>
            </a:r>
            <a:r>
              <a:rPr lang="nl-NL" altLang="nl-NL" sz="900" dirty="0" err="1">
                <a:latin typeface="Lucida Console" panose="020B0609040504020204" pitchFamily="49" charset="0"/>
              </a:rPr>
              <a:t>fold</a:t>
            </a:r>
            <a:r>
              <a:rPr lang="nl-NL" altLang="nl-NL" sz="900" dirty="0">
                <a:latin typeface="Lucida Console" panose="020B0609040504020204" pitchFamily="49" charset="0"/>
              </a:rPr>
              <a:t>, </a:t>
            </a:r>
            <a:r>
              <a:rPr lang="nl-NL" altLang="nl-NL" sz="900" dirty="0" err="1">
                <a:latin typeface="Lucida Console" panose="020B0609040504020204" pitchFamily="49" charset="0"/>
              </a:rPr>
              <a:t>repeated</a:t>
            </a:r>
            <a:r>
              <a:rPr lang="nl-NL" altLang="nl-NL" sz="900" dirty="0">
                <a:latin typeface="Lucida Console" panose="020B0609040504020204" pitchFamily="49" charset="0"/>
              </a:rPr>
              <a:t> 1 </a:t>
            </a:r>
            <a:r>
              <a:rPr lang="nl-NL" altLang="nl-NL" sz="900" dirty="0" err="1">
                <a:latin typeface="Lucida Console" panose="020B0609040504020204" pitchFamily="49" charset="0"/>
              </a:rPr>
              <a:t>times</a:t>
            </a:r>
            <a:r>
              <a:rPr lang="nl-NL" altLang="nl-NL" sz="900" dirty="0">
                <a:latin typeface="Lucida Console" panose="020B060904050402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Summary of sample </a:t>
            </a:r>
            <a:r>
              <a:rPr lang="nl-NL" altLang="nl-NL" sz="900" dirty="0" err="1">
                <a:latin typeface="Lucida Console" panose="020B0609040504020204" pitchFamily="49" charset="0"/>
              </a:rPr>
              <a:t>sizes</a:t>
            </a:r>
            <a:r>
              <a:rPr lang="nl-NL" altLang="nl-NL" sz="900" dirty="0">
                <a:latin typeface="Lucida Console" panose="020B0609040504020204" pitchFamily="49" charset="0"/>
              </a:rPr>
              <a:t>: 3152, 3151, 3151, 3151, 3151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results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across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tuning</a:t>
            </a:r>
            <a:r>
              <a:rPr lang="nl-NL" altLang="nl-NL" sz="900" dirty="0">
                <a:latin typeface="Lucida Console" panose="020B0609040504020204" pitchFamily="49" charset="0"/>
              </a:rPr>
              <a:t> parameters: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b="1" dirty="0" err="1">
                <a:latin typeface="Lucida Console" panose="020B0609040504020204" pitchFamily="49" charset="0"/>
              </a:rPr>
              <a:t>kmax</a:t>
            </a:r>
            <a:r>
              <a:rPr lang="nl-NL" altLang="nl-NL" sz="900" b="1" dirty="0">
                <a:latin typeface="Lucida Console" panose="020B0609040504020204" pitchFamily="49" charset="0"/>
              </a:rPr>
              <a:t>  RMSE      </a:t>
            </a:r>
            <a:r>
              <a:rPr lang="nl-NL" altLang="nl-NL" sz="900" b="1" dirty="0" err="1">
                <a:latin typeface="Lucida Console" panose="020B0609040504020204" pitchFamily="49" charset="0"/>
              </a:rPr>
              <a:t>Rsquared</a:t>
            </a:r>
            <a:r>
              <a:rPr lang="nl-NL" altLang="nl-NL" sz="900" b="1" dirty="0">
                <a:latin typeface="Lucida Console" panose="020B0609040504020204" pitchFamily="49" charset="0"/>
              </a:rPr>
              <a:t>   MAE </a:t>
            </a:r>
            <a:r>
              <a:rPr lang="nl-NL" altLang="nl-NL" sz="900" dirty="0">
                <a:latin typeface="Lucida Console" panose="020B0609040504020204" pitchFamily="49" charset="0"/>
              </a:rPr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5    5.962481  0.9436714  3.075533</a:t>
            </a:r>
            <a:endParaRPr kumimoji="0" lang="nl-NL" altLang="nl-NL" sz="9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A98E1F60-54D3-4FAB-9308-E865C32C0EFA}"/>
              </a:ext>
            </a:extLst>
          </p:cNvPr>
          <p:cNvSpPr/>
          <p:nvPr/>
        </p:nvSpPr>
        <p:spPr>
          <a:xfrm>
            <a:off x="84083" y="5826602"/>
            <a:ext cx="28305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accent6"/>
                </a:solidFill>
              </a:rPr>
              <a:t>postResample</a:t>
            </a:r>
            <a:r>
              <a:rPr lang="en-US" sz="1000" dirty="0"/>
              <a:t>(</a:t>
            </a:r>
            <a:r>
              <a:rPr lang="en-US" sz="1000" dirty="0" err="1"/>
              <a:t>pred</a:t>
            </a:r>
            <a:r>
              <a:rPr lang="en-US" sz="1000" dirty="0"/>
              <a:t> = predict(object = Fit_long_B0, </a:t>
            </a:r>
          </a:p>
          <a:p>
            <a:r>
              <a:rPr lang="en-US" sz="1000" dirty="0"/>
              <a:t>+                             </a:t>
            </a:r>
            <a:r>
              <a:rPr lang="en-US" sz="1000" dirty="0" err="1"/>
              <a:t>newdata</a:t>
            </a:r>
            <a:r>
              <a:rPr lang="en-US" sz="1000" dirty="0"/>
              <a:t> = testing_B0_long), </a:t>
            </a:r>
          </a:p>
          <a:p>
            <a:r>
              <a:rPr lang="en-US" sz="1000" dirty="0"/>
              <a:t>+              </a:t>
            </a:r>
            <a:r>
              <a:rPr lang="en-US" sz="1000" dirty="0" err="1"/>
              <a:t>obs</a:t>
            </a:r>
            <a:r>
              <a:rPr lang="en-US" sz="1000" dirty="0"/>
              <a:t> = testing_B0_long$LONGITUDE)</a:t>
            </a:r>
            <a:endParaRPr lang="en-US" sz="1000" b="1" dirty="0"/>
          </a:p>
          <a:p>
            <a:r>
              <a:rPr lang="en-US" sz="1000" b="1" dirty="0"/>
              <a:t>RMSE  	</a:t>
            </a:r>
            <a:r>
              <a:rPr lang="en-US" sz="1000" b="1" dirty="0" err="1"/>
              <a:t>Rsquared</a:t>
            </a:r>
            <a:r>
              <a:rPr lang="en-US" sz="1000" b="1" dirty="0"/>
              <a:t>       	MAE </a:t>
            </a:r>
          </a:p>
          <a:p>
            <a:r>
              <a:rPr lang="en-US" sz="1000" b="1" dirty="0">
                <a:solidFill>
                  <a:schemeClr val="accent1"/>
                </a:solidFill>
              </a:rPr>
              <a:t>5.6387300	 0.9480333	 3.0377195 </a:t>
            </a:r>
            <a:endParaRPr lang="en-GB" sz="1000" b="1" dirty="0">
              <a:solidFill>
                <a:schemeClr val="accent1"/>
              </a:solidFill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60353326-E302-4F18-9205-7D0C80BCC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472" y="3918775"/>
            <a:ext cx="3827598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Fit_long_</a:t>
            </a:r>
            <a:r>
              <a:rPr lang="nl-NL" altLang="nl-NL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B1 </a:t>
            </a:r>
            <a:r>
              <a:rPr lang="nl-NL" altLang="nl-NL" sz="900" dirty="0">
                <a:latin typeface="Lucida Console" panose="020B0609040504020204" pitchFamily="49" charset="0"/>
              </a:rPr>
              <a:t>k-</a:t>
            </a:r>
            <a:r>
              <a:rPr lang="nl-NL" altLang="nl-NL" sz="900" dirty="0" err="1">
                <a:latin typeface="Lucida Console" panose="020B0609040504020204" pitchFamily="49" charset="0"/>
              </a:rPr>
              <a:t>Nearest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Neighbors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3898 samples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 520 predictor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Pre-processing: </a:t>
            </a:r>
            <a:r>
              <a:rPr lang="nl-NL" altLang="nl-NL" sz="900" dirty="0" err="1">
                <a:latin typeface="Lucida Console" panose="020B0609040504020204" pitchFamily="49" charset="0"/>
              </a:rPr>
              <a:t>median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imputation</a:t>
            </a:r>
            <a:r>
              <a:rPr lang="nl-NL" altLang="nl-NL" sz="900" dirty="0">
                <a:latin typeface="Lucida Console" panose="020B0609040504020204" pitchFamily="49" charset="0"/>
              </a:rPr>
              <a:t> (204), </a:t>
            </a:r>
            <a:r>
              <a:rPr lang="nl-NL" altLang="nl-NL" sz="900" dirty="0" err="1">
                <a:latin typeface="Lucida Console" panose="020B0609040504020204" pitchFamily="49" charset="0"/>
              </a:rPr>
              <a:t>remove</a:t>
            </a:r>
            <a:r>
              <a:rPr lang="nl-NL" altLang="nl-NL" sz="900" dirty="0">
                <a:latin typeface="Lucida Console" panose="020B0609040504020204" pitchFamily="49" charset="0"/>
              </a:rPr>
              <a:t> (316)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latin typeface="Lucida Console" panose="020B0609040504020204" pitchFamily="49" charset="0"/>
              </a:rPr>
              <a:t>: Cross-</a:t>
            </a:r>
            <a:r>
              <a:rPr lang="nl-NL" altLang="nl-NL" sz="900" dirty="0" err="1">
                <a:latin typeface="Lucida Console" panose="020B0609040504020204" pitchFamily="49" charset="0"/>
              </a:rPr>
              <a:t>Validated</a:t>
            </a:r>
            <a:r>
              <a:rPr lang="nl-NL" altLang="nl-NL" sz="900" dirty="0">
                <a:latin typeface="Lucida Console" panose="020B0609040504020204" pitchFamily="49" charset="0"/>
              </a:rPr>
              <a:t> (5 </a:t>
            </a:r>
            <a:r>
              <a:rPr lang="nl-NL" altLang="nl-NL" sz="900" dirty="0" err="1">
                <a:latin typeface="Lucida Console" panose="020B0609040504020204" pitchFamily="49" charset="0"/>
              </a:rPr>
              <a:t>fold</a:t>
            </a:r>
            <a:r>
              <a:rPr lang="nl-NL" altLang="nl-NL" sz="900" dirty="0">
                <a:latin typeface="Lucida Console" panose="020B0609040504020204" pitchFamily="49" charset="0"/>
              </a:rPr>
              <a:t>, </a:t>
            </a:r>
            <a:r>
              <a:rPr lang="nl-NL" altLang="nl-NL" sz="900" dirty="0" err="1">
                <a:latin typeface="Lucida Console" panose="020B0609040504020204" pitchFamily="49" charset="0"/>
              </a:rPr>
              <a:t>repeated</a:t>
            </a:r>
            <a:r>
              <a:rPr lang="nl-NL" altLang="nl-NL" sz="900" dirty="0">
                <a:latin typeface="Lucida Console" panose="020B0609040504020204" pitchFamily="49" charset="0"/>
              </a:rPr>
              <a:t> 1 </a:t>
            </a:r>
            <a:r>
              <a:rPr lang="nl-NL" altLang="nl-NL" sz="900" dirty="0" err="1">
                <a:latin typeface="Lucida Console" panose="020B0609040504020204" pitchFamily="49" charset="0"/>
              </a:rPr>
              <a:t>times</a:t>
            </a:r>
            <a:r>
              <a:rPr lang="nl-NL" altLang="nl-NL" sz="900" dirty="0">
                <a:latin typeface="Lucida Console" panose="020B060904050402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Summary of sample </a:t>
            </a:r>
            <a:r>
              <a:rPr lang="nl-NL" altLang="nl-NL" sz="900" dirty="0" err="1">
                <a:latin typeface="Lucida Console" panose="020B0609040504020204" pitchFamily="49" charset="0"/>
              </a:rPr>
              <a:t>sizes</a:t>
            </a:r>
            <a:r>
              <a:rPr lang="nl-NL" altLang="nl-NL" sz="900" dirty="0">
                <a:latin typeface="Lucida Console" panose="020B0609040504020204" pitchFamily="49" charset="0"/>
              </a:rPr>
              <a:t>: 3119, 3119, 3116, 3119, 3119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results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across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tuning</a:t>
            </a:r>
            <a:r>
              <a:rPr lang="nl-NL" altLang="nl-NL" sz="900" dirty="0">
                <a:latin typeface="Lucida Console" panose="020B0609040504020204" pitchFamily="49" charset="0"/>
              </a:rPr>
              <a:t> parameters: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b="1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b="1" dirty="0">
                <a:latin typeface="Lucida Console" panose="020B0609040504020204" pitchFamily="49" charset="0"/>
              </a:rPr>
              <a:t>  </a:t>
            </a:r>
            <a:r>
              <a:rPr lang="nl-NL" altLang="nl-NL" sz="900" b="1" dirty="0" err="1">
                <a:latin typeface="Lucida Console" panose="020B0609040504020204" pitchFamily="49" charset="0"/>
              </a:rPr>
              <a:t>kmax</a:t>
            </a:r>
            <a:r>
              <a:rPr lang="nl-NL" altLang="nl-NL" sz="900" b="1" dirty="0">
                <a:latin typeface="Lucida Console" panose="020B0609040504020204" pitchFamily="49" charset="0"/>
              </a:rPr>
              <a:t>  RMSE      </a:t>
            </a:r>
            <a:r>
              <a:rPr lang="nl-NL" altLang="nl-NL" sz="900" b="1" dirty="0" err="1">
                <a:latin typeface="Lucida Console" panose="020B0609040504020204" pitchFamily="49" charset="0"/>
              </a:rPr>
              <a:t>Rsquared</a:t>
            </a:r>
            <a:r>
              <a:rPr lang="nl-NL" altLang="nl-NL" sz="900" b="1" dirty="0">
                <a:latin typeface="Lucida Console" panose="020B0609040504020204" pitchFamily="49" charset="0"/>
              </a:rPr>
              <a:t>   MAE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solidFill>
                  <a:schemeClr val="accent2"/>
                </a:solidFill>
                <a:latin typeface="Lucida Console" panose="020B0609040504020204" pitchFamily="49" charset="0"/>
              </a:rPr>
              <a:t>  </a:t>
            </a:r>
            <a:r>
              <a:rPr lang="nl-NL" altLang="nl-NL" sz="9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5    7.441228  0.9775019  3.678046</a:t>
            </a:r>
            <a:endParaRPr kumimoji="0" lang="nl-NL" altLang="nl-NL" sz="9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F5FA9490-EC59-43D5-856C-677EF3947D69}"/>
              </a:ext>
            </a:extLst>
          </p:cNvPr>
          <p:cNvSpPr/>
          <p:nvPr/>
        </p:nvSpPr>
        <p:spPr>
          <a:xfrm>
            <a:off x="3890501" y="5826602"/>
            <a:ext cx="28305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err="1">
                <a:solidFill>
                  <a:schemeClr val="accent6"/>
                </a:solidFill>
              </a:rPr>
              <a:t>postResample</a:t>
            </a:r>
            <a:r>
              <a:rPr lang="en-GB" sz="1000" dirty="0"/>
              <a:t>(</a:t>
            </a:r>
            <a:r>
              <a:rPr lang="en-US" sz="1000" dirty="0" err="1"/>
              <a:t>pred</a:t>
            </a:r>
            <a:r>
              <a:rPr lang="en-US" sz="1000" dirty="0"/>
              <a:t> = predict(object = Fit_long_B1, </a:t>
            </a:r>
          </a:p>
          <a:p>
            <a:r>
              <a:rPr lang="en-US" sz="1000" dirty="0"/>
              <a:t>+                             </a:t>
            </a:r>
            <a:r>
              <a:rPr lang="en-US" sz="1000" dirty="0" err="1"/>
              <a:t>newdata</a:t>
            </a:r>
            <a:r>
              <a:rPr lang="en-US" sz="1000" dirty="0"/>
              <a:t> = testing_B1_long), </a:t>
            </a:r>
          </a:p>
          <a:p>
            <a:r>
              <a:rPr lang="en-US" sz="1000" dirty="0"/>
              <a:t>+              </a:t>
            </a:r>
            <a:r>
              <a:rPr lang="en-US" sz="1000" dirty="0" err="1"/>
              <a:t>obs</a:t>
            </a:r>
            <a:r>
              <a:rPr lang="en-US" sz="1000" dirty="0"/>
              <a:t> = testing_B1_long$LONGITUDE)</a:t>
            </a:r>
          </a:p>
          <a:p>
            <a:r>
              <a:rPr lang="en-US" sz="1000" b="1" dirty="0"/>
              <a:t> RMSE  	</a:t>
            </a:r>
            <a:r>
              <a:rPr lang="en-US" sz="1000" b="1" dirty="0" err="1"/>
              <a:t>Rsquared</a:t>
            </a:r>
            <a:r>
              <a:rPr lang="en-US" sz="1000" b="1" dirty="0"/>
              <a:t>       	MAE </a:t>
            </a:r>
          </a:p>
          <a:p>
            <a:r>
              <a:rPr lang="en-US" sz="1000" b="1" dirty="0">
                <a:solidFill>
                  <a:schemeClr val="accent1"/>
                </a:solidFill>
              </a:rPr>
              <a:t>6.6183878 	0.9819367 	3.3280642</a:t>
            </a:r>
            <a:endParaRPr lang="en-GB" sz="1000" b="1" dirty="0">
              <a:solidFill>
                <a:schemeClr val="accent1"/>
              </a:solidFill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AFCFFC95-CBDF-4816-897D-A98536B41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482" y="3877088"/>
            <a:ext cx="4076104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Fit_long_B2 </a:t>
            </a:r>
            <a:r>
              <a:rPr lang="nl-NL" altLang="nl-NL" sz="900" dirty="0">
                <a:latin typeface="Lucida Console" panose="020B0609040504020204" pitchFamily="49" charset="0"/>
              </a:rPr>
              <a:t>k-</a:t>
            </a:r>
            <a:r>
              <a:rPr lang="nl-NL" altLang="nl-NL" sz="900" dirty="0" err="1">
                <a:latin typeface="Lucida Console" panose="020B0609040504020204" pitchFamily="49" charset="0"/>
              </a:rPr>
              <a:t>Nearest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Neighbors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7120 samples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 520 predictor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Pre-processing: </a:t>
            </a:r>
            <a:r>
              <a:rPr lang="nl-NL" altLang="nl-NL" sz="900" dirty="0" err="1">
                <a:latin typeface="Lucida Console" panose="020B0609040504020204" pitchFamily="49" charset="0"/>
              </a:rPr>
              <a:t>median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imputation</a:t>
            </a:r>
            <a:r>
              <a:rPr lang="nl-NL" altLang="nl-NL" sz="900" dirty="0">
                <a:latin typeface="Lucida Console" panose="020B0609040504020204" pitchFamily="49" charset="0"/>
              </a:rPr>
              <a:t> (202), </a:t>
            </a:r>
            <a:r>
              <a:rPr lang="nl-NL" altLang="nl-NL" sz="900" dirty="0" err="1">
                <a:latin typeface="Lucida Console" panose="020B0609040504020204" pitchFamily="49" charset="0"/>
              </a:rPr>
              <a:t>remove</a:t>
            </a:r>
            <a:r>
              <a:rPr lang="nl-NL" altLang="nl-NL" sz="900" dirty="0">
                <a:latin typeface="Lucida Console" panose="020B0609040504020204" pitchFamily="49" charset="0"/>
              </a:rPr>
              <a:t> (318)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latin typeface="Lucida Console" panose="020B0609040504020204" pitchFamily="49" charset="0"/>
              </a:rPr>
              <a:t>: Cross-</a:t>
            </a:r>
            <a:r>
              <a:rPr lang="nl-NL" altLang="nl-NL" sz="900" dirty="0" err="1">
                <a:latin typeface="Lucida Console" panose="020B0609040504020204" pitchFamily="49" charset="0"/>
              </a:rPr>
              <a:t>Validated</a:t>
            </a:r>
            <a:r>
              <a:rPr lang="nl-NL" altLang="nl-NL" sz="900" dirty="0">
                <a:latin typeface="Lucida Console" panose="020B0609040504020204" pitchFamily="49" charset="0"/>
              </a:rPr>
              <a:t> (5 </a:t>
            </a:r>
            <a:r>
              <a:rPr lang="nl-NL" altLang="nl-NL" sz="900" dirty="0" err="1">
                <a:latin typeface="Lucida Console" panose="020B0609040504020204" pitchFamily="49" charset="0"/>
              </a:rPr>
              <a:t>fold</a:t>
            </a:r>
            <a:r>
              <a:rPr lang="nl-NL" altLang="nl-NL" sz="900" dirty="0">
                <a:latin typeface="Lucida Console" panose="020B0609040504020204" pitchFamily="49" charset="0"/>
              </a:rPr>
              <a:t>, </a:t>
            </a:r>
            <a:r>
              <a:rPr lang="nl-NL" altLang="nl-NL" sz="900" dirty="0" err="1">
                <a:latin typeface="Lucida Console" panose="020B0609040504020204" pitchFamily="49" charset="0"/>
              </a:rPr>
              <a:t>repeated</a:t>
            </a:r>
            <a:r>
              <a:rPr lang="nl-NL" altLang="nl-NL" sz="900" dirty="0">
                <a:latin typeface="Lucida Console" panose="020B0609040504020204" pitchFamily="49" charset="0"/>
              </a:rPr>
              <a:t> 1 </a:t>
            </a:r>
            <a:r>
              <a:rPr lang="nl-NL" altLang="nl-NL" sz="900" dirty="0" err="1">
                <a:latin typeface="Lucida Console" panose="020B0609040504020204" pitchFamily="49" charset="0"/>
              </a:rPr>
              <a:t>times</a:t>
            </a:r>
            <a:r>
              <a:rPr lang="nl-NL" altLang="nl-NL" sz="900" dirty="0">
                <a:latin typeface="Lucida Console" panose="020B060904050402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Summary of sample </a:t>
            </a:r>
            <a:r>
              <a:rPr lang="nl-NL" altLang="nl-NL" sz="900" dirty="0" err="1">
                <a:latin typeface="Lucida Console" panose="020B0609040504020204" pitchFamily="49" charset="0"/>
              </a:rPr>
              <a:t>sizes</a:t>
            </a:r>
            <a:r>
              <a:rPr lang="nl-NL" altLang="nl-NL" sz="900" dirty="0">
                <a:latin typeface="Lucida Console" panose="020B0609040504020204" pitchFamily="49" charset="0"/>
              </a:rPr>
              <a:t>: 5695, 5697, 5696, 5697, 5695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results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across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tuning</a:t>
            </a:r>
            <a:r>
              <a:rPr lang="nl-NL" altLang="nl-NL" sz="900" dirty="0">
                <a:latin typeface="Lucida Console" panose="020B0609040504020204" pitchFamily="49" charset="0"/>
              </a:rPr>
              <a:t> parameters: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  </a:t>
            </a:r>
            <a:r>
              <a:rPr lang="nl-NL" altLang="nl-NL" sz="900" b="1" dirty="0" err="1">
                <a:latin typeface="Lucida Console" panose="020B0609040504020204" pitchFamily="49" charset="0"/>
              </a:rPr>
              <a:t>kmax</a:t>
            </a:r>
            <a:r>
              <a:rPr lang="nl-NL" altLang="nl-NL" sz="900" b="1" dirty="0">
                <a:latin typeface="Lucida Console" panose="020B0609040504020204" pitchFamily="49" charset="0"/>
              </a:rPr>
              <a:t>  RMSE      </a:t>
            </a:r>
            <a:r>
              <a:rPr lang="nl-NL" altLang="nl-NL" sz="900" b="1" dirty="0" err="1">
                <a:latin typeface="Lucida Console" panose="020B0609040504020204" pitchFamily="49" charset="0"/>
              </a:rPr>
              <a:t>Rsquared</a:t>
            </a:r>
            <a:r>
              <a:rPr lang="nl-NL" altLang="nl-NL" sz="900" b="1" dirty="0">
                <a:latin typeface="Lucida Console" panose="020B0609040504020204" pitchFamily="49" charset="0"/>
              </a:rPr>
              <a:t>   MAE  </a:t>
            </a:r>
            <a:r>
              <a:rPr lang="nl-NL" altLang="nl-NL" sz="900" dirty="0">
                <a:latin typeface="Lucida Console" panose="020B0609040504020204" pitchFamily="49" charset="0"/>
              </a:rPr>
              <a:t>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  </a:t>
            </a:r>
            <a:r>
              <a:rPr lang="nl-NL" altLang="nl-NL" sz="9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5    7.577559  0.9354733  3.559215</a:t>
            </a:r>
            <a:endParaRPr kumimoji="0" lang="nl-NL" altLang="nl-NL" sz="9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A72E13CB-60C4-4A1E-8BD0-4A9AF4497167}"/>
              </a:ext>
            </a:extLst>
          </p:cNvPr>
          <p:cNvSpPr/>
          <p:nvPr/>
        </p:nvSpPr>
        <p:spPr>
          <a:xfrm>
            <a:off x="8041249" y="5758538"/>
            <a:ext cx="29260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err="1">
                <a:solidFill>
                  <a:schemeClr val="accent6"/>
                </a:solidFill>
              </a:rPr>
              <a:t>postResample</a:t>
            </a:r>
            <a:r>
              <a:rPr lang="en-GB" sz="1000" dirty="0"/>
              <a:t>(</a:t>
            </a:r>
            <a:r>
              <a:rPr lang="en-US" sz="1000" dirty="0" err="1"/>
              <a:t>pred</a:t>
            </a:r>
            <a:r>
              <a:rPr lang="en-US" sz="1000" dirty="0"/>
              <a:t> = predict(object = Fit_long_B2, </a:t>
            </a:r>
          </a:p>
          <a:p>
            <a:r>
              <a:rPr lang="en-US" sz="1000" dirty="0"/>
              <a:t>+                             </a:t>
            </a:r>
            <a:r>
              <a:rPr lang="en-US" sz="1000" dirty="0" err="1"/>
              <a:t>newdata</a:t>
            </a:r>
            <a:r>
              <a:rPr lang="en-US" sz="1000" dirty="0"/>
              <a:t> = testing_B2_long), </a:t>
            </a:r>
          </a:p>
          <a:p>
            <a:r>
              <a:rPr lang="en-US" sz="1000" dirty="0"/>
              <a:t>+              </a:t>
            </a:r>
            <a:r>
              <a:rPr lang="en-US" sz="1000" dirty="0" err="1"/>
              <a:t>obs</a:t>
            </a:r>
            <a:r>
              <a:rPr lang="en-US" sz="1000" dirty="0"/>
              <a:t> = testing_B2_long$LONGITUDE)</a:t>
            </a:r>
          </a:p>
          <a:p>
            <a:r>
              <a:rPr lang="en-US" sz="1000" b="1" dirty="0"/>
              <a:t>  RMSE  	</a:t>
            </a:r>
            <a:r>
              <a:rPr lang="en-US" sz="1000" b="1" dirty="0" err="1"/>
              <a:t>Rsquared</a:t>
            </a:r>
            <a:r>
              <a:rPr lang="en-US" sz="1000" b="1" dirty="0"/>
              <a:t>      	 MAE </a:t>
            </a:r>
          </a:p>
          <a:p>
            <a:r>
              <a:rPr lang="en-US" sz="1000" b="1" dirty="0">
                <a:solidFill>
                  <a:schemeClr val="accent1"/>
                </a:solidFill>
              </a:rPr>
              <a:t>7.3556032 	0.9404916 	3.3675497</a:t>
            </a:r>
            <a:endParaRPr lang="en-GB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0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5" y="49258"/>
            <a:ext cx="10515600" cy="842587"/>
          </a:xfrm>
        </p:spPr>
        <p:txBody>
          <a:bodyPr/>
          <a:lstStyle/>
          <a:p>
            <a:r>
              <a:rPr lang="en-GB" baseline="30000" dirty="0"/>
              <a:t>2nd</a:t>
            </a:r>
            <a:r>
              <a:rPr lang="en-GB" dirty="0"/>
              <a:t> KNN </a:t>
            </a:r>
            <a:r>
              <a:rPr lang="en-GB" b="1" dirty="0">
                <a:solidFill>
                  <a:schemeClr val="accent5"/>
                </a:solidFill>
              </a:rPr>
              <a:t>B0</a:t>
            </a:r>
            <a:endParaRPr lang="en-GB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EE488BC6-E3CD-45F6-A406-C75F8C32DD95}"/>
              </a:ext>
            </a:extLst>
          </p:cNvPr>
          <p:cNvSpPr txBox="1"/>
          <p:nvPr/>
        </p:nvSpPr>
        <p:spPr>
          <a:xfrm>
            <a:off x="113345" y="1270037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551981A-E6D9-4242-B05A-97C437AA168D}"/>
              </a:ext>
            </a:extLst>
          </p:cNvPr>
          <p:cNvSpPr/>
          <p:nvPr/>
        </p:nvSpPr>
        <p:spPr>
          <a:xfrm>
            <a:off x="7738063" y="2558166"/>
            <a:ext cx="39314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KNNB0Floor Model</a:t>
            </a:r>
          </a:p>
          <a:p>
            <a:r>
              <a:rPr lang="en-GB" sz="1200" dirty="0"/>
              <a:t>k-Nearest </a:t>
            </a:r>
            <a:r>
              <a:rPr lang="en-GB" sz="1200" dirty="0" err="1"/>
              <a:t>Neighbors</a:t>
            </a:r>
            <a:r>
              <a:rPr lang="en-GB" sz="1200" dirty="0"/>
              <a:t> </a:t>
            </a:r>
          </a:p>
          <a:p>
            <a:endParaRPr lang="en-GB" sz="1200" dirty="0"/>
          </a:p>
          <a:p>
            <a:r>
              <a:rPr lang="en-GB" sz="1200" dirty="0"/>
              <a:t>3939 samples</a:t>
            </a:r>
          </a:p>
          <a:p>
            <a:r>
              <a:rPr lang="en-GB" sz="1200" dirty="0"/>
              <a:t> 520 predictor</a:t>
            </a:r>
          </a:p>
          <a:p>
            <a:r>
              <a:rPr lang="en-GB" sz="1200" dirty="0"/>
              <a:t>   4 classes: '0', '1', '2', '3' </a:t>
            </a:r>
          </a:p>
          <a:p>
            <a:endParaRPr lang="en-GB" sz="1200" dirty="0"/>
          </a:p>
          <a:p>
            <a:r>
              <a:rPr lang="en-GB" sz="1200" dirty="0"/>
              <a:t>Pre-processing: median imputation (196), remove (324) </a:t>
            </a:r>
          </a:p>
          <a:p>
            <a:r>
              <a:rPr lang="en-GB" sz="1200" dirty="0"/>
              <a:t>Resampling: Cross-Validated (5 fold, repeated 1 times) </a:t>
            </a:r>
          </a:p>
          <a:p>
            <a:r>
              <a:rPr lang="en-GB" sz="1200" dirty="0"/>
              <a:t>Summary of sample sizes: 3151, 3151, 3151, 3152, 3151 </a:t>
            </a:r>
          </a:p>
          <a:p>
            <a:r>
              <a:rPr lang="en-GB" sz="1200" dirty="0"/>
              <a:t>Resampling results across tuning parameters:</a:t>
            </a:r>
          </a:p>
          <a:p>
            <a:endParaRPr lang="en-GB" sz="1200" dirty="0"/>
          </a:p>
          <a:p>
            <a:r>
              <a:rPr lang="en-GB" sz="1200" dirty="0"/>
              <a:t>  </a:t>
            </a:r>
            <a:r>
              <a:rPr lang="en-GB" sz="1200" dirty="0" err="1"/>
              <a:t>kmax</a:t>
            </a:r>
            <a:r>
              <a:rPr lang="en-GB" sz="1200" dirty="0"/>
              <a:t>  	Accuracy   	Kappa    </a:t>
            </a:r>
          </a:p>
          <a:p>
            <a:r>
              <a:rPr lang="en-GB" sz="1200" dirty="0"/>
              <a:t>   5    	0.9185105 	0.8910259</a:t>
            </a:r>
          </a:p>
          <a:p>
            <a:r>
              <a:rPr lang="en-GB" sz="1200" dirty="0"/>
              <a:t>   7    	0.9207948  	0.8941163</a:t>
            </a:r>
          </a:p>
          <a:p>
            <a:r>
              <a:rPr lang="en-GB" sz="1200" dirty="0"/>
              <a:t>   9    	0.9218100  	0.8954735</a:t>
            </a:r>
          </a:p>
          <a:p>
            <a:r>
              <a:rPr lang="en-GB" sz="1200" dirty="0"/>
              <a:t>  11    	0.9223176  	0.8961545</a:t>
            </a:r>
          </a:p>
          <a:p>
            <a:r>
              <a:rPr lang="en-GB" sz="1200" dirty="0"/>
              <a:t>  13   	0.9223176  	0.8961545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A7BFF9D-B1F6-4944-BC28-3D72A4D8C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7" y="1868033"/>
            <a:ext cx="6410325" cy="4829175"/>
          </a:xfrm>
          <a:prstGeom prst="rect">
            <a:avLst/>
          </a:prstGeom>
        </p:spPr>
      </p:pic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679620" y="2709942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505683" y="2779787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>
            <a:extLst>
              <a:ext uri="{FF2B5EF4-FFF2-40B4-BE49-F238E27FC236}">
                <a16:creationId xmlns:a16="http://schemas.microsoft.com/office/drawing/2014/main" id="{0C4FDAB9-CCBC-4FB9-8ACF-16F5B185A424}"/>
              </a:ext>
            </a:extLst>
          </p:cNvPr>
          <p:cNvSpPr/>
          <p:nvPr/>
        </p:nvSpPr>
        <p:spPr>
          <a:xfrm>
            <a:off x="2783144" y="176181"/>
            <a:ext cx="35741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kappa_KNNB0Floor Confusion Matrix</a:t>
            </a:r>
          </a:p>
          <a:p>
            <a:r>
              <a:rPr lang="en-GB" sz="1000" dirty="0"/>
              <a:t>            	value      	ASE    	 z </a:t>
            </a:r>
            <a:r>
              <a:rPr lang="en-GB" sz="1000" dirty="0" err="1"/>
              <a:t>Pr</a:t>
            </a:r>
            <a:r>
              <a:rPr lang="en-GB" sz="1000" dirty="0"/>
              <a:t>(&gt;|z|)</a:t>
            </a:r>
          </a:p>
          <a:p>
            <a:r>
              <a:rPr lang="en-GB" sz="1000" dirty="0"/>
              <a:t>Unweighted 	0.8833 	0.010453  84.5 	0</a:t>
            </a:r>
          </a:p>
          <a:p>
            <a:r>
              <a:rPr lang="en-GB" sz="1000" dirty="0"/>
              <a:t>Weighted   	0.9242 	0.007019 131.7    0</a:t>
            </a:r>
          </a:p>
          <a:p>
            <a:endParaRPr lang="en-GB" sz="1000" dirty="0"/>
          </a:p>
          <a:p>
            <a:r>
              <a:rPr lang="en-US" sz="1000" b="1" dirty="0">
                <a:solidFill>
                  <a:schemeClr val="accent6"/>
                </a:solidFill>
              </a:rPr>
              <a:t>Accuracy</a:t>
            </a:r>
            <a:r>
              <a:rPr lang="en-US" sz="1000" dirty="0"/>
              <a:t>	</a:t>
            </a:r>
            <a:r>
              <a:rPr lang="en-US" sz="1000" dirty="0">
                <a:solidFill>
                  <a:srgbClr val="FF0000"/>
                </a:solidFill>
              </a:rPr>
              <a:t>32.25558</a:t>
            </a:r>
          </a:p>
          <a:p>
            <a:endParaRPr lang="en-GB" sz="1000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592922" y="562151"/>
            <a:ext cx="58223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0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232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323</a:t>
            </a:r>
            <a:r>
              <a:rPr lang="en-GB" sz="1100" dirty="0">
                <a:solidFill>
                  <a:schemeClr val="accent6"/>
                </a:solidFill>
              </a:rPr>
              <a:t>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316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325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26 cases floor 1 was misidentified as 0 </a:t>
            </a:r>
            <a:r>
              <a:rPr lang="en-GB" sz="1100" dirty="0">
                <a:solidFill>
                  <a:schemeClr val="accent2"/>
                </a:solidFill>
              </a:rPr>
              <a:t>&amp; 1 times floor 2 was misidentified as 0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10 cases floor 0 was misidentified as being floor 1 &amp; in 15 cases floor 2 was misidentified as 1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10 cases floor 1 was misidentified as being floor 2 &amp; in </a:t>
            </a:r>
            <a:r>
              <a:rPr lang="en-GB" sz="1100" b="1" u="sng" dirty="0">
                <a:solidFill>
                  <a:srgbClr val="FF0000"/>
                </a:solidFill>
              </a:rPr>
              <a:t>20 cases floor 3 was misidentified as 2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2 case floor 1 was misidentified as being floor 3 &amp; in </a:t>
            </a:r>
            <a:r>
              <a:rPr lang="en-GB" sz="1100" b="1" u="sng" dirty="0">
                <a:solidFill>
                  <a:srgbClr val="FF0000"/>
                </a:solidFill>
              </a:rPr>
              <a:t>28 cases floor 2 was misidentified as 3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0374B7A-BC71-4FFD-9735-8BCCE0C1E92F}"/>
              </a:ext>
            </a:extLst>
          </p:cNvPr>
          <p:cNvSpPr txBox="1"/>
          <p:nvPr/>
        </p:nvSpPr>
        <p:spPr>
          <a:xfrm>
            <a:off x="6548097" y="87364"/>
            <a:ext cx="602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Floor prediction in Building 0 has a low accuracy</a:t>
            </a:r>
          </a:p>
        </p:txBody>
      </p:sp>
    </p:spTree>
    <p:extLst>
      <p:ext uri="{BB962C8B-B14F-4D97-AF65-F5344CB8AC3E}">
        <p14:creationId xmlns:p14="http://schemas.microsoft.com/office/powerpoint/2010/main" val="2562782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3" y="82432"/>
            <a:ext cx="10515600" cy="842587"/>
          </a:xfrm>
        </p:spPr>
        <p:txBody>
          <a:bodyPr/>
          <a:lstStyle/>
          <a:p>
            <a:r>
              <a:rPr lang="en-GB" baseline="30000" dirty="0"/>
              <a:t>2nd</a:t>
            </a:r>
            <a:r>
              <a:rPr lang="en-GB" dirty="0"/>
              <a:t> KNN </a:t>
            </a:r>
            <a:r>
              <a:rPr lang="en-GB" b="1" dirty="0">
                <a:solidFill>
                  <a:schemeClr val="accent5"/>
                </a:solidFill>
              </a:rPr>
              <a:t>B1</a:t>
            </a:r>
            <a:endParaRPr lang="en-GB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380590" y="417726"/>
            <a:ext cx="575809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1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302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69</a:t>
            </a:r>
            <a:r>
              <a:rPr lang="en-GB" sz="1100" dirty="0">
                <a:solidFill>
                  <a:schemeClr val="accent6"/>
                </a:solidFill>
              </a:rPr>
              <a:t> 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25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23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278 cases floor 1 was misidentified as 0 &amp; 257 times floor 2  + 140 times floor 3 was misidentified as 0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35 cases floor 0 was misidentified as being floor 1 &amp; in 11 cases floor 2 was misidentified as 1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72 cases floor 3 was misidentified as floor 2 while being 3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29 cases floor 1 was misidentified as being floor 3 </a:t>
            </a:r>
            <a:r>
              <a:rPr lang="en-GB" sz="1100" dirty="0">
                <a:solidFill>
                  <a:schemeClr val="accent2"/>
                </a:solidFill>
              </a:rPr>
              <a:t>&amp; in </a:t>
            </a:r>
            <a:r>
              <a:rPr lang="en-GB" sz="1100" b="1" u="sng" dirty="0">
                <a:solidFill>
                  <a:srgbClr val="FF0000"/>
                </a:solidFill>
              </a:rPr>
              <a:t>23 cases floor 2 was misidentified as 3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55836D54-2DA1-4B42-BA0C-82E4964DE566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BEACF82-45EA-4FDD-BCFF-8630047D7338}"/>
              </a:ext>
            </a:extLst>
          </p:cNvPr>
          <p:cNvSpPr/>
          <p:nvPr/>
        </p:nvSpPr>
        <p:spPr>
          <a:xfrm>
            <a:off x="7030084" y="2608684"/>
            <a:ext cx="510591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KNNB1Floor Model</a:t>
            </a:r>
          </a:p>
          <a:p>
            <a:r>
              <a:rPr lang="en-US" sz="1200" dirty="0"/>
              <a:t>k-Nearest Neighbors </a:t>
            </a:r>
          </a:p>
          <a:p>
            <a:endParaRPr lang="en-US" sz="1200" dirty="0"/>
          </a:p>
          <a:p>
            <a:r>
              <a:rPr lang="en-US" sz="1200" dirty="0"/>
              <a:t>3939 samples</a:t>
            </a:r>
          </a:p>
          <a:p>
            <a:r>
              <a:rPr lang="en-US" sz="1200" dirty="0"/>
              <a:t> 520 predictor</a:t>
            </a:r>
          </a:p>
          <a:p>
            <a:r>
              <a:rPr lang="en-US" sz="1200" dirty="0"/>
              <a:t>   4 classes: '0', '1', '2', '3' </a:t>
            </a:r>
          </a:p>
          <a:p>
            <a:endParaRPr lang="en-US" sz="1200" dirty="0"/>
          </a:p>
          <a:p>
            <a:r>
              <a:rPr lang="en-US" sz="1200" dirty="0"/>
              <a:t>Pre-processing: median imputation (196), remove (324) </a:t>
            </a:r>
          </a:p>
          <a:p>
            <a:r>
              <a:rPr lang="en-US" sz="1200" dirty="0"/>
              <a:t>Resampling: Cross-Validated (5 fold, repeated 1 times) </a:t>
            </a:r>
          </a:p>
          <a:p>
            <a:r>
              <a:rPr lang="en-US" sz="1200" dirty="0"/>
              <a:t>Summary of sample sizes: 3150, 3151, 3152, 3151, 3152 </a:t>
            </a:r>
          </a:p>
          <a:p>
            <a:r>
              <a:rPr lang="en-US" sz="1200" dirty="0"/>
              <a:t>Resampling results across tuning parameters: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kmax</a:t>
            </a:r>
            <a:r>
              <a:rPr lang="en-US" sz="1200" dirty="0"/>
              <a:t>  	Accuracy  	 Kappa    </a:t>
            </a:r>
          </a:p>
          <a:p>
            <a:r>
              <a:rPr lang="en-US" sz="1200" dirty="0"/>
              <a:t>   5    	0.9111391 	0.8811726</a:t>
            </a:r>
          </a:p>
          <a:p>
            <a:r>
              <a:rPr lang="en-US" sz="1200" dirty="0"/>
              <a:t>   7    	0.9157089  	0.8873319</a:t>
            </a:r>
          </a:p>
          <a:p>
            <a:r>
              <a:rPr lang="en-US" sz="1200" dirty="0"/>
              <a:t>   9    	0.9154551  	0.8869937</a:t>
            </a:r>
          </a:p>
          <a:p>
            <a:r>
              <a:rPr lang="en-US" sz="1200" dirty="0"/>
              <a:t>  11    	0.9154551  	0.8869956</a:t>
            </a:r>
          </a:p>
          <a:p>
            <a:r>
              <a:rPr lang="en-US" sz="1200" dirty="0"/>
              <a:t>  13    	0.9154551  	0.8869956</a:t>
            </a:r>
          </a:p>
          <a:p>
            <a:endParaRPr lang="en-US" sz="1200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3A6C03B-A4A6-4280-8D97-5A2B0599C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5" y="1877001"/>
            <a:ext cx="6257925" cy="4876800"/>
          </a:xfrm>
          <a:prstGeom prst="rect">
            <a:avLst/>
          </a:prstGeom>
        </p:spPr>
      </p:pic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562603" y="2782367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293525" y="2782367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 24">
            <a:extLst>
              <a:ext uri="{FF2B5EF4-FFF2-40B4-BE49-F238E27FC236}">
                <a16:creationId xmlns:a16="http://schemas.microsoft.com/office/drawing/2014/main" id="{8D2E6E0B-588B-4B6C-96A0-DB74001F4882}"/>
              </a:ext>
            </a:extLst>
          </p:cNvPr>
          <p:cNvSpPr/>
          <p:nvPr/>
        </p:nvSpPr>
        <p:spPr>
          <a:xfrm>
            <a:off x="2713343" y="115338"/>
            <a:ext cx="35741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kappa_KNNB1Floor Confusion Matrix</a:t>
            </a:r>
          </a:p>
          <a:p>
            <a:pPr lvl="2"/>
            <a:r>
              <a:rPr lang="en-US" sz="1000" dirty="0"/>
              <a:t> value     	ASE     	 z  </a:t>
            </a:r>
            <a:r>
              <a:rPr lang="en-US" sz="1000" dirty="0" err="1"/>
              <a:t>Pr</a:t>
            </a:r>
            <a:r>
              <a:rPr lang="en-US" sz="1000" dirty="0"/>
              <a:t>(&gt;|z|)</a:t>
            </a:r>
          </a:p>
          <a:p>
            <a:r>
              <a:rPr lang="en-US" sz="1000" dirty="0"/>
              <a:t>Unweighted 	0.08894	0.01225  7.258 	3.915e-13</a:t>
            </a:r>
          </a:p>
          <a:p>
            <a:r>
              <a:rPr lang="en-US" sz="1000" dirty="0"/>
              <a:t>Weighted   	0.15751 	0.01364 11.548 	7.518e-31</a:t>
            </a:r>
          </a:p>
          <a:p>
            <a:endParaRPr lang="en-US" sz="1000" dirty="0"/>
          </a:p>
          <a:p>
            <a:r>
              <a:rPr lang="en-US" sz="1000" b="1" dirty="0">
                <a:solidFill>
                  <a:schemeClr val="accent6"/>
                </a:solidFill>
              </a:rPr>
              <a:t>Accuracy	</a:t>
            </a:r>
            <a:endParaRPr lang="en-GB" sz="1000" b="1" dirty="0">
              <a:solidFill>
                <a:schemeClr val="accent6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E55442D-3D2C-492F-A8B0-32B0CBA5FB20}"/>
              </a:ext>
            </a:extLst>
          </p:cNvPr>
          <p:cNvSpPr txBox="1"/>
          <p:nvPr/>
        </p:nvSpPr>
        <p:spPr>
          <a:xfrm>
            <a:off x="6342626" y="82432"/>
            <a:ext cx="558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Often floors are identified as 0, while being 1, 2 or 3</a:t>
            </a:r>
          </a:p>
        </p:txBody>
      </p:sp>
    </p:spTree>
    <p:extLst>
      <p:ext uri="{BB962C8B-B14F-4D97-AF65-F5344CB8AC3E}">
        <p14:creationId xmlns:p14="http://schemas.microsoft.com/office/powerpoint/2010/main" val="22444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3" y="82432"/>
            <a:ext cx="10515600" cy="842587"/>
          </a:xfrm>
        </p:spPr>
        <p:txBody>
          <a:bodyPr/>
          <a:lstStyle/>
          <a:p>
            <a:r>
              <a:rPr lang="en-GB" baseline="30000" dirty="0"/>
              <a:t>2nd</a:t>
            </a:r>
            <a:r>
              <a:rPr lang="en-GB" dirty="0"/>
              <a:t> KNN </a:t>
            </a:r>
            <a:r>
              <a:rPr lang="en-GB" b="1" dirty="0">
                <a:solidFill>
                  <a:schemeClr val="accent5"/>
                </a:solidFill>
              </a:rPr>
              <a:t>B2</a:t>
            </a:r>
            <a:endParaRPr lang="en-GB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57E3EC66-A77E-45AD-B891-1BBE670BFBEF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82E42B5-D401-4EFD-9C10-DE6D8E76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14" y="1459199"/>
            <a:ext cx="6304806" cy="4798203"/>
          </a:xfrm>
          <a:prstGeom prst="rect">
            <a:avLst/>
          </a:prstGeom>
        </p:spPr>
      </p:pic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474711" y="2257562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387810" y="2456884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hoek 5">
            <a:extLst>
              <a:ext uri="{FF2B5EF4-FFF2-40B4-BE49-F238E27FC236}">
                <a16:creationId xmlns:a16="http://schemas.microsoft.com/office/drawing/2014/main" id="{FD5A9D77-5CC7-47E5-B4B5-ECBCE4404D66}"/>
              </a:ext>
            </a:extLst>
          </p:cNvPr>
          <p:cNvSpPr/>
          <p:nvPr/>
        </p:nvSpPr>
        <p:spPr>
          <a:xfrm>
            <a:off x="7326855" y="2662164"/>
            <a:ext cx="44433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KNNB2Floor Model</a:t>
            </a:r>
          </a:p>
          <a:p>
            <a:r>
              <a:rPr lang="en-GB" sz="1200" dirty="0"/>
              <a:t>k-Nearest </a:t>
            </a:r>
            <a:r>
              <a:rPr lang="en-GB" sz="1200" dirty="0" err="1"/>
              <a:t>Neighbors</a:t>
            </a:r>
            <a:r>
              <a:rPr lang="en-GB" sz="1200" dirty="0"/>
              <a:t> </a:t>
            </a:r>
          </a:p>
          <a:p>
            <a:endParaRPr lang="en-GB" sz="1200" dirty="0"/>
          </a:p>
          <a:p>
            <a:r>
              <a:rPr lang="en-GB" sz="1200" dirty="0"/>
              <a:t>7120 samples</a:t>
            </a:r>
          </a:p>
          <a:p>
            <a:r>
              <a:rPr lang="en-GB" sz="1200" dirty="0"/>
              <a:t> 520 predictor</a:t>
            </a:r>
          </a:p>
          <a:p>
            <a:r>
              <a:rPr lang="en-GB" sz="1200" dirty="0"/>
              <a:t>   5 classes: '0', '1', '2', '3', '4' </a:t>
            </a:r>
          </a:p>
          <a:p>
            <a:endParaRPr lang="en-GB" sz="1200" dirty="0"/>
          </a:p>
          <a:p>
            <a:r>
              <a:rPr lang="en-GB" sz="1200" dirty="0"/>
              <a:t>Pre-processing: median imputation (201), remove (319) </a:t>
            </a:r>
          </a:p>
          <a:p>
            <a:r>
              <a:rPr lang="en-GB" sz="1200" dirty="0"/>
              <a:t>Resampling: Cross-Validated (5 fold, repeated 1 times) </a:t>
            </a:r>
          </a:p>
          <a:p>
            <a:r>
              <a:rPr lang="en-GB" sz="1200" dirty="0"/>
              <a:t>Summary of sample sizes: 5695, 5697, 5697, 5696, 5695 </a:t>
            </a:r>
          </a:p>
          <a:p>
            <a:r>
              <a:rPr lang="en-GB" sz="1200" dirty="0"/>
              <a:t>Resampling results across tuning parameters:</a:t>
            </a:r>
          </a:p>
          <a:p>
            <a:endParaRPr lang="en-GB" sz="1200" dirty="0"/>
          </a:p>
          <a:p>
            <a:r>
              <a:rPr lang="en-GB" sz="1200" dirty="0"/>
              <a:t>  </a:t>
            </a:r>
            <a:r>
              <a:rPr lang="en-GB" sz="1200" dirty="0" err="1"/>
              <a:t>kmax</a:t>
            </a:r>
            <a:r>
              <a:rPr lang="en-GB" sz="1200" dirty="0"/>
              <a:t>  	Accuracy   	Kappa    </a:t>
            </a:r>
          </a:p>
          <a:p>
            <a:r>
              <a:rPr lang="en-GB" sz="1200" dirty="0"/>
              <a:t>   5    	0.9588484  	0.9474698</a:t>
            </a:r>
          </a:p>
          <a:p>
            <a:r>
              <a:rPr lang="en-GB" sz="1200" dirty="0"/>
              <a:t>   7    	0.9603923  	0.9494419</a:t>
            </a:r>
          </a:p>
          <a:p>
            <a:r>
              <a:rPr lang="en-GB" sz="1200" dirty="0"/>
              <a:t>   9   	0.9601116  	0.9490859</a:t>
            </a:r>
          </a:p>
          <a:p>
            <a:r>
              <a:rPr lang="en-GB" sz="1200" dirty="0"/>
              <a:t>  11    	0.9601116 	0.9490859</a:t>
            </a:r>
          </a:p>
          <a:p>
            <a:r>
              <a:rPr lang="en-GB" sz="1200" dirty="0"/>
              <a:t>  13    	0.9601116  	0.9490859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315F953-C0AA-4170-B70C-D881824612D6}"/>
              </a:ext>
            </a:extLst>
          </p:cNvPr>
          <p:cNvSpPr/>
          <p:nvPr/>
        </p:nvSpPr>
        <p:spPr>
          <a:xfrm>
            <a:off x="2797937" y="82432"/>
            <a:ext cx="372478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kappa_KNNB2Floor Confusion Matrix</a:t>
            </a:r>
          </a:p>
          <a:p>
            <a:r>
              <a:rPr lang="en-GB" sz="1000" dirty="0"/>
              <a:t>           	value      	ASE     	z </a:t>
            </a:r>
            <a:r>
              <a:rPr lang="en-GB" sz="1000" dirty="0" err="1"/>
              <a:t>Pr</a:t>
            </a:r>
            <a:r>
              <a:rPr lang="en-GB" sz="1000" dirty="0"/>
              <a:t>(&gt;|z|)</a:t>
            </a:r>
          </a:p>
          <a:p>
            <a:r>
              <a:rPr lang="en-GB" sz="1000" dirty="0"/>
              <a:t>Unweighted 	0.9607 	0.004529 212.1    0</a:t>
            </a:r>
          </a:p>
          <a:p>
            <a:r>
              <a:rPr lang="en-GB" sz="1000" dirty="0"/>
              <a:t>Weighted   	0.9759 	0.002948 331.0    0</a:t>
            </a:r>
          </a:p>
          <a:p>
            <a:endParaRPr lang="en-GB" sz="1000" dirty="0"/>
          </a:p>
          <a:p>
            <a:r>
              <a:rPr lang="en-GB" sz="1000" b="1" dirty="0">
                <a:solidFill>
                  <a:schemeClr val="accent6"/>
                </a:solidFill>
              </a:rPr>
              <a:t>Accuracy</a:t>
            </a:r>
            <a:r>
              <a:rPr lang="en-GB" sz="1000" dirty="0"/>
              <a:t>	</a:t>
            </a:r>
            <a:r>
              <a:rPr lang="en-US" sz="1000" dirty="0"/>
              <a:t>96.92243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371400" y="472240"/>
            <a:ext cx="582230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2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478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526</a:t>
            </a:r>
            <a:r>
              <a:rPr lang="en-GB" sz="1100" dirty="0">
                <a:solidFill>
                  <a:schemeClr val="accent6"/>
                </a:solidFill>
              </a:rPr>
              <a:t> 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356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665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r>
              <a:rPr lang="en-GB" sz="1100" dirty="0">
                <a:solidFill>
                  <a:schemeClr val="accent6"/>
                </a:solidFill>
              </a:rPr>
              <a:t>	274 predictions for floor 4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17 cases floor 1 was misidentified as 0 </a:t>
            </a:r>
            <a:r>
              <a:rPr lang="en-GB" sz="1100" dirty="0">
                <a:solidFill>
                  <a:schemeClr val="accent2"/>
                </a:solidFill>
              </a:rPr>
              <a:t>&amp; 3 times floor 2 was misidentified as 0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5 cases floor 0 was misidentified as being floor 1 &amp; in 18 cases floor 2 was misidentified as 1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4 cases floor 1 was misidentified as being floor 2 &amp; in </a:t>
            </a:r>
            <a:r>
              <a:rPr lang="en-GB" sz="1100" b="1" u="sng" dirty="0">
                <a:solidFill>
                  <a:srgbClr val="FF0000"/>
                </a:solidFill>
              </a:rPr>
              <a:t>9 cases floor 3 was misidentified as 2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5 case floor 1 was misidentified as being floor 3 &amp; in </a:t>
            </a:r>
            <a:r>
              <a:rPr lang="en-GB" sz="1100" b="1" u="sng" dirty="0">
                <a:solidFill>
                  <a:srgbClr val="FF0000"/>
                </a:solidFill>
              </a:rPr>
              <a:t>15 cases floor 2 was misidentified as 3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2 case floor 2 was misidentified as being floor 4 &amp; in 1 case floor 3 was misidentified as 4 </a:t>
            </a:r>
            <a:endParaRPr lang="en-GB" sz="1100" b="1" u="sng" dirty="0">
              <a:solidFill>
                <a:srgbClr val="FF0000"/>
              </a:solidFill>
            </a:endParaRPr>
          </a:p>
          <a:p>
            <a:endParaRPr lang="en-GB" sz="1100" b="1" u="sng" dirty="0">
              <a:solidFill>
                <a:srgbClr val="FF0000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3AA6FBFA-AA22-41E5-83A3-107039863A92}"/>
              </a:ext>
            </a:extLst>
          </p:cNvPr>
          <p:cNvSpPr txBox="1"/>
          <p:nvPr/>
        </p:nvSpPr>
        <p:spPr>
          <a:xfrm>
            <a:off x="6347583" y="67526"/>
            <a:ext cx="602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Knn-5 was working quite good for predictions in Building 2</a:t>
            </a:r>
          </a:p>
        </p:txBody>
      </p:sp>
    </p:spTree>
    <p:extLst>
      <p:ext uri="{BB962C8B-B14F-4D97-AF65-F5344CB8AC3E}">
        <p14:creationId xmlns:p14="http://schemas.microsoft.com/office/powerpoint/2010/main" val="2644000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" y="168557"/>
            <a:ext cx="11969309" cy="42797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2nd </a:t>
            </a:r>
            <a:r>
              <a:rPr lang="en-GB" b="1" dirty="0">
                <a:solidFill>
                  <a:schemeClr val="accent2"/>
                </a:solidFill>
              </a:rPr>
              <a:t>KNN-5 </a:t>
            </a:r>
            <a:r>
              <a:rPr lang="en-GB" b="1" dirty="0">
                <a:solidFill>
                  <a:schemeClr val="accent1"/>
                </a:solidFill>
              </a:rPr>
              <a:t>model Lat/Long/Floor KPI summary 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DC7BECF7-49D2-487B-BEA4-9286713797E9}"/>
              </a:ext>
            </a:extLst>
          </p:cNvPr>
          <p:cNvCxnSpPr>
            <a:cxnSpLocks/>
          </p:cNvCxnSpPr>
          <p:nvPr/>
        </p:nvCxnSpPr>
        <p:spPr>
          <a:xfrm>
            <a:off x="5947041" y="904000"/>
            <a:ext cx="0" cy="347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932839B7-4A2B-4995-9D1B-3CA974B9A17F}"/>
              </a:ext>
            </a:extLst>
          </p:cNvPr>
          <p:cNvSpPr/>
          <p:nvPr/>
        </p:nvSpPr>
        <p:spPr>
          <a:xfrm>
            <a:off x="200783" y="2327526"/>
            <a:ext cx="60213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2</a:t>
            </a:r>
            <a:r>
              <a:rPr lang="en-GB" b="1" baseline="30000" dirty="0"/>
              <a:t>nd</a:t>
            </a:r>
            <a:r>
              <a:rPr lang="en-GB" b="1" dirty="0"/>
              <a:t> run Latitude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5.982871 	</a:t>
            </a:r>
            <a:r>
              <a:rPr lang="en-GB" dirty="0">
                <a:solidFill>
                  <a:schemeClr val="accent6"/>
                </a:solidFill>
              </a:rPr>
              <a:t>96.71153</a:t>
            </a:r>
            <a:r>
              <a:rPr lang="en-GB" dirty="0"/>
              <a:t> 	3.168045</a:t>
            </a:r>
          </a:p>
          <a:p>
            <a:r>
              <a:rPr lang="en-GB" dirty="0">
                <a:solidFill>
                  <a:schemeClr val="accent1"/>
                </a:solidFill>
              </a:rPr>
              <a:t>B1 </a:t>
            </a:r>
            <a:r>
              <a:rPr lang="en-GB" dirty="0"/>
              <a:t>	5.982871 	</a:t>
            </a:r>
            <a:r>
              <a:rPr lang="en-GB" dirty="0">
                <a:solidFill>
                  <a:schemeClr val="accent6"/>
                </a:solidFill>
              </a:rPr>
              <a:t>97.21531 </a:t>
            </a:r>
            <a:r>
              <a:rPr lang="en-GB" dirty="0"/>
              <a:t>	2.983383</a:t>
            </a:r>
          </a:p>
          <a:p>
            <a:r>
              <a:rPr lang="en-GB" dirty="0">
                <a:solidFill>
                  <a:schemeClr val="accent1"/>
                </a:solidFill>
              </a:rPr>
              <a:t>B2 </a:t>
            </a:r>
            <a:r>
              <a:rPr lang="en-GB" dirty="0"/>
              <a:t>	4.940216 	</a:t>
            </a:r>
            <a:r>
              <a:rPr lang="en-GB" dirty="0">
                <a:solidFill>
                  <a:schemeClr val="accent6"/>
                </a:solidFill>
              </a:rPr>
              <a:t>96.81935</a:t>
            </a:r>
            <a:r>
              <a:rPr lang="en-GB" dirty="0"/>
              <a:t> 	2.552911</a:t>
            </a:r>
          </a:p>
          <a:p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94A4916-831E-4E52-A1FD-D923DB7228D8}"/>
              </a:ext>
            </a:extLst>
          </p:cNvPr>
          <p:cNvSpPr/>
          <p:nvPr/>
        </p:nvSpPr>
        <p:spPr>
          <a:xfrm>
            <a:off x="6095999" y="2331108"/>
            <a:ext cx="5654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2</a:t>
            </a:r>
            <a:r>
              <a:rPr lang="en-GB" b="1" baseline="30000" dirty="0"/>
              <a:t>nd</a:t>
            </a:r>
            <a:r>
              <a:rPr lang="en-GB" b="1" dirty="0"/>
              <a:t>  run Longitude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5.638730 	94.79819 	3.037719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6.618388 	</a:t>
            </a:r>
            <a:r>
              <a:rPr lang="en-GB" dirty="0">
                <a:solidFill>
                  <a:schemeClr val="accent6"/>
                </a:solidFill>
              </a:rPr>
              <a:t>98.19182 </a:t>
            </a:r>
            <a:r>
              <a:rPr lang="en-GB" dirty="0"/>
              <a:t>	3.328064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 	7.355603 	94.04222 	3.367550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E83E06C-FCC3-4233-83ED-1E821AC5E2D7}"/>
              </a:ext>
            </a:extLst>
          </p:cNvPr>
          <p:cNvSpPr/>
          <p:nvPr/>
        </p:nvSpPr>
        <p:spPr>
          <a:xfrm>
            <a:off x="3609305" y="4468689"/>
            <a:ext cx="19420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 </a:t>
            </a:r>
            <a:r>
              <a:rPr lang="en-US" dirty="0">
                <a:solidFill>
                  <a:schemeClr val="accent1"/>
                </a:solidFill>
              </a:rPr>
              <a:t>accuracy</a:t>
            </a:r>
            <a:r>
              <a:rPr lang="en-US" dirty="0"/>
              <a:t>	</a:t>
            </a:r>
          </a:p>
          <a:p>
            <a:r>
              <a:rPr lang="en-US" dirty="0"/>
              <a:t>B0 </a:t>
            </a:r>
            <a:r>
              <a:rPr lang="en-US" dirty="0">
                <a:solidFill>
                  <a:schemeClr val="accent2"/>
                </a:solidFill>
              </a:rPr>
              <a:t>91.29771</a:t>
            </a:r>
          </a:p>
          <a:p>
            <a:r>
              <a:rPr lang="en-US" dirty="0">
                <a:solidFill>
                  <a:srgbClr val="FF0000"/>
                </a:solidFill>
              </a:rPr>
              <a:t>B1 32.25558</a:t>
            </a:r>
          </a:p>
          <a:p>
            <a:r>
              <a:rPr lang="en-US" dirty="0"/>
              <a:t>B2 </a:t>
            </a:r>
            <a:r>
              <a:rPr lang="en-US" dirty="0">
                <a:solidFill>
                  <a:schemeClr val="accent6"/>
                </a:solidFill>
              </a:rPr>
              <a:t>96.92243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BAD08FE-6709-4652-818E-9E4A94EE94DD}"/>
              </a:ext>
            </a:extLst>
          </p:cNvPr>
          <p:cNvSpPr/>
          <p:nvPr/>
        </p:nvSpPr>
        <p:spPr>
          <a:xfrm>
            <a:off x="6222133" y="4433911"/>
            <a:ext cx="4840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 </a:t>
            </a:r>
            <a:r>
              <a:rPr lang="en-GB" dirty="0">
                <a:solidFill>
                  <a:schemeClr val="accent1"/>
                </a:solidFill>
              </a:rPr>
              <a:t>kappa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B0 Weighted  	0.883266749</a:t>
            </a:r>
          </a:p>
          <a:p>
            <a:r>
              <a:rPr lang="en-GB" dirty="0"/>
              <a:t>B0 ASE      	0.010453337</a:t>
            </a:r>
          </a:p>
          <a:p>
            <a:r>
              <a:rPr lang="en-GB" dirty="0">
                <a:solidFill>
                  <a:schemeClr val="accent1"/>
                </a:solidFill>
              </a:rPr>
              <a:t>B1 Weighted  	0.088937612</a:t>
            </a:r>
          </a:p>
          <a:p>
            <a:r>
              <a:rPr lang="en-GB" dirty="0"/>
              <a:t>B1 ASE       	0.012252931</a:t>
            </a:r>
          </a:p>
          <a:p>
            <a:r>
              <a:rPr lang="en-GB" dirty="0">
                <a:solidFill>
                  <a:schemeClr val="accent1"/>
                </a:solidFill>
              </a:rPr>
              <a:t>B2 Weighted  	</a:t>
            </a:r>
            <a:r>
              <a:rPr lang="en-GB" dirty="0">
                <a:solidFill>
                  <a:schemeClr val="accent6"/>
                </a:solidFill>
              </a:rPr>
              <a:t>0.960692577</a:t>
            </a:r>
          </a:p>
          <a:p>
            <a:r>
              <a:rPr lang="en-GB" dirty="0"/>
              <a:t>B2 ASE       	0.004528678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2D9D831-CC14-4206-9131-73C8DEF8D9EE}"/>
              </a:ext>
            </a:extLst>
          </p:cNvPr>
          <p:cNvSpPr/>
          <p:nvPr/>
        </p:nvSpPr>
        <p:spPr>
          <a:xfrm>
            <a:off x="200783" y="904000"/>
            <a:ext cx="60213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1</a:t>
            </a:r>
            <a:r>
              <a:rPr lang="en-GB" sz="1400" b="1" baseline="30000" dirty="0"/>
              <a:t>st</a:t>
            </a:r>
            <a:r>
              <a:rPr lang="en-GB" sz="1400" b="1" dirty="0"/>
              <a:t> run Latitude</a:t>
            </a:r>
          </a:p>
          <a:p>
            <a:r>
              <a:rPr lang="en-GB" sz="1400" dirty="0"/>
              <a:t>	</a:t>
            </a:r>
            <a:r>
              <a:rPr lang="en-GB" sz="1400" b="1" dirty="0">
                <a:solidFill>
                  <a:schemeClr val="accent1"/>
                </a:solidFill>
              </a:rPr>
              <a:t>RMSE         	RSQ      	MAE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B0</a:t>
            </a:r>
            <a:r>
              <a:rPr lang="en-GB" sz="1400" dirty="0"/>
              <a:t> 	6.700310  	</a:t>
            </a:r>
            <a:r>
              <a:rPr lang="en-GB" sz="1400" dirty="0">
                <a:solidFill>
                  <a:schemeClr val="accent6"/>
                </a:solidFill>
              </a:rPr>
              <a:t>96.02481 </a:t>
            </a:r>
            <a:r>
              <a:rPr lang="en-GB" sz="1400" dirty="0"/>
              <a:t>	</a:t>
            </a:r>
            <a:r>
              <a:rPr lang="en-GB" sz="1400" dirty="0">
                <a:solidFill>
                  <a:srgbClr val="C00000"/>
                </a:solidFill>
              </a:rPr>
              <a:t>4.025045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B1</a:t>
            </a:r>
            <a:r>
              <a:rPr lang="en-GB" sz="1400" dirty="0"/>
              <a:t> 	6.700310  	</a:t>
            </a:r>
            <a:r>
              <a:rPr lang="en-GB" sz="1400" dirty="0">
                <a:solidFill>
                  <a:schemeClr val="accent6"/>
                </a:solidFill>
              </a:rPr>
              <a:t>96.47526</a:t>
            </a:r>
            <a:r>
              <a:rPr lang="en-GB" sz="1400" dirty="0"/>
              <a:t> 	</a:t>
            </a:r>
            <a:r>
              <a:rPr lang="en-GB" sz="1400" dirty="0">
                <a:solidFill>
                  <a:srgbClr val="C00000"/>
                </a:solidFill>
              </a:rPr>
              <a:t>4.448025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B2</a:t>
            </a:r>
            <a:r>
              <a:rPr lang="en-GB" sz="1400" dirty="0"/>
              <a:t> 	6.097803  	</a:t>
            </a:r>
            <a:r>
              <a:rPr lang="en-GB" sz="1400" dirty="0">
                <a:solidFill>
                  <a:schemeClr val="accent6"/>
                </a:solidFill>
              </a:rPr>
              <a:t>95.41785</a:t>
            </a:r>
            <a:r>
              <a:rPr lang="en-GB" sz="1400" dirty="0"/>
              <a:t> 	</a:t>
            </a:r>
            <a:r>
              <a:rPr lang="en-GB" sz="1400" dirty="0">
                <a:solidFill>
                  <a:schemeClr val="accent2"/>
                </a:solidFill>
              </a:rPr>
              <a:t>3.412185</a:t>
            </a:r>
          </a:p>
          <a:p>
            <a:endParaRPr lang="en-GB" sz="14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E5BA0DA-CD0A-40A8-A03D-5788F762BDEF}"/>
              </a:ext>
            </a:extLst>
          </p:cNvPr>
          <p:cNvSpPr/>
          <p:nvPr/>
        </p:nvSpPr>
        <p:spPr>
          <a:xfrm>
            <a:off x="6173754" y="865469"/>
            <a:ext cx="637682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1 </a:t>
            </a:r>
            <a:r>
              <a:rPr lang="en-GB" sz="1400" b="1" dirty="0" err="1"/>
              <a:t>st</a:t>
            </a:r>
            <a:r>
              <a:rPr lang="en-GB" sz="1400" b="1" dirty="0"/>
              <a:t> run Longitude</a:t>
            </a:r>
          </a:p>
          <a:p>
            <a:r>
              <a:rPr lang="en-GB" sz="1400" dirty="0"/>
              <a:t>	</a:t>
            </a:r>
            <a:r>
              <a:rPr lang="en-GB" sz="1400" b="1" dirty="0">
                <a:solidFill>
                  <a:schemeClr val="accent1"/>
                </a:solidFill>
              </a:rPr>
              <a:t>RMSE         	RSQ      	MAE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B0 </a:t>
            </a:r>
            <a:r>
              <a:rPr lang="en-GB" sz="1400" dirty="0"/>
              <a:t>	6.525668 	</a:t>
            </a:r>
            <a:r>
              <a:rPr lang="en-GB" sz="1400" dirty="0">
                <a:solidFill>
                  <a:schemeClr val="accent2"/>
                </a:solidFill>
              </a:rPr>
              <a:t>93.29991</a:t>
            </a:r>
            <a:r>
              <a:rPr lang="en-GB" sz="1400" dirty="0"/>
              <a:t> 	</a:t>
            </a:r>
            <a:r>
              <a:rPr lang="en-GB" sz="1400" dirty="0">
                <a:solidFill>
                  <a:srgbClr val="C00000"/>
                </a:solidFill>
              </a:rPr>
              <a:t>4.147491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B1</a:t>
            </a:r>
            <a:r>
              <a:rPr lang="en-GB" sz="1400" dirty="0"/>
              <a:t> 	7.890551 	</a:t>
            </a:r>
            <a:r>
              <a:rPr lang="en-GB" sz="1400" dirty="0">
                <a:solidFill>
                  <a:schemeClr val="accent6"/>
                </a:solidFill>
              </a:rPr>
              <a:t>97.40207</a:t>
            </a:r>
            <a:r>
              <a:rPr lang="en-GB" sz="1400" dirty="0"/>
              <a:t> 	</a:t>
            </a:r>
            <a:r>
              <a:rPr lang="en-GB" sz="1400" dirty="0">
                <a:solidFill>
                  <a:srgbClr val="C00000"/>
                </a:solidFill>
              </a:rPr>
              <a:t>5.055423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B2 </a:t>
            </a:r>
            <a:r>
              <a:rPr lang="en-GB" sz="1400" dirty="0"/>
              <a:t>	9.278844 	</a:t>
            </a:r>
            <a:r>
              <a:rPr lang="en-GB" sz="1400" dirty="0">
                <a:solidFill>
                  <a:schemeClr val="accent2"/>
                </a:solidFill>
              </a:rPr>
              <a:t>90.12502 </a:t>
            </a:r>
            <a:r>
              <a:rPr lang="en-GB" sz="1400" dirty="0"/>
              <a:t>	</a:t>
            </a:r>
            <a:r>
              <a:rPr lang="en-GB" sz="1400" dirty="0">
                <a:solidFill>
                  <a:srgbClr val="C00000"/>
                </a:solidFill>
              </a:rPr>
              <a:t>4.939502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CCFC2743-66D3-4303-9A6B-0FA34B49D508}"/>
              </a:ext>
            </a:extLst>
          </p:cNvPr>
          <p:cNvCxnSpPr>
            <a:cxnSpLocks/>
          </p:cNvCxnSpPr>
          <p:nvPr/>
        </p:nvCxnSpPr>
        <p:spPr>
          <a:xfrm flipH="1" flipV="1">
            <a:off x="277907" y="4377940"/>
            <a:ext cx="11472440" cy="5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78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4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57D1E0C-6E24-41B2-AAC9-7C865C4C4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480060"/>
            <a:ext cx="4972323" cy="310770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74967E6-BE41-48C9-B889-C7DF12292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3653790"/>
            <a:ext cx="10191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43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3" y="153065"/>
            <a:ext cx="10511118" cy="1325563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Pre-liminary conclusions 2nd KNN model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41AA667-CD78-4294-8AD5-C84727B17DBD}"/>
              </a:ext>
            </a:extLst>
          </p:cNvPr>
          <p:cNvSpPr txBox="1"/>
          <p:nvPr/>
        </p:nvSpPr>
        <p:spPr>
          <a:xfrm>
            <a:off x="632012" y="1532416"/>
            <a:ext cx="9516036" cy="475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GB" dirty="0">
                <a:solidFill>
                  <a:schemeClr val="accent1"/>
                </a:solidFill>
              </a:rPr>
              <a:t>Focus is to </a:t>
            </a:r>
            <a:r>
              <a:rPr lang="en-GB" b="1" dirty="0">
                <a:solidFill>
                  <a:schemeClr val="accent1"/>
                </a:solidFill>
              </a:rPr>
              <a:t>improve</a:t>
            </a:r>
            <a:r>
              <a:rPr lang="en-GB" dirty="0">
                <a:solidFill>
                  <a:schemeClr val="accent1"/>
                </a:solidFill>
              </a:rPr>
              <a:t> the predictions for </a:t>
            </a:r>
            <a:r>
              <a:rPr lang="en-GB" b="1" dirty="0">
                <a:solidFill>
                  <a:schemeClr val="accent1"/>
                </a:solidFill>
              </a:rPr>
              <a:t>Building 1</a:t>
            </a:r>
            <a:r>
              <a:rPr lang="en-GB" dirty="0">
                <a:solidFill>
                  <a:schemeClr val="accent1"/>
                </a:solidFill>
              </a:rPr>
              <a:t>. </a:t>
            </a:r>
          </a:p>
          <a:p>
            <a:pPr algn="ctr">
              <a:buClr>
                <a:schemeClr val="accent2"/>
              </a:buClr>
            </a:pPr>
            <a:r>
              <a:rPr lang="en-GB" dirty="0">
                <a:solidFill>
                  <a:schemeClr val="accent1"/>
                </a:solidFill>
              </a:rPr>
              <a:t>And have a higher accuracy without downsizing the KPI’s for other Buildings.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Clr>
                <a:schemeClr val="accent2"/>
              </a:buClr>
            </a:pPr>
            <a:r>
              <a:rPr lang="en-GB" dirty="0"/>
              <a:t>Data represents data for Building 0, 1 &amp; 2. Building 1 is therefore in the middle and between 0 &amp; 2</a:t>
            </a:r>
          </a:p>
          <a:p>
            <a:pPr>
              <a:buClr>
                <a:schemeClr val="accent2"/>
              </a:buClr>
            </a:pPr>
            <a:r>
              <a:rPr lang="en-GB" dirty="0"/>
              <a:t>In building 1 its difficult to predict the correct floor and its often therefore predicted as a lower floor.</a:t>
            </a:r>
          </a:p>
          <a:p>
            <a:pPr>
              <a:buClr>
                <a:schemeClr val="accent2"/>
              </a:buClr>
            </a:pPr>
            <a:r>
              <a:rPr lang="en-GB" dirty="0"/>
              <a:t> </a:t>
            </a:r>
          </a:p>
          <a:p>
            <a:pPr>
              <a:buClr>
                <a:schemeClr val="accent2"/>
              </a:buClr>
            </a:pPr>
            <a:r>
              <a:rPr lang="en-GB" dirty="0"/>
              <a:t>Therefore:</a:t>
            </a:r>
          </a:p>
          <a:p>
            <a:pPr>
              <a:buClr>
                <a:schemeClr val="accent2"/>
              </a:buClr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dirty="0"/>
              <a:t>Check distribution of signals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dirty="0"/>
              <a:t>Check signals per user for the building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dirty="0"/>
              <a:t>Check signal per phone for the buildings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dirty="0"/>
              <a:t>Plot signals for the buildings to see coverage and if taken in or outside the room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dirty="0"/>
              <a:t>3d plot signals per floor in the building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dirty="0"/>
              <a:t>Plot signal strength for good, medium and bad for the buildings</a:t>
            </a:r>
          </a:p>
        </p:txBody>
      </p:sp>
    </p:spTree>
    <p:extLst>
      <p:ext uri="{BB962C8B-B14F-4D97-AF65-F5344CB8AC3E}">
        <p14:creationId xmlns:p14="http://schemas.microsoft.com/office/powerpoint/2010/main" val="4172570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8579AEC8-5BC4-49AA-AF88-89B018BD2D96}"/>
              </a:ext>
            </a:extLst>
          </p:cNvPr>
          <p:cNvSpPr/>
          <p:nvPr/>
        </p:nvSpPr>
        <p:spPr>
          <a:xfrm>
            <a:off x="0" y="197224"/>
            <a:ext cx="6624918" cy="5514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672A998-BFA3-47C4-8117-4192599CE606}"/>
              </a:ext>
            </a:extLst>
          </p:cNvPr>
          <p:cNvSpPr txBox="1"/>
          <p:nvPr/>
        </p:nvSpPr>
        <p:spPr>
          <a:xfrm>
            <a:off x="-1" y="137399"/>
            <a:ext cx="692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Data manipulation executed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2487EAC-6FF0-489E-9FC9-A7D26F66736D}"/>
              </a:ext>
            </a:extLst>
          </p:cNvPr>
          <p:cNvSpPr txBox="1"/>
          <p:nvPr/>
        </p:nvSpPr>
        <p:spPr>
          <a:xfrm>
            <a:off x="124944" y="1639251"/>
            <a:ext cx="80150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400" dirty="0"/>
              <a:t>Detected columns with only 100 values and removed them (using function x, select = unique length)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GB" sz="2400" dirty="0"/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400" dirty="0"/>
              <a:t>Detected rows with 100 values and removed them 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GB" sz="2400" dirty="0"/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400" dirty="0"/>
              <a:t>Set Floor, building ID, Relative position, user id &amp; phone id to factor. Left Timestamp as is (before converted)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GB" sz="2400" dirty="0"/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400" dirty="0"/>
              <a:t>Changed WAP signals to absolute values</a:t>
            </a:r>
          </a:p>
          <a:p>
            <a:pPr marL="800100" lvl="1" indent="-34290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400" dirty="0"/>
              <a:t>by adding +105 and after converting 100 to -105 and so that no signal is 0 and the highest is 104 </a:t>
            </a:r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A5C4C999-BD41-4D5E-A35E-3AF936206393}"/>
              </a:ext>
            </a:extLst>
          </p:cNvPr>
          <p:cNvGrpSpPr/>
          <p:nvPr/>
        </p:nvGrpSpPr>
        <p:grpSpPr>
          <a:xfrm>
            <a:off x="8063340" y="1799461"/>
            <a:ext cx="4432102" cy="3671455"/>
            <a:chOff x="6037316" y="1593272"/>
            <a:chExt cx="4432102" cy="3671455"/>
          </a:xfrm>
        </p:grpSpPr>
        <p:pic>
          <p:nvPicPr>
            <p:cNvPr id="12" name="Graphic 11" descr="Document">
              <a:extLst>
                <a:ext uri="{FF2B5EF4-FFF2-40B4-BE49-F238E27FC236}">
                  <a16:creationId xmlns:a16="http://schemas.microsoft.com/office/drawing/2014/main" id="{769BF17B-8136-4138-A474-215EA19AE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448013">
              <a:off x="6575126" y="1685315"/>
              <a:ext cx="1990482" cy="1990482"/>
            </a:xfrm>
            <a:prstGeom prst="rect">
              <a:avLst/>
            </a:prstGeom>
          </p:spPr>
        </p:pic>
        <p:pic>
          <p:nvPicPr>
            <p:cNvPr id="13" name="Graphic 12" descr="Tandwielen">
              <a:extLst>
                <a:ext uri="{FF2B5EF4-FFF2-40B4-BE49-F238E27FC236}">
                  <a16:creationId xmlns:a16="http://schemas.microsoft.com/office/drawing/2014/main" id="{64FA31E8-4A0F-4639-A40B-809A65F55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97963" y="1593272"/>
              <a:ext cx="3671455" cy="3671455"/>
            </a:xfrm>
            <a:prstGeom prst="rect">
              <a:avLst/>
            </a:prstGeom>
          </p:spPr>
        </p:pic>
        <p:sp>
          <p:nvSpPr>
            <p:cNvPr id="14" name="Pijl: ingekeept rechts 13">
              <a:extLst>
                <a:ext uri="{FF2B5EF4-FFF2-40B4-BE49-F238E27FC236}">
                  <a16:creationId xmlns:a16="http://schemas.microsoft.com/office/drawing/2014/main" id="{A6284334-5D54-4005-B9B0-BE54CEAA1796}"/>
                </a:ext>
              </a:extLst>
            </p:cNvPr>
            <p:cNvSpPr/>
            <p:nvPr/>
          </p:nvSpPr>
          <p:spPr>
            <a:xfrm rot="2151009">
              <a:off x="6037316" y="3139386"/>
              <a:ext cx="1394691" cy="923636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08165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884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Distribution of WAP signals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774F541-F418-41CB-817C-94E1845C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16" y="1106142"/>
            <a:ext cx="8594368" cy="565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87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002" y="0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Another check longitude / latitude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41AA667-CD78-4294-8AD5-C84727B17DBD}"/>
              </a:ext>
            </a:extLst>
          </p:cNvPr>
          <p:cNvSpPr txBox="1"/>
          <p:nvPr/>
        </p:nvSpPr>
        <p:spPr>
          <a:xfrm>
            <a:off x="6027477" y="1510931"/>
            <a:ext cx="6420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Where did user log in (red is outside room, black is inside room)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CA4B7C7-00BE-4F1B-A51D-D6224AAC9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7" y="1949731"/>
            <a:ext cx="5451518" cy="344999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939B2FA-92DB-44A2-9748-593035969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510" y="2111096"/>
            <a:ext cx="5657817" cy="35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89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Check coverage per building per floor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E1186E0-F3B0-41E0-9D98-0778C1D5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8" y="1535131"/>
            <a:ext cx="4977441" cy="320768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BD9CB76-A08B-4A9F-9EE6-94C3CDB1B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567" y="4170323"/>
            <a:ext cx="4691619" cy="245040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EEA0AB34-1271-4E4B-B06E-1E91AD4E2F30}"/>
              </a:ext>
            </a:extLst>
          </p:cNvPr>
          <p:cNvSpPr txBox="1"/>
          <p:nvPr/>
        </p:nvSpPr>
        <p:spPr>
          <a:xfrm>
            <a:off x="4502864" y="4465816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Building 1 Log in Points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D109F4F-7162-4D7E-9A64-235044A94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417" y="1820777"/>
            <a:ext cx="4631220" cy="262853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B96E804D-D49F-406A-A9D5-C8205C791256}"/>
              </a:ext>
            </a:extLst>
          </p:cNvPr>
          <p:cNvSpPr txBox="1"/>
          <p:nvPr/>
        </p:nvSpPr>
        <p:spPr>
          <a:xfrm>
            <a:off x="8410978" y="1552802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Building 2 Log in Points</a:t>
            </a:r>
          </a:p>
        </p:txBody>
      </p:sp>
    </p:spTree>
    <p:extLst>
      <p:ext uri="{BB962C8B-B14F-4D97-AF65-F5344CB8AC3E}">
        <p14:creationId xmlns:p14="http://schemas.microsoft.com/office/powerpoint/2010/main" val="1302246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72" y="0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Signal check per building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41AA667-CD78-4294-8AD5-C84727B17DBD}"/>
              </a:ext>
            </a:extLst>
          </p:cNvPr>
          <p:cNvSpPr txBox="1"/>
          <p:nvPr/>
        </p:nvSpPr>
        <p:spPr>
          <a:xfrm>
            <a:off x="157232" y="1757528"/>
            <a:ext cx="267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Good Signal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931D7B3-EAB6-4E44-A253-872B4639B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038" y="2327934"/>
            <a:ext cx="3917190" cy="2585443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7370FF56-A9E3-4DF1-BB3B-1386B5394DE5}"/>
              </a:ext>
            </a:extLst>
          </p:cNvPr>
          <p:cNvSpPr txBox="1"/>
          <p:nvPr/>
        </p:nvSpPr>
        <p:spPr>
          <a:xfrm>
            <a:off x="4236800" y="1757528"/>
            <a:ext cx="29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Medium Signal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5DD5FE6-B206-478B-86E7-A78D4AD52C1F}"/>
              </a:ext>
            </a:extLst>
          </p:cNvPr>
          <p:cNvSpPr txBox="1"/>
          <p:nvPr/>
        </p:nvSpPr>
        <p:spPr>
          <a:xfrm>
            <a:off x="8213528" y="1802032"/>
            <a:ext cx="29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Bad Signal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B8462D40-6E63-4153-B119-363FDE74B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917" y="2320605"/>
            <a:ext cx="3934105" cy="2600099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C8C500ED-ED13-4A29-A1A4-14CD2B21D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20069"/>
            <a:ext cx="4105680" cy="26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60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Users linked to Building 0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1C680F10-2E02-4FB5-90F0-3A3D1EB31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19" y="1456141"/>
            <a:ext cx="78009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49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Users linked to Building 1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81EBB33-E1C1-438B-816B-F48F2814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777" y="1508480"/>
            <a:ext cx="76676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14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Users linked to Building 2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B2AE1EC-5895-497A-8F9A-9C993A9F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044" y="1366306"/>
            <a:ext cx="77152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68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How many locations have a user registered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49BA22D-826D-44F6-BE1A-0F01FA42F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470" y="1489982"/>
            <a:ext cx="75723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6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4C2D6-9D82-4EFF-A416-17F0B07F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47" y="0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Summary of assignment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DD0C5B5-C59F-4415-B37C-FC8F0F8368AD}"/>
              </a:ext>
            </a:extLst>
          </p:cNvPr>
          <p:cNvSpPr txBox="1"/>
          <p:nvPr/>
        </p:nvSpPr>
        <p:spPr>
          <a:xfrm>
            <a:off x="546847" y="2238375"/>
            <a:ext cx="112070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investigate the feasibility of using "</a:t>
            </a:r>
            <a:r>
              <a:rPr lang="en-US" sz="2400" dirty="0" err="1"/>
              <a:t>wifi</a:t>
            </a:r>
            <a:r>
              <a:rPr lang="en-US" sz="2400" dirty="0"/>
              <a:t> fingerprinting" to determine a person's location in indoor spaces.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evaluate multiple machine learning models to see which produces the best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make a recommendation to the client that would like ultimately develop an indoor locating app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57176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Number of locations registered by Phone id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83FD702-09D1-41BB-9BCE-8EDD7906B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71" y="1366306"/>
            <a:ext cx="73723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35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543B9C31-494C-4800-8C93-097C7A8182D5}"/>
              </a:ext>
            </a:extLst>
          </p:cNvPr>
          <p:cNvSpPr txBox="1"/>
          <p:nvPr/>
        </p:nvSpPr>
        <p:spPr>
          <a:xfrm>
            <a:off x="6019800" y="220755"/>
            <a:ext cx="63419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4">
                    <a:lumMod val="75000"/>
                  </a:schemeClr>
                </a:solidFill>
              </a:rPr>
              <a:t>3rd iteration with KNN-5 model + RF</a:t>
            </a:r>
          </a:p>
          <a:p>
            <a:endParaRPr lang="en-GB" sz="2800" dirty="0"/>
          </a:p>
          <a:p>
            <a:r>
              <a:rPr lang="en-GB" sz="2800" dirty="0"/>
              <a:t>Data partition 75/25</a:t>
            </a:r>
          </a:p>
          <a:p>
            <a:endParaRPr lang="en-GB" sz="2800" dirty="0"/>
          </a:p>
          <a:p>
            <a:endParaRPr lang="en-GB" sz="2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Subset of all observations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Per building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For Latitude, Longitude, Floor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algn="ctr">
              <a:buClr>
                <a:schemeClr val="accent1"/>
              </a:buClr>
            </a:pPr>
            <a:r>
              <a:rPr lang="en-GB" sz="1400" dirty="0" err="1"/>
              <a:t>TuneLength</a:t>
            </a:r>
            <a:r>
              <a:rPr lang="en-GB" sz="1400" dirty="0"/>
              <a:t> = 5, </a:t>
            </a:r>
            <a:r>
              <a:rPr lang="en-GB" sz="1400" dirty="0" err="1"/>
              <a:t>verboseIter</a:t>
            </a:r>
            <a:r>
              <a:rPr lang="en-GB" sz="1400" dirty="0"/>
              <a:t> = True, </a:t>
            </a:r>
          </a:p>
          <a:p>
            <a:pPr algn="ctr">
              <a:buClr>
                <a:schemeClr val="accent1"/>
              </a:buClr>
            </a:pPr>
            <a:r>
              <a:rPr lang="en-GB" sz="1400" dirty="0" err="1"/>
              <a:t>preProcess</a:t>
            </a:r>
            <a:r>
              <a:rPr lang="en-GB" sz="1400" dirty="0"/>
              <a:t> = c(“</a:t>
            </a:r>
            <a:r>
              <a:rPr lang="en-GB" sz="1400" dirty="0" err="1"/>
              <a:t>zv</a:t>
            </a:r>
            <a:r>
              <a:rPr lang="en-GB" sz="1400" dirty="0"/>
              <a:t>”, “</a:t>
            </a:r>
            <a:r>
              <a:rPr lang="en-GB" sz="1400" dirty="0" err="1"/>
              <a:t>medianImpute</a:t>
            </a:r>
            <a:r>
              <a:rPr lang="en-GB" sz="1400" dirty="0"/>
              <a:t>”)</a:t>
            </a:r>
          </a:p>
        </p:txBody>
      </p:sp>
      <p:pic>
        <p:nvPicPr>
          <p:cNvPr id="6" name="Graphic 5" descr="Rotje">
            <a:extLst>
              <a:ext uri="{FF2B5EF4-FFF2-40B4-BE49-F238E27FC236}">
                <a16:creationId xmlns:a16="http://schemas.microsoft.com/office/drawing/2014/main" id="{6E41CCD6-59D6-4A91-909F-C3372DAA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9647" y="833718"/>
            <a:ext cx="6185647" cy="61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63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" y="157912"/>
            <a:ext cx="11969309" cy="42797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3rd KNN-model Lat/Long/Floor KPI summary 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DC7BECF7-49D2-487B-BEA4-9286713797E9}"/>
              </a:ext>
            </a:extLst>
          </p:cNvPr>
          <p:cNvCxnSpPr>
            <a:cxnSpLocks/>
          </p:cNvCxnSpPr>
          <p:nvPr/>
        </p:nvCxnSpPr>
        <p:spPr>
          <a:xfrm>
            <a:off x="5927939" y="783895"/>
            <a:ext cx="0" cy="2452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932839B7-4A2B-4995-9D1B-3CA974B9A17F}"/>
              </a:ext>
            </a:extLst>
          </p:cNvPr>
          <p:cNvSpPr/>
          <p:nvPr/>
        </p:nvSpPr>
        <p:spPr>
          <a:xfrm>
            <a:off x="152405" y="1372622"/>
            <a:ext cx="6021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Latitude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4.200349 	98.38193 	2.067570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4.200349 	98.62613 	1.977748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 	3.650701 	98.32693 	1.846340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94A4916-831E-4E52-A1FD-D923DB7228D8}"/>
              </a:ext>
            </a:extLst>
          </p:cNvPr>
          <p:cNvSpPr/>
          <p:nvPr/>
        </p:nvSpPr>
        <p:spPr>
          <a:xfrm>
            <a:off x="6288508" y="1400341"/>
            <a:ext cx="59435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Longitude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3.245267 	98.27749 	1.613786</a:t>
            </a:r>
          </a:p>
          <a:p>
            <a:r>
              <a:rPr lang="en-GB" dirty="0">
                <a:solidFill>
                  <a:schemeClr val="accent1"/>
                </a:solidFill>
              </a:rPr>
              <a:t>B1 </a:t>
            </a:r>
            <a:r>
              <a:rPr lang="en-GB" dirty="0"/>
              <a:t>	3.746984 	</a:t>
            </a:r>
            <a:r>
              <a:rPr lang="en-GB" b="1" dirty="0">
                <a:solidFill>
                  <a:schemeClr val="accent6"/>
                </a:solidFill>
              </a:rPr>
              <a:t>99.42940</a:t>
            </a:r>
            <a:r>
              <a:rPr lang="en-GB" dirty="0"/>
              <a:t> 	1.248799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	4.269281 	97.96087 	1.841995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E83E06C-FCC3-4233-83ED-1E821AC5E2D7}"/>
              </a:ext>
            </a:extLst>
          </p:cNvPr>
          <p:cNvSpPr/>
          <p:nvPr/>
        </p:nvSpPr>
        <p:spPr>
          <a:xfrm>
            <a:off x="953570" y="3918101"/>
            <a:ext cx="19420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accuracy</a:t>
            </a: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B0 98.09160</a:t>
            </a:r>
          </a:p>
          <a:p>
            <a:r>
              <a:rPr lang="en-US" dirty="0"/>
              <a:t>B1 </a:t>
            </a:r>
            <a:r>
              <a:rPr lang="en-US" dirty="0">
                <a:solidFill>
                  <a:srgbClr val="FF0000"/>
                </a:solidFill>
              </a:rPr>
              <a:t>36.22964</a:t>
            </a:r>
          </a:p>
          <a:p>
            <a:r>
              <a:rPr lang="en-US" dirty="0"/>
              <a:t>B2 98.94157</a:t>
            </a:r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BAD08FE-6709-4652-818E-9E4A94EE94DD}"/>
              </a:ext>
            </a:extLst>
          </p:cNvPr>
          <p:cNvSpPr/>
          <p:nvPr/>
        </p:nvSpPr>
        <p:spPr>
          <a:xfrm>
            <a:off x="6087131" y="33010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kappa B0</a:t>
            </a:r>
          </a:p>
          <a:p>
            <a:endParaRPr lang="en-GB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44EA292-A2F5-40A8-9853-25184D0F51CA}"/>
              </a:ext>
            </a:extLst>
          </p:cNvPr>
          <p:cNvSpPr/>
          <p:nvPr/>
        </p:nvSpPr>
        <p:spPr>
          <a:xfrm>
            <a:off x="3104582" y="3871898"/>
            <a:ext cx="19420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</a:t>
            </a:r>
            <a:r>
              <a:rPr lang="en-US" dirty="0"/>
              <a:t> </a:t>
            </a:r>
            <a:r>
              <a:rPr lang="sv-SE" dirty="0"/>
              <a:t> </a:t>
            </a:r>
            <a:r>
              <a:rPr lang="sv-SE" dirty="0">
                <a:solidFill>
                  <a:schemeClr val="accent1"/>
                </a:solidFill>
              </a:rPr>
              <a:t>kappa</a:t>
            </a:r>
          </a:p>
          <a:p>
            <a:r>
              <a:rPr lang="sv-SE" dirty="0"/>
              <a:t>1  0.9969313489</a:t>
            </a:r>
          </a:p>
          <a:p>
            <a:r>
              <a:rPr lang="sv-SE" dirty="0"/>
              <a:t>2  0.0017695433</a:t>
            </a:r>
          </a:p>
          <a:p>
            <a:r>
              <a:rPr lang="sv-SE" dirty="0"/>
              <a:t>3 -0.0029030734</a:t>
            </a:r>
          </a:p>
          <a:p>
            <a:r>
              <a:rPr lang="sv-SE" dirty="0"/>
              <a:t>4  0.0016738360</a:t>
            </a:r>
          </a:p>
          <a:p>
            <a:r>
              <a:rPr lang="sv-SE" dirty="0"/>
              <a:t>5  0.9994596997</a:t>
            </a:r>
          </a:p>
          <a:p>
            <a:r>
              <a:rPr lang="sv-SE" dirty="0"/>
              <a:t>6  0.0005401941</a:t>
            </a:r>
            <a:endParaRPr lang="en-GB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1B3868BF-814E-46C0-BFA4-71C6DD7B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596" y="3624248"/>
            <a:ext cx="3648075" cy="495300"/>
          </a:xfrm>
          <a:prstGeom prst="rect">
            <a:avLst/>
          </a:prstGeom>
        </p:spPr>
      </p:pic>
      <p:sp>
        <p:nvSpPr>
          <p:cNvPr id="15" name="Rechthoek 14">
            <a:extLst>
              <a:ext uri="{FF2B5EF4-FFF2-40B4-BE49-F238E27FC236}">
                <a16:creationId xmlns:a16="http://schemas.microsoft.com/office/drawing/2014/main" id="{A47B58C5-B33F-4AC0-BFE7-C4E7D08BF68F}"/>
              </a:ext>
            </a:extLst>
          </p:cNvPr>
          <p:cNvSpPr/>
          <p:nvPr/>
        </p:nvSpPr>
        <p:spPr>
          <a:xfrm>
            <a:off x="6062409" y="43431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kappa B1</a:t>
            </a:r>
          </a:p>
          <a:p>
            <a:endParaRPr lang="en-GB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38FB8A13-F7E3-49C6-B8F8-C3D64A059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596" y="4795264"/>
            <a:ext cx="3724275" cy="55245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71BBD793-B953-4AC2-B15D-4F74F158A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754" y="5991405"/>
            <a:ext cx="3600450" cy="571500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323B5FAB-563C-4DA3-8BAF-9DF2D2B43C7C}"/>
              </a:ext>
            </a:extLst>
          </p:cNvPr>
          <p:cNvSpPr/>
          <p:nvPr/>
        </p:nvSpPr>
        <p:spPr>
          <a:xfrm>
            <a:off x="6096000" y="55208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kappa B2</a:t>
            </a:r>
          </a:p>
          <a:p>
            <a:endParaRPr lang="en-GB" dirty="0"/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D5A8FDF9-DAE1-4713-89A9-C68A07CC01D0}"/>
              </a:ext>
            </a:extLst>
          </p:cNvPr>
          <p:cNvCxnSpPr>
            <a:cxnSpLocks/>
          </p:cNvCxnSpPr>
          <p:nvPr/>
        </p:nvCxnSpPr>
        <p:spPr>
          <a:xfrm flipH="1">
            <a:off x="387346" y="3236259"/>
            <a:ext cx="11508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35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DA286A4-A5B1-434B-A62F-4435C1897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1" y="1922100"/>
            <a:ext cx="6429375" cy="49053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5" y="49258"/>
            <a:ext cx="10515600" cy="842587"/>
          </a:xfrm>
        </p:spPr>
        <p:txBody>
          <a:bodyPr/>
          <a:lstStyle/>
          <a:p>
            <a:r>
              <a:rPr lang="en-GB" baseline="30000" dirty="0"/>
              <a:t>3rd</a:t>
            </a:r>
            <a:r>
              <a:rPr lang="en-GB" dirty="0"/>
              <a:t> KNN </a:t>
            </a:r>
            <a:r>
              <a:rPr lang="en-GB" b="1" dirty="0">
                <a:solidFill>
                  <a:schemeClr val="accent5"/>
                </a:solidFill>
              </a:rPr>
              <a:t>B0</a:t>
            </a:r>
            <a:endParaRPr lang="en-GB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EE488BC6-E3CD-45F6-A406-C75F8C32DD95}"/>
              </a:ext>
            </a:extLst>
          </p:cNvPr>
          <p:cNvSpPr txBox="1"/>
          <p:nvPr/>
        </p:nvSpPr>
        <p:spPr>
          <a:xfrm>
            <a:off x="113345" y="1270037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551981A-E6D9-4242-B05A-97C437AA168D}"/>
              </a:ext>
            </a:extLst>
          </p:cNvPr>
          <p:cNvSpPr/>
          <p:nvPr/>
        </p:nvSpPr>
        <p:spPr>
          <a:xfrm>
            <a:off x="7038816" y="2549201"/>
            <a:ext cx="39314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KNNB0Floor Model</a:t>
            </a:r>
          </a:p>
          <a:p>
            <a:r>
              <a:rPr lang="en-GB" sz="1200" dirty="0"/>
              <a:t>k-Nearest </a:t>
            </a:r>
            <a:r>
              <a:rPr lang="en-GB" sz="1200" dirty="0" err="1"/>
              <a:t>Neighbors</a:t>
            </a:r>
            <a:r>
              <a:rPr lang="en-GB" sz="1200" dirty="0"/>
              <a:t> </a:t>
            </a:r>
          </a:p>
          <a:p>
            <a:endParaRPr lang="en-GB" sz="1200" dirty="0"/>
          </a:p>
          <a:p>
            <a:r>
              <a:rPr lang="en-GB" sz="1200" dirty="0"/>
              <a:t>3939 samples</a:t>
            </a:r>
          </a:p>
          <a:p>
            <a:r>
              <a:rPr lang="en-GB" sz="1200" dirty="0"/>
              <a:t> 520 predictor</a:t>
            </a:r>
          </a:p>
          <a:p>
            <a:r>
              <a:rPr lang="en-GB" sz="1200" dirty="0"/>
              <a:t>   4 classes: '0', '1', '2', '3' </a:t>
            </a:r>
          </a:p>
          <a:p>
            <a:endParaRPr lang="en-GB" sz="1200" dirty="0"/>
          </a:p>
          <a:p>
            <a:r>
              <a:rPr lang="en-GB" sz="1200" dirty="0"/>
              <a:t>Pre-processing: median imputation (196), remove (324) </a:t>
            </a:r>
          </a:p>
          <a:p>
            <a:r>
              <a:rPr lang="en-GB" sz="1200" dirty="0"/>
              <a:t>Resampling: Cross-Validated (5 fold, repeated 1 times) </a:t>
            </a:r>
          </a:p>
          <a:p>
            <a:r>
              <a:rPr lang="en-GB" sz="1200" dirty="0"/>
              <a:t>Summary of sample sizes: 3151, 3151, 3151, 3152, 3151 </a:t>
            </a:r>
          </a:p>
          <a:p>
            <a:r>
              <a:rPr lang="en-GB" sz="1200" dirty="0"/>
              <a:t>Resampling results across tuning parameters:</a:t>
            </a:r>
          </a:p>
          <a:p>
            <a:endParaRPr lang="en-GB" sz="1200" dirty="0"/>
          </a:p>
          <a:p>
            <a:r>
              <a:rPr lang="en-GB" sz="1200" dirty="0"/>
              <a:t>  </a:t>
            </a:r>
            <a:r>
              <a:rPr lang="en-GB" sz="1200" dirty="0" err="1"/>
              <a:t>kmax</a:t>
            </a:r>
            <a:r>
              <a:rPr lang="en-GB" sz="1200" dirty="0"/>
              <a:t>  	Accuracy   	Kappa    </a:t>
            </a:r>
          </a:p>
          <a:p>
            <a:r>
              <a:rPr lang="en-GB" sz="1200" dirty="0"/>
              <a:t>   5    	0.9185105 	0.8910259</a:t>
            </a:r>
          </a:p>
          <a:p>
            <a:r>
              <a:rPr lang="en-GB" sz="1200" dirty="0"/>
              <a:t>   7    	0.9207948  	0.8941163</a:t>
            </a:r>
          </a:p>
          <a:p>
            <a:r>
              <a:rPr lang="en-GB" sz="1200" dirty="0"/>
              <a:t>   9    	0.9218100  	0.8954735</a:t>
            </a:r>
          </a:p>
          <a:p>
            <a:r>
              <a:rPr lang="en-GB" sz="1200" dirty="0"/>
              <a:t>  11    	0.9223176  	0.8961545</a:t>
            </a:r>
          </a:p>
          <a:p>
            <a:r>
              <a:rPr lang="en-GB" sz="1200" dirty="0"/>
              <a:t>  13   	0.9223176  	0.8961545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710613" y="2779787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469705" y="2927777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>
            <a:extLst>
              <a:ext uri="{FF2B5EF4-FFF2-40B4-BE49-F238E27FC236}">
                <a16:creationId xmlns:a16="http://schemas.microsoft.com/office/drawing/2014/main" id="{0C4FDAB9-CCBC-4FB9-8ACF-16F5B185A424}"/>
              </a:ext>
            </a:extLst>
          </p:cNvPr>
          <p:cNvSpPr/>
          <p:nvPr/>
        </p:nvSpPr>
        <p:spPr>
          <a:xfrm>
            <a:off x="2783144" y="176181"/>
            <a:ext cx="35741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kappa_KNNB0Floor Confusion Matrix</a:t>
            </a:r>
          </a:p>
          <a:p>
            <a:r>
              <a:rPr lang="en-GB" sz="1000" dirty="0"/>
              <a:t>            	value      	ASE    	 z </a:t>
            </a:r>
            <a:r>
              <a:rPr lang="en-GB" sz="1000" dirty="0" err="1"/>
              <a:t>Pr</a:t>
            </a:r>
            <a:r>
              <a:rPr lang="en-GB" sz="1000" dirty="0"/>
              <a:t>(&gt;|z|)</a:t>
            </a:r>
          </a:p>
          <a:p>
            <a:r>
              <a:rPr lang="en-GB" sz="1000" dirty="0"/>
              <a:t>Unweighted 	0.8833 	0.010453  84.5 	0</a:t>
            </a:r>
          </a:p>
          <a:p>
            <a:r>
              <a:rPr lang="en-GB" sz="1000" dirty="0"/>
              <a:t>Weighted   	0.9242 	0.007019 131.7    0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792624" y="244877"/>
            <a:ext cx="426982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0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259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337 </a:t>
            </a:r>
            <a:r>
              <a:rPr lang="en-GB" sz="1100" dirty="0">
                <a:solidFill>
                  <a:schemeClr val="accent6"/>
                </a:solidFill>
              </a:rPr>
              <a:t>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348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325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 </a:t>
            </a:r>
            <a:r>
              <a:rPr lang="en-GB" sz="1100" b="1" u="sng" dirty="0">
                <a:solidFill>
                  <a:srgbClr val="FF0000"/>
                </a:solidFill>
              </a:rPr>
              <a:t>9 cases floor 2 was misidentified as 3</a:t>
            </a:r>
          </a:p>
        </p:txBody>
      </p:sp>
    </p:spTree>
    <p:extLst>
      <p:ext uri="{BB962C8B-B14F-4D97-AF65-F5344CB8AC3E}">
        <p14:creationId xmlns:p14="http://schemas.microsoft.com/office/powerpoint/2010/main" val="448239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F9761691-0FE2-4201-AE3A-FF677E231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92" y="1962150"/>
            <a:ext cx="6238875" cy="48958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3" y="82432"/>
            <a:ext cx="10515600" cy="842587"/>
          </a:xfrm>
        </p:spPr>
        <p:txBody>
          <a:bodyPr/>
          <a:lstStyle/>
          <a:p>
            <a:r>
              <a:rPr lang="en-GB" baseline="30000" dirty="0"/>
              <a:t>3rd</a:t>
            </a:r>
            <a:r>
              <a:rPr lang="en-GB" dirty="0"/>
              <a:t> KNN </a:t>
            </a:r>
            <a:r>
              <a:rPr lang="en-GB" b="1" dirty="0">
                <a:solidFill>
                  <a:schemeClr val="accent5"/>
                </a:solidFill>
              </a:rPr>
              <a:t>B1</a:t>
            </a:r>
            <a:endParaRPr lang="en-GB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7294515" y="169763"/>
            <a:ext cx="43416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1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338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369</a:t>
            </a:r>
            <a:r>
              <a:rPr lang="en-GB" sz="1100" dirty="0">
                <a:solidFill>
                  <a:schemeClr val="accent6"/>
                </a:solidFill>
              </a:rPr>
              <a:t>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346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223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55836D54-2DA1-4B42-BA0C-82E4964DE566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795167" y="2842993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644211" y="2990984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 24">
            <a:extLst>
              <a:ext uri="{FF2B5EF4-FFF2-40B4-BE49-F238E27FC236}">
                <a16:creationId xmlns:a16="http://schemas.microsoft.com/office/drawing/2014/main" id="{8D2E6E0B-588B-4B6C-96A0-DB74001F4882}"/>
              </a:ext>
            </a:extLst>
          </p:cNvPr>
          <p:cNvSpPr/>
          <p:nvPr/>
        </p:nvSpPr>
        <p:spPr>
          <a:xfrm>
            <a:off x="2713343" y="115338"/>
            <a:ext cx="357411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kappa_KNNB1Floor Confusion Matrix</a:t>
            </a:r>
          </a:p>
          <a:p>
            <a:pPr lvl="2"/>
            <a:r>
              <a:rPr lang="en-US" sz="1000" dirty="0"/>
              <a:t> value     	ASE     	 z  </a:t>
            </a:r>
            <a:r>
              <a:rPr lang="en-US" sz="1000" dirty="0" err="1"/>
              <a:t>Pr</a:t>
            </a:r>
            <a:r>
              <a:rPr lang="en-US" sz="1000" dirty="0"/>
              <a:t>(&gt;|z|)</a:t>
            </a:r>
          </a:p>
          <a:p>
            <a:r>
              <a:rPr lang="en-US" sz="1000" dirty="0"/>
              <a:t>Unweighted 	0.08894	0.01225  7.258 	3.915e-13</a:t>
            </a:r>
          </a:p>
          <a:p>
            <a:r>
              <a:rPr lang="en-US" sz="1000" dirty="0"/>
              <a:t>Weighted   	0.15751 	0.01364 11.548 	7.518e-31</a:t>
            </a:r>
          </a:p>
          <a:p>
            <a:r>
              <a:rPr lang="en-US" sz="1000" b="1" dirty="0">
                <a:solidFill>
                  <a:schemeClr val="accent6"/>
                </a:solidFill>
              </a:rPr>
              <a:t>	</a:t>
            </a:r>
            <a:endParaRPr lang="en-GB" sz="1000" b="1" dirty="0">
              <a:solidFill>
                <a:schemeClr val="accent6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5A48F5A-D10E-49DA-A766-C1CFA2CB8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156" y="2668327"/>
            <a:ext cx="37814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20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32A30E58-95AF-407A-A7E2-2F3A905B6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8" y="1851463"/>
            <a:ext cx="6155463" cy="47760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3" y="82432"/>
            <a:ext cx="10515600" cy="842587"/>
          </a:xfrm>
        </p:spPr>
        <p:txBody>
          <a:bodyPr/>
          <a:lstStyle/>
          <a:p>
            <a:r>
              <a:rPr lang="en-GB" baseline="30000" dirty="0"/>
              <a:t>3rd</a:t>
            </a:r>
            <a:r>
              <a:rPr lang="en-GB" dirty="0"/>
              <a:t> KNN </a:t>
            </a:r>
            <a:r>
              <a:rPr lang="en-GB" b="1" dirty="0">
                <a:solidFill>
                  <a:schemeClr val="accent5"/>
                </a:solidFill>
              </a:rPr>
              <a:t>B2</a:t>
            </a:r>
            <a:endParaRPr lang="en-GB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57E3EC66-A77E-45AD-B891-1BBE670BFBEF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193911" y="2434960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367374" y="2708175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hoek 5">
            <a:extLst>
              <a:ext uri="{FF2B5EF4-FFF2-40B4-BE49-F238E27FC236}">
                <a16:creationId xmlns:a16="http://schemas.microsoft.com/office/drawing/2014/main" id="{FD5A9D77-5CC7-47E5-B4B5-ECBCE4404D66}"/>
              </a:ext>
            </a:extLst>
          </p:cNvPr>
          <p:cNvSpPr/>
          <p:nvPr/>
        </p:nvSpPr>
        <p:spPr>
          <a:xfrm>
            <a:off x="6473594" y="2434960"/>
            <a:ext cx="44433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KNNB2Floor Model</a:t>
            </a:r>
          </a:p>
          <a:p>
            <a:r>
              <a:rPr lang="en-GB" sz="1200" dirty="0"/>
              <a:t>k-Nearest </a:t>
            </a:r>
            <a:r>
              <a:rPr lang="en-GB" sz="1200" dirty="0" err="1"/>
              <a:t>Neighbors</a:t>
            </a:r>
            <a:r>
              <a:rPr lang="en-GB" sz="1200" dirty="0"/>
              <a:t> </a:t>
            </a:r>
          </a:p>
          <a:p>
            <a:endParaRPr lang="en-GB" sz="1200" dirty="0"/>
          </a:p>
          <a:p>
            <a:r>
              <a:rPr lang="en-GB" sz="1200" dirty="0"/>
              <a:t>7120 samples</a:t>
            </a:r>
          </a:p>
          <a:p>
            <a:r>
              <a:rPr lang="en-GB" sz="1200" dirty="0"/>
              <a:t> 520 predictor</a:t>
            </a:r>
          </a:p>
          <a:p>
            <a:r>
              <a:rPr lang="en-GB" sz="1200" dirty="0"/>
              <a:t>   5 classes: '0', '1', '2', '3', '4' </a:t>
            </a:r>
          </a:p>
          <a:p>
            <a:endParaRPr lang="en-GB" sz="1200" dirty="0"/>
          </a:p>
          <a:p>
            <a:r>
              <a:rPr lang="en-GB" sz="1200" dirty="0"/>
              <a:t>Pre-processing: median imputation (201), remove (319) </a:t>
            </a:r>
          </a:p>
          <a:p>
            <a:r>
              <a:rPr lang="en-GB" sz="1200" dirty="0"/>
              <a:t>Resampling: Cross-Validated (5 fold, repeated 1 times) </a:t>
            </a:r>
          </a:p>
          <a:p>
            <a:r>
              <a:rPr lang="en-GB" sz="1200" dirty="0"/>
              <a:t>Summary of sample sizes: 5695, 5697, 5697, 5696, 5695 </a:t>
            </a:r>
          </a:p>
          <a:p>
            <a:r>
              <a:rPr lang="en-GB" sz="1200" dirty="0"/>
              <a:t>Resampling results across tuning parameters:</a:t>
            </a:r>
          </a:p>
          <a:p>
            <a:endParaRPr lang="en-GB" sz="1200" dirty="0"/>
          </a:p>
          <a:p>
            <a:r>
              <a:rPr lang="en-GB" sz="1200" dirty="0"/>
              <a:t>  </a:t>
            </a:r>
            <a:r>
              <a:rPr lang="en-GB" sz="1200" dirty="0" err="1"/>
              <a:t>kmax</a:t>
            </a:r>
            <a:r>
              <a:rPr lang="en-GB" sz="1200" dirty="0"/>
              <a:t>  	Accuracy   	Kappa    </a:t>
            </a:r>
          </a:p>
          <a:p>
            <a:r>
              <a:rPr lang="en-GB" sz="1200" dirty="0"/>
              <a:t>   5    	0.9588484  	0.9474698</a:t>
            </a:r>
          </a:p>
          <a:p>
            <a:r>
              <a:rPr lang="en-GB" sz="1200" dirty="0"/>
              <a:t>   7    	0.9603923  	0.9494419</a:t>
            </a:r>
          </a:p>
          <a:p>
            <a:r>
              <a:rPr lang="en-GB" sz="1200" dirty="0"/>
              <a:t>   9   	0.9601116  	0.9490859</a:t>
            </a:r>
          </a:p>
          <a:p>
            <a:r>
              <a:rPr lang="en-GB" sz="1200" dirty="0"/>
              <a:t>  11    	0.9601116 	0.9490859</a:t>
            </a:r>
          </a:p>
          <a:p>
            <a:r>
              <a:rPr lang="en-GB" sz="1200" dirty="0"/>
              <a:t>  13    	0.9601116  	0.9490859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315F953-C0AA-4170-B70C-D881824612D6}"/>
              </a:ext>
            </a:extLst>
          </p:cNvPr>
          <p:cNvSpPr/>
          <p:nvPr/>
        </p:nvSpPr>
        <p:spPr>
          <a:xfrm>
            <a:off x="2977231" y="172168"/>
            <a:ext cx="37247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kappa_KNNB2Floor Confusion Matrix</a:t>
            </a:r>
          </a:p>
          <a:p>
            <a:r>
              <a:rPr lang="en-GB" sz="1000" dirty="0"/>
              <a:t>           	value      	ASE     	z </a:t>
            </a:r>
            <a:r>
              <a:rPr lang="en-GB" sz="1000" dirty="0" err="1"/>
              <a:t>Pr</a:t>
            </a:r>
            <a:r>
              <a:rPr lang="en-GB" sz="1000" dirty="0"/>
              <a:t>(&gt;|z|)</a:t>
            </a:r>
          </a:p>
          <a:p>
            <a:r>
              <a:rPr lang="en-GB" sz="1000" dirty="0"/>
              <a:t>Unweighted 	0.9607 	0.004529 212.1    0</a:t>
            </a:r>
          </a:p>
          <a:p>
            <a:r>
              <a:rPr lang="en-GB" sz="1000" dirty="0"/>
              <a:t>Weighted   	0.9759 	0.002948 331.0    0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522720" y="75217"/>
            <a:ext cx="582230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2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477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533</a:t>
            </a:r>
            <a:r>
              <a:rPr lang="en-GB" sz="1100" dirty="0">
                <a:solidFill>
                  <a:schemeClr val="accent6"/>
                </a:solidFill>
              </a:rPr>
              <a:t> 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385</a:t>
            </a:r>
            <a:r>
              <a:rPr lang="en-GB" sz="1100" dirty="0">
                <a:solidFill>
                  <a:schemeClr val="accent6"/>
                </a:solidFill>
              </a:rPr>
              <a:t>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667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r>
              <a:rPr lang="en-GB" sz="1100" dirty="0">
                <a:solidFill>
                  <a:schemeClr val="accent6"/>
                </a:solidFill>
              </a:rPr>
              <a:t>	</a:t>
            </a:r>
            <a:r>
              <a:rPr lang="en-GB" sz="1100" b="1" dirty="0">
                <a:solidFill>
                  <a:schemeClr val="accent6"/>
                </a:solidFill>
              </a:rPr>
              <a:t>275</a:t>
            </a:r>
            <a:r>
              <a:rPr lang="en-GB" sz="1100" dirty="0">
                <a:solidFill>
                  <a:schemeClr val="accent6"/>
                </a:solidFill>
              </a:rPr>
              <a:t> predictions for floor 4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17 cases floor 1 was misidentified as 0 </a:t>
            </a:r>
            <a:r>
              <a:rPr lang="en-GB" sz="1100" dirty="0">
                <a:solidFill>
                  <a:schemeClr val="accent2"/>
                </a:solidFill>
              </a:rPr>
              <a:t>&amp; 3 times floor 2 was misidentified as 0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5 cases floor 0 was misidentified as being floor 1 &amp; in 18 cases floor 2 was misidentified as 1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4 cases floor 1 was misidentified as being floor 2 &amp; in </a:t>
            </a:r>
            <a:r>
              <a:rPr lang="en-GB" sz="1100" b="1" u="sng" dirty="0">
                <a:solidFill>
                  <a:srgbClr val="FF0000"/>
                </a:solidFill>
              </a:rPr>
              <a:t>9 cases floor 3 was misidentified as 2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5 case floor 1 was misidentified as being floor 3 &amp; in </a:t>
            </a:r>
            <a:r>
              <a:rPr lang="en-GB" sz="1100" b="1" u="sng" dirty="0">
                <a:solidFill>
                  <a:srgbClr val="FF0000"/>
                </a:solidFill>
              </a:rPr>
              <a:t>15 cases floor 2 was misidentified as 3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2 case floor 2 was misidentified as being floor 4 &amp; in 1 case floor 3 was misidentified as 4 </a:t>
            </a:r>
            <a:endParaRPr lang="en-GB" sz="1100" b="1" u="sng" dirty="0">
              <a:solidFill>
                <a:srgbClr val="FF0000"/>
              </a:solidFill>
            </a:endParaRPr>
          </a:p>
          <a:p>
            <a:endParaRPr lang="en-GB" sz="11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50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00" y="137352"/>
            <a:ext cx="11969309" cy="42797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1st </a:t>
            </a:r>
            <a:r>
              <a:rPr lang="en-GB" b="1" dirty="0">
                <a:solidFill>
                  <a:schemeClr val="accent6"/>
                </a:solidFill>
              </a:rPr>
              <a:t>Random Forest </a:t>
            </a:r>
            <a:r>
              <a:rPr lang="en-GB" b="1" dirty="0">
                <a:solidFill>
                  <a:schemeClr val="accent1"/>
                </a:solidFill>
              </a:rPr>
              <a:t>model Lat/Long/Floor KPI summary 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DC7BECF7-49D2-487B-BEA4-9286713797E9}"/>
              </a:ext>
            </a:extLst>
          </p:cNvPr>
          <p:cNvCxnSpPr>
            <a:cxnSpLocks/>
          </p:cNvCxnSpPr>
          <p:nvPr/>
        </p:nvCxnSpPr>
        <p:spPr>
          <a:xfrm>
            <a:off x="5818328" y="720357"/>
            <a:ext cx="0" cy="2710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932839B7-4A2B-4995-9D1B-3CA974B9A17F}"/>
              </a:ext>
            </a:extLst>
          </p:cNvPr>
          <p:cNvSpPr/>
          <p:nvPr/>
        </p:nvSpPr>
        <p:spPr>
          <a:xfrm>
            <a:off x="152405" y="1432109"/>
            <a:ext cx="6021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Latitude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4.200349 	98.38193 	2.067570</a:t>
            </a:r>
          </a:p>
          <a:p>
            <a:r>
              <a:rPr lang="en-GB" dirty="0">
                <a:solidFill>
                  <a:schemeClr val="accent1"/>
                </a:solidFill>
              </a:rPr>
              <a:t>B1 </a:t>
            </a:r>
            <a:r>
              <a:rPr lang="en-GB" dirty="0"/>
              <a:t>	4.200349 	98.62613 	1.977748</a:t>
            </a:r>
          </a:p>
          <a:p>
            <a:r>
              <a:rPr lang="en-GB" dirty="0">
                <a:solidFill>
                  <a:schemeClr val="accent1"/>
                </a:solidFill>
              </a:rPr>
              <a:t>B2 </a:t>
            </a:r>
            <a:r>
              <a:rPr lang="en-GB" dirty="0"/>
              <a:t>	3.650701 	98.32693 	1.846340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94A4916-831E-4E52-A1FD-D923DB7228D8}"/>
              </a:ext>
            </a:extLst>
          </p:cNvPr>
          <p:cNvSpPr/>
          <p:nvPr/>
        </p:nvSpPr>
        <p:spPr>
          <a:xfrm>
            <a:off x="6096000" y="1442388"/>
            <a:ext cx="5654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Longitude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 </a:t>
            </a:r>
            <a:r>
              <a:rPr lang="en-GB" dirty="0"/>
              <a:t>	3.245267 	98.82977 	1.739514</a:t>
            </a:r>
          </a:p>
          <a:p>
            <a:r>
              <a:rPr lang="en-GB" dirty="0">
                <a:solidFill>
                  <a:schemeClr val="accent1"/>
                </a:solidFill>
              </a:rPr>
              <a:t>B1 </a:t>
            </a:r>
            <a:r>
              <a:rPr lang="en-GB" dirty="0"/>
              <a:t>	4.346220 	99.23230 	2.420201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 	4.437505 	97.79701 	2.424726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E83E06C-FCC3-4233-83ED-1E821AC5E2D7}"/>
              </a:ext>
            </a:extLst>
          </p:cNvPr>
          <p:cNvSpPr/>
          <p:nvPr/>
        </p:nvSpPr>
        <p:spPr>
          <a:xfrm>
            <a:off x="994244" y="3776217"/>
            <a:ext cx="19420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accuracy</a:t>
            </a:r>
          </a:p>
          <a:p>
            <a:endParaRPr lang="en-US" dirty="0"/>
          </a:p>
          <a:p>
            <a:r>
              <a:rPr lang="en-US" dirty="0"/>
              <a:t>B0   99.77099</a:t>
            </a:r>
          </a:p>
          <a:p>
            <a:r>
              <a:rPr lang="en-US" dirty="0">
                <a:solidFill>
                  <a:srgbClr val="FF0000"/>
                </a:solidFill>
              </a:rPr>
              <a:t>B1   28.70442</a:t>
            </a:r>
          </a:p>
          <a:p>
            <a:r>
              <a:rPr lang="en-US" dirty="0"/>
              <a:t>B2 9894.15749</a:t>
            </a:r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BAD08FE-6709-4652-818E-9E4A94EE94DD}"/>
              </a:ext>
            </a:extLst>
          </p:cNvPr>
          <p:cNvSpPr/>
          <p:nvPr/>
        </p:nvSpPr>
        <p:spPr>
          <a:xfrm>
            <a:off x="6062409" y="3429000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</a:rPr>
              <a:t>Kappa		</a:t>
            </a:r>
            <a:r>
              <a:rPr lang="en-US" sz="1600" b="1" dirty="0">
                <a:solidFill>
                  <a:schemeClr val="accent1"/>
                </a:solidFill>
              </a:rPr>
              <a:t> Accuracy		ASE</a:t>
            </a:r>
          </a:p>
          <a:p>
            <a:endParaRPr lang="en-GB" sz="1600" b="1" dirty="0">
              <a:solidFill>
                <a:schemeClr val="accent1"/>
              </a:solidFill>
            </a:endParaRPr>
          </a:p>
          <a:p>
            <a:r>
              <a:rPr lang="en-GB" sz="1600" dirty="0">
                <a:solidFill>
                  <a:schemeClr val="accent1"/>
                </a:solidFill>
              </a:rPr>
              <a:t>B0</a:t>
            </a:r>
            <a:r>
              <a:rPr lang="en-GB" sz="1600" dirty="0"/>
              <a:t> </a:t>
            </a:r>
            <a:r>
              <a:rPr lang="en-US" sz="1600" dirty="0"/>
              <a:t> 	    			</a:t>
            </a:r>
          </a:p>
          <a:p>
            <a:r>
              <a:rPr lang="en-US" sz="1600" dirty="0"/>
              <a:t>Unweighted 	0.9969 		0.001770 563.4     </a:t>
            </a:r>
          </a:p>
          <a:p>
            <a:r>
              <a:rPr lang="en-US" sz="1600" dirty="0"/>
              <a:t>Weighted   	0.9981 		0.001098 909.4        </a:t>
            </a:r>
          </a:p>
          <a:p>
            <a:endParaRPr lang="en-US" sz="1600" dirty="0"/>
          </a:p>
          <a:p>
            <a:r>
              <a:rPr lang="en-GB" sz="1600" dirty="0">
                <a:solidFill>
                  <a:schemeClr val="accent1"/>
                </a:solidFill>
              </a:rPr>
              <a:t>B1 </a:t>
            </a:r>
            <a:r>
              <a:rPr lang="en-GB" sz="1600" dirty="0"/>
              <a:t>					</a:t>
            </a:r>
          </a:p>
          <a:p>
            <a:r>
              <a:rPr lang="en-US" sz="1600" dirty="0"/>
              <a:t>Unweighted 	-0.002903 		0.001674</a:t>
            </a:r>
          </a:p>
          <a:p>
            <a:r>
              <a:rPr lang="en-US" sz="1600" dirty="0"/>
              <a:t>Weighted   	-0.003264 		0.001880</a:t>
            </a:r>
          </a:p>
          <a:p>
            <a:endParaRPr lang="en-US" sz="1600" dirty="0"/>
          </a:p>
          <a:p>
            <a:r>
              <a:rPr lang="en-GB" sz="1600" dirty="0">
                <a:solidFill>
                  <a:schemeClr val="accent1"/>
                </a:solidFill>
              </a:rPr>
              <a:t>B2</a:t>
            </a:r>
            <a:r>
              <a:rPr lang="en-GB" sz="1600" dirty="0"/>
              <a:t> 				</a:t>
            </a:r>
          </a:p>
          <a:p>
            <a:r>
              <a:rPr lang="en-GB" sz="1600" dirty="0"/>
              <a:t>Unweighted  	</a:t>
            </a:r>
            <a:r>
              <a:rPr lang="en-US" sz="1600" dirty="0"/>
              <a:t>0.9995 		0.0005402</a:t>
            </a:r>
          </a:p>
          <a:p>
            <a:r>
              <a:rPr lang="en-US" sz="1600" dirty="0"/>
              <a:t>Weighted      	0.9997 		0.0002822</a:t>
            </a:r>
            <a:endParaRPr lang="en-GB" sz="16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44EA292-A2F5-40A8-9853-25184D0F51CA}"/>
              </a:ext>
            </a:extLst>
          </p:cNvPr>
          <p:cNvSpPr/>
          <p:nvPr/>
        </p:nvSpPr>
        <p:spPr>
          <a:xfrm>
            <a:off x="3202280" y="3776217"/>
            <a:ext cx="19420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kappa</a:t>
            </a:r>
            <a:r>
              <a:rPr lang="en-US" dirty="0"/>
              <a:t>	</a:t>
            </a:r>
          </a:p>
          <a:p>
            <a:r>
              <a:rPr lang="sv-SE" dirty="0"/>
              <a:t>1  0.9969313489</a:t>
            </a:r>
          </a:p>
          <a:p>
            <a:r>
              <a:rPr lang="sv-SE" dirty="0"/>
              <a:t>2  0.0017695433</a:t>
            </a:r>
          </a:p>
          <a:p>
            <a:r>
              <a:rPr lang="sv-SE" dirty="0"/>
              <a:t>3 -0.0029030734</a:t>
            </a:r>
          </a:p>
          <a:p>
            <a:r>
              <a:rPr lang="sv-SE" dirty="0"/>
              <a:t>4  0.0016738360</a:t>
            </a:r>
          </a:p>
          <a:p>
            <a:r>
              <a:rPr lang="sv-SE" dirty="0"/>
              <a:t>5  0.9994596997</a:t>
            </a:r>
          </a:p>
          <a:p>
            <a:r>
              <a:rPr lang="sv-SE" dirty="0"/>
              <a:t>6  0.0005401941</a:t>
            </a:r>
            <a:endParaRPr lang="en-GB" dirty="0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498F6F8B-1110-46F2-AB71-9A473FC1E6F8}"/>
              </a:ext>
            </a:extLst>
          </p:cNvPr>
          <p:cNvCxnSpPr>
            <a:cxnSpLocks/>
          </p:cNvCxnSpPr>
          <p:nvPr/>
        </p:nvCxnSpPr>
        <p:spPr>
          <a:xfrm flipH="1">
            <a:off x="600635" y="3427948"/>
            <a:ext cx="11089341" cy="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978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4338B8EE-C874-4124-AD87-74A31A36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7" y="1950992"/>
            <a:ext cx="6810375" cy="48577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5" y="49258"/>
            <a:ext cx="10515600" cy="842587"/>
          </a:xfrm>
        </p:spPr>
        <p:txBody>
          <a:bodyPr/>
          <a:lstStyle/>
          <a:p>
            <a:r>
              <a:rPr lang="en-GB" baseline="30000" dirty="0"/>
              <a:t>1st</a:t>
            </a:r>
            <a:r>
              <a:rPr lang="en-GB" dirty="0"/>
              <a:t> </a:t>
            </a:r>
            <a:r>
              <a:rPr lang="en-GB" b="1" dirty="0">
                <a:solidFill>
                  <a:schemeClr val="accent6"/>
                </a:solidFill>
              </a:rPr>
              <a:t>RF</a:t>
            </a:r>
            <a:r>
              <a:rPr lang="en-GB" dirty="0"/>
              <a:t> </a:t>
            </a:r>
            <a:r>
              <a:rPr lang="en-GB" b="1" dirty="0">
                <a:solidFill>
                  <a:schemeClr val="accent5"/>
                </a:solidFill>
              </a:rPr>
              <a:t>B0</a:t>
            </a:r>
            <a:endParaRPr lang="en-GB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EE488BC6-E3CD-45F6-A406-C75F8C32DD95}"/>
              </a:ext>
            </a:extLst>
          </p:cNvPr>
          <p:cNvSpPr txBox="1"/>
          <p:nvPr/>
        </p:nvSpPr>
        <p:spPr>
          <a:xfrm>
            <a:off x="113345" y="1270037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551981A-E6D9-4242-B05A-97C437AA168D}"/>
              </a:ext>
            </a:extLst>
          </p:cNvPr>
          <p:cNvSpPr/>
          <p:nvPr/>
        </p:nvSpPr>
        <p:spPr>
          <a:xfrm>
            <a:off x="6978890" y="2585823"/>
            <a:ext cx="393142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RFB0Floor Model</a:t>
            </a:r>
          </a:p>
          <a:p>
            <a:r>
              <a:rPr lang="en-GB" sz="1200" dirty="0"/>
              <a:t>Confusion Matrix and Statistics</a:t>
            </a:r>
          </a:p>
          <a:p>
            <a:r>
              <a:rPr lang="en-GB" sz="1200" dirty="0"/>
              <a:t>                     </a:t>
            </a:r>
          </a:p>
          <a:p>
            <a:r>
              <a:rPr lang="en-GB" sz="1200" dirty="0"/>
              <a:t>predictions_RFB0Floor   	      0   1   2   3</a:t>
            </a:r>
          </a:p>
          <a:p>
            <a:r>
              <a:rPr lang="en-GB" sz="1200" dirty="0"/>
              <a:t>                    		0 258   0   0   0</a:t>
            </a:r>
          </a:p>
          <a:p>
            <a:r>
              <a:rPr lang="en-GB" sz="1200" dirty="0"/>
              <a:t>                    		1   2 343   1   0</a:t>
            </a:r>
          </a:p>
          <a:p>
            <a:r>
              <a:rPr lang="en-GB" sz="1200" dirty="0"/>
              <a:t>                    		2   0   0 359   0</a:t>
            </a:r>
          </a:p>
          <a:p>
            <a:r>
              <a:rPr lang="en-GB" sz="1200" dirty="0"/>
              <a:t>                    		3   0   0   0 347</a:t>
            </a:r>
          </a:p>
          <a:p>
            <a:endParaRPr lang="en-GB" sz="1200" dirty="0"/>
          </a:p>
          <a:p>
            <a:r>
              <a:rPr lang="en-GB" sz="1200" dirty="0"/>
              <a:t>Overall Statistics</a:t>
            </a:r>
          </a:p>
          <a:p>
            <a:r>
              <a:rPr lang="en-GB" sz="1200" dirty="0"/>
              <a:t>                                          </a:t>
            </a:r>
          </a:p>
          <a:p>
            <a:r>
              <a:rPr lang="en-GB" sz="1200" dirty="0"/>
              <a:t>               Accuracy : 0.9977          </a:t>
            </a:r>
          </a:p>
          <a:p>
            <a:r>
              <a:rPr lang="en-GB" sz="1200" dirty="0"/>
              <a:t>                 95% CI : (0.9933, 0.9995)</a:t>
            </a:r>
          </a:p>
          <a:p>
            <a:r>
              <a:rPr lang="en-GB" sz="1200" dirty="0"/>
              <a:t>    No Information Rate : 0.2748          </a:t>
            </a:r>
          </a:p>
          <a:p>
            <a:r>
              <a:rPr lang="en-GB" sz="1200" dirty="0"/>
              <a:t>    P-Value [</a:t>
            </a:r>
            <a:r>
              <a:rPr lang="en-GB" sz="1200" dirty="0" err="1"/>
              <a:t>Acc</a:t>
            </a:r>
            <a:r>
              <a:rPr lang="en-GB" sz="1200" dirty="0"/>
              <a:t> &gt; NIR] : &lt; 2.2e-16       </a:t>
            </a:r>
          </a:p>
          <a:p>
            <a:r>
              <a:rPr lang="en-GB" sz="1200" dirty="0"/>
              <a:t>                                          </a:t>
            </a:r>
          </a:p>
          <a:p>
            <a:r>
              <a:rPr lang="en-GB" sz="1200" dirty="0"/>
              <a:t>                  Kappa : 0.9969 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710613" y="2779787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469705" y="2927777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>
            <a:extLst>
              <a:ext uri="{FF2B5EF4-FFF2-40B4-BE49-F238E27FC236}">
                <a16:creationId xmlns:a16="http://schemas.microsoft.com/office/drawing/2014/main" id="{0C4FDAB9-CCBC-4FB9-8ACF-16F5B185A424}"/>
              </a:ext>
            </a:extLst>
          </p:cNvPr>
          <p:cNvSpPr/>
          <p:nvPr/>
        </p:nvSpPr>
        <p:spPr>
          <a:xfrm>
            <a:off x="2521887" y="128757"/>
            <a:ext cx="357411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kappa_RFB0Floor Confusion Matrix</a:t>
            </a:r>
          </a:p>
          <a:p>
            <a:r>
              <a:rPr lang="en-US" sz="1000" dirty="0"/>
              <a:t>	value      ASE     		z </a:t>
            </a:r>
            <a:r>
              <a:rPr lang="en-US" sz="1000" dirty="0" err="1"/>
              <a:t>Pr</a:t>
            </a:r>
            <a:r>
              <a:rPr lang="en-US" sz="1000" dirty="0"/>
              <a:t>(&gt;|z|)</a:t>
            </a:r>
          </a:p>
          <a:p>
            <a:r>
              <a:rPr lang="en-US" sz="1000" dirty="0"/>
              <a:t>Unweighted 	0.9969   0.001770 563.4     	 0</a:t>
            </a:r>
          </a:p>
          <a:p>
            <a:r>
              <a:rPr lang="en-US" sz="1000" dirty="0"/>
              <a:t>Weighted   	0.9981   0.001098 909.4       	 0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659026" y="91579"/>
            <a:ext cx="58223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0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258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343</a:t>
            </a:r>
            <a:r>
              <a:rPr lang="en-GB" sz="1100" dirty="0">
                <a:solidFill>
                  <a:schemeClr val="accent6"/>
                </a:solidFill>
              </a:rPr>
              <a:t>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359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347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26 cases floor 1 was misidentified as 0 </a:t>
            </a:r>
            <a:r>
              <a:rPr lang="en-GB" sz="1100" dirty="0">
                <a:solidFill>
                  <a:schemeClr val="accent2"/>
                </a:solidFill>
              </a:rPr>
              <a:t>&amp; 1 times floor 2 was misidentified as 0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2 cases floor 0 was misidentified as being floor 1 &amp; in 1 case floor 2 was misidentified as 1</a:t>
            </a:r>
          </a:p>
        </p:txBody>
      </p:sp>
    </p:spTree>
    <p:extLst>
      <p:ext uri="{BB962C8B-B14F-4D97-AF65-F5344CB8AC3E}">
        <p14:creationId xmlns:p14="http://schemas.microsoft.com/office/powerpoint/2010/main" val="2865460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F9E280B-2CAF-44CC-8708-4A1DDDA77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3" y="2136938"/>
            <a:ext cx="6442383" cy="472197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3" y="82432"/>
            <a:ext cx="10515600" cy="842587"/>
          </a:xfrm>
        </p:spPr>
        <p:txBody>
          <a:bodyPr/>
          <a:lstStyle/>
          <a:p>
            <a:r>
              <a:rPr lang="en-GB" baseline="30000" dirty="0"/>
              <a:t>1st</a:t>
            </a:r>
            <a:r>
              <a:rPr lang="en-GB" dirty="0"/>
              <a:t> RF</a:t>
            </a:r>
            <a:r>
              <a:rPr lang="en-GB" b="1" dirty="0">
                <a:solidFill>
                  <a:schemeClr val="accent5"/>
                </a:solidFill>
              </a:rPr>
              <a:t>B1</a:t>
            </a:r>
            <a:endParaRPr lang="en-GB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433904" y="654303"/>
            <a:ext cx="57580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1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0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370 </a:t>
            </a:r>
            <a:r>
              <a:rPr lang="en-GB" sz="1100" dirty="0">
                <a:solidFill>
                  <a:schemeClr val="accent6"/>
                </a:solidFill>
              </a:rPr>
              <a:t>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0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0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340 cases floor 1 was misidentified as 0 &amp; 349 times floor 2  + 227 times floor 3 was misidentified as 0</a:t>
            </a:r>
          </a:p>
          <a:p>
            <a:endParaRPr lang="en-GB" sz="1100" b="1" u="sng" dirty="0">
              <a:solidFill>
                <a:srgbClr val="FF0000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Other floors could hardly be predicted</a:t>
            </a:r>
            <a:endParaRPr lang="en-GB" sz="1100" b="1" u="sng" dirty="0">
              <a:solidFill>
                <a:srgbClr val="FF0000"/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F577DA5A-702E-4033-8425-6CF68E6FAFA5}"/>
              </a:ext>
            </a:extLst>
          </p:cNvPr>
          <p:cNvSpPr txBox="1"/>
          <p:nvPr/>
        </p:nvSpPr>
        <p:spPr>
          <a:xfrm>
            <a:off x="6625236" y="71558"/>
            <a:ext cx="591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Often floors are identified as 0, while being 1, 2 or 3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55836D54-2DA1-4B42-BA0C-82E4964DE566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BEACF82-45EA-4FDD-BCFF-8630047D7338}"/>
              </a:ext>
            </a:extLst>
          </p:cNvPr>
          <p:cNvSpPr/>
          <p:nvPr/>
        </p:nvSpPr>
        <p:spPr>
          <a:xfrm>
            <a:off x="7086085" y="2966073"/>
            <a:ext cx="51059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KNNB1Floor Model</a:t>
            </a:r>
          </a:p>
          <a:p>
            <a:r>
              <a:rPr lang="en-US" sz="1200" dirty="0"/>
              <a:t>Confusion Matrix and Statistics</a:t>
            </a:r>
          </a:p>
          <a:p>
            <a:endParaRPr lang="en-US" sz="1200" dirty="0"/>
          </a:p>
          <a:p>
            <a:r>
              <a:rPr lang="en-US" sz="1200" dirty="0"/>
              <a:t>                     </a:t>
            </a:r>
          </a:p>
          <a:p>
            <a:r>
              <a:rPr lang="en-US" sz="1200" dirty="0"/>
              <a:t>predictions_RFB1Floor   0   1   2   3</a:t>
            </a:r>
          </a:p>
          <a:p>
            <a:r>
              <a:rPr lang="en-US" sz="1200" dirty="0"/>
              <a:t>                    0   0   0   0   0</a:t>
            </a:r>
          </a:p>
          <a:p>
            <a:r>
              <a:rPr lang="en-US" sz="1200" dirty="0"/>
              <a:t>                    1 340 370 349 227</a:t>
            </a:r>
          </a:p>
          <a:p>
            <a:r>
              <a:rPr lang="en-US" sz="1200" dirty="0"/>
              <a:t>                    2   0   0   0   0</a:t>
            </a:r>
          </a:p>
          <a:p>
            <a:r>
              <a:rPr lang="en-US" sz="1200" dirty="0"/>
              <a:t>                    3   0   3   0   0</a:t>
            </a:r>
          </a:p>
          <a:p>
            <a:endParaRPr lang="en-US" sz="1200" dirty="0"/>
          </a:p>
          <a:p>
            <a:r>
              <a:rPr lang="en-US" sz="1200" dirty="0"/>
              <a:t>Overall Statistics</a:t>
            </a:r>
          </a:p>
          <a:p>
            <a:r>
              <a:rPr lang="en-US" sz="1200" dirty="0"/>
              <a:t>                                          </a:t>
            </a:r>
          </a:p>
          <a:p>
            <a:r>
              <a:rPr lang="en-US" sz="1200" dirty="0"/>
              <a:t>               Accuracy : 0.287           </a:t>
            </a:r>
          </a:p>
          <a:p>
            <a:r>
              <a:rPr lang="en-US" sz="1200" dirty="0"/>
              <a:t>                 95% CI : (0.2625, 0.3126)</a:t>
            </a:r>
          </a:p>
          <a:p>
            <a:r>
              <a:rPr lang="en-US" sz="1200" dirty="0"/>
              <a:t>    No Information Rate : 0.2894          </a:t>
            </a:r>
          </a:p>
          <a:p>
            <a:r>
              <a:rPr lang="en-US" sz="1200" dirty="0"/>
              <a:t>    P-Value [Acc &gt; NIR] : 0.5835          </a:t>
            </a:r>
          </a:p>
          <a:p>
            <a:r>
              <a:rPr lang="en-US" sz="1200" dirty="0"/>
              <a:t>                                          </a:t>
            </a:r>
          </a:p>
          <a:p>
            <a:r>
              <a:rPr lang="en-US" sz="1200" dirty="0"/>
              <a:t>                  Kappa : -0.0029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393419" y="2910105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285712" y="3058096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 24">
            <a:extLst>
              <a:ext uri="{FF2B5EF4-FFF2-40B4-BE49-F238E27FC236}">
                <a16:creationId xmlns:a16="http://schemas.microsoft.com/office/drawing/2014/main" id="{8D2E6E0B-588B-4B6C-96A0-DB74001F4882}"/>
              </a:ext>
            </a:extLst>
          </p:cNvPr>
          <p:cNvSpPr/>
          <p:nvPr/>
        </p:nvSpPr>
        <p:spPr>
          <a:xfrm>
            <a:off x="1285712" y="50619"/>
            <a:ext cx="59813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	kappa_RFNB1Floor Confusion Matrix</a:t>
            </a:r>
          </a:p>
          <a:p>
            <a:pPr lvl="2"/>
            <a:r>
              <a:rPr lang="en-US" sz="1000" dirty="0"/>
              <a:t> 	value      	ASE      	z </a:t>
            </a:r>
            <a:r>
              <a:rPr lang="en-US" sz="1000" dirty="0" err="1"/>
              <a:t>Pr</a:t>
            </a:r>
            <a:r>
              <a:rPr lang="en-US" sz="1000" dirty="0"/>
              <a:t>(&gt;|z|)</a:t>
            </a:r>
          </a:p>
          <a:p>
            <a:pPr lvl="2"/>
            <a:r>
              <a:rPr lang="en-US" sz="1000" dirty="0"/>
              <a:t>Unweighted 	-0.002903 	0.001674	 -1.734  0.08285</a:t>
            </a:r>
          </a:p>
          <a:p>
            <a:pPr lvl="2"/>
            <a:r>
              <a:rPr lang="en-US" sz="1000" dirty="0"/>
              <a:t>Weighted   	-0.003264 	0.001880 	-1.736  0.0825031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1323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6F6B659C-E3D5-4B08-A03E-06F44E75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9" y="1920831"/>
            <a:ext cx="6395997" cy="500199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3" y="82432"/>
            <a:ext cx="10515600" cy="842587"/>
          </a:xfrm>
        </p:spPr>
        <p:txBody>
          <a:bodyPr/>
          <a:lstStyle/>
          <a:p>
            <a:r>
              <a:rPr lang="en-GB" baseline="30000" dirty="0"/>
              <a:t>1st</a:t>
            </a:r>
            <a:r>
              <a:rPr lang="en-GB" dirty="0"/>
              <a:t> RF </a:t>
            </a:r>
            <a:r>
              <a:rPr lang="en-GB" b="1" dirty="0">
                <a:solidFill>
                  <a:schemeClr val="accent5"/>
                </a:solidFill>
              </a:rPr>
              <a:t>B2</a:t>
            </a:r>
            <a:endParaRPr lang="en-GB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57E3EC66-A77E-45AD-B891-1BBE670BFBEF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252634" y="2458206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489110" y="2851166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hoek 5">
            <a:extLst>
              <a:ext uri="{FF2B5EF4-FFF2-40B4-BE49-F238E27FC236}">
                <a16:creationId xmlns:a16="http://schemas.microsoft.com/office/drawing/2014/main" id="{FD5A9D77-5CC7-47E5-B4B5-ECBCE4404D66}"/>
              </a:ext>
            </a:extLst>
          </p:cNvPr>
          <p:cNvSpPr/>
          <p:nvPr/>
        </p:nvSpPr>
        <p:spPr>
          <a:xfrm>
            <a:off x="7968851" y="2458206"/>
            <a:ext cx="44433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RFB2Floor Model</a:t>
            </a:r>
          </a:p>
          <a:p>
            <a:r>
              <a:rPr lang="en-GB" sz="1200" dirty="0"/>
              <a:t>Confusion Matrix and Statistics</a:t>
            </a:r>
          </a:p>
          <a:p>
            <a:r>
              <a:rPr lang="en-GB" sz="1200" dirty="0"/>
              <a:t>                     </a:t>
            </a:r>
          </a:p>
          <a:p>
            <a:r>
              <a:rPr lang="en-GB" sz="1200" dirty="0"/>
              <a:t>predictions_RFB2Floor   	       0   1   2   3   4</a:t>
            </a:r>
          </a:p>
          <a:p>
            <a:r>
              <a:rPr lang="en-GB" sz="1200" dirty="0"/>
              <a:t>                    		0 478   0   0   0   0</a:t>
            </a:r>
          </a:p>
          <a:p>
            <a:r>
              <a:rPr lang="en-GB" sz="1200" dirty="0"/>
              <a:t>                    		1   0 538   0   0   0</a:t>
            </a:r>
          </a:p>
          <a:p>
            <a:r>
              <a:rPr lang="en-GB" sz="1200" dirty="0"/>
              <a:t>                    		2   0   0 393   0   0</a:t>
            </a:r>
          </a:p>
          <a:p>
            <a:r>
              <a:rPr lang="en-GB" sz="1200" dirty="0"/>
              <a:t>                    		3   0   0   1 677   0</a:t>
            </a:r>
          </a:p>
          <a:p>
            <a:r>
              <a:rPr lang="en-GB" sz="1200" dirty="0"/>
              <a:t>                    		4   0   0   0   0 275</a:t>
            </a:r>
          </a:p>
          <a:p>
            <a:endParaRPr lang="en-GB" sz="1200" dirty="0"/>
          </a:p>
          <a:p>
            <a:r>
              <a:rPr lang="en-GB" sz="1200" dirty="0"/>
              <a:t>Overall Statistics</a:t>
            </a:r>
          </a:p>
          <a:p>
            <a:r>
              <a:rPr lang="en-GB" sz="1200" dirty="0"/>
              <a:t>                                     </a:t>
            </a:r>
          </a:p>
          <a:p>
            <a:r>
              <a:rPr lang="en-GB" sz="1200" dirty="0"/>
              <a:t>               Accuracy : 0.9996     </a:t>
            </a:r>
          </a:p>
          <a:p>
            <a:r>
              <a:rPr lang="en-GB" sz="1200" dirty="0"/>
              <a:t>                 95% CI : (0.9976, 1)</a:t>
            </a:r>
          </a:p>
          <a:p>
            <a:r>
              <a:rPr lang="en-GB" sz="1200" dirty="0"/>
              <a:t>    No Information Rate : 0.2866     </a:t>
            </a:r>
          </a:p>
          <a:p>
            <a:r>
              <a:rPr lang="en-GB" sz="1200" dirty="0"/>
              <a:t>    P-Value [</a:t>
            </a:r>
            <a:r>
              <a:rPr lang="en-GB" sz="1200" dirty="0" err="1"/>
              <a:t>Acc</a:t>
            </a:r>
            <a:r>
              <a:rPr lang="en-GB" sz="1200" dirty="0"/>
              <a:t> &gt; NIR] : &lt; 2.2e-16  </a:t>
            </a:r>
          </a:p>
          <a:p>
            <a:r>
              <a:rPr lang="en-GB" sz="1200" dirty="0"/>
              <a:t>                                     </a:t>
            </a:r>
          </a:p>
          <a:p>
            <a:r>
              <a:rPr lang="en-GB" sz="1200" dirty="0"/>
              <a:t>                  Kappa : 0.9995 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315F953-C0AA-4170-B70C-D881824612D6}"/>
              </a:ext>
            </a:extLst>
          </p:cNvPr>
          <p:cNvSpPr/>
          <p:nvPr/>
        </p:nvSpPr>
        <p:spPr>
          <a:xfrm>
            <a:off x="2797937" y="82432"/>
            <a:ext cx="37247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kappa_RFB2Floor Confusion Matrix</a:t>
            </a:r>
          </a:p>
          <a:p>
            <a:r>
              <a:rPr lang="en-US" sz="1000" dirty="0"/>
              <a:t> 	value       ASE    		z </a:t>
            </a:r>
            <a:r>
              <a:rPr lang="en-US" sz="1000" dirty="0" err="1"/>
              <a:t>Pr</a:t>
            </a:r>
            <a:r>
              <a:rPr lang="en-US" sz="1000" dirty="0"/>
              <a:t>(&gt;|z|)</a:t>
            </a:r>
          </a:p>
          <a:p>
            <a:r>
              <a:rPr lang="en-US" sz="1000" dirty="0"/>
              <a:t>Unweighted 	0.9995 `  0.0005402 1850        	0</a:t>
            </a:r>
          </a:p>
          <a:p>
            <a:r>
              <a:rPr lang="en-US" sz="1000" dirty="0"/>
              <a:t>Weighted   	0.9997    0.0002822 3542        	0</a:t>
            </a:r>
            <a:endParaRPr lang="en-GB" sz="1000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909325" y="19772"/>
            <a:ext cx="4540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2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478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538</a:t>
            </a:r>
            <a:r>
              <a:rPr lang="en-GB" sz="1100" dirty="0">
                <a:solidFill>
                  <a:schemeClr val="accent6"/>
                </a:solidFill>
              </a:rPr>
              <a:t> 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393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677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r>
              <a:rPr lang="en-GB" sz="1100" dirty="0">
                <a:solidFill>
                  <a:schemeClr val="accent6"/>
                </a:solidFill>
              </a:rPr>
              <a:t>	275 predictions for floor 4 were True Positives</a:t>
            </a:r>
          </a:p>
        </p:txBody>
      </p:sp>
    </p:spTree>
    <p:extLst>
      <p:ext uri="{BB962C8B-B14F-4D97-AF65-F5344CB8AC3E}">
        <p14:creationId xmlns:p14="http://schemas.microsoft.com/office/powerpoint/2010/main" val="374880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B1A09-CE76-4285-80BD-3410AA02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02" y="0"/>
            <a:ext cx="10515600" cy="879982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Data summary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1C1E57E-34F1-4911-BAAA-39A5A4DB3E95}"/>
              </a:ext>
            </a:extLst>
          </p:cNvPr>
          <p:cNvSpPr/>
          <p:nvPr/>
        </p:nvSpPr>
        <p:spPr>
          <a:xfrm>
            <a:off x="371220" y="856823"/>
            <a:ext cx="674516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23654"/>
                </a:solidFill>
                <a:latin typeface="Arial" panose="020B0604020202020204" pitchFamily="34" charset="0"/>
              </a:rPr>
              <a:t>Created 2013 by 20 different users with 25 Android Devices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23654"/>
                </a:solidFill>
                <a:latin typeface="Arial" panose="020B0604020202020204" pitchFamily="34" charset="0"/>
              </a:rPr>
              <a:t>3 Buildings, 4 or more floors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23654"/>
                </a:solidFill>
                <a:latin typeface="Arial" panose="020B0604020202020204" pitchFamily="34" charset="0"/>
              </a:rPr>
              <a:t>529 attributes with </a:t>
            </a:r>
            <a:r>
              <a:rPr lang="en-US" sz="1600" dirty="0" err="1">
                <a:solidFill>
                  <a:srgbClr val="123654"/>
                </a:solidFill>
                <a:latin typeface="Arial" panose="020B0604020202020204" pitchFamily="34" charset="0"/>
              </a:rPr>
              <a:t>WiFi</a:t>
            </a:r>
            <a:r>
              <a:rPr lang="en-US" sz="1600" dirty="0">
                <a:solidFill>
                  <a:srgbClr val="123654"/>
                </a:solidFill>
                <a:latin typeface="Arial" panose="020B0604020202020204" pitchFamily="34" charset="0"/>
              </a:rPr>
              <a:t> fingerprint (RSSI) values from -104 dBm - </a:t>
            </a:r>
          </a:p>
          <a:p>
            <a:pPr lvl="6">
              <a:lnSpc>
                <a:spcPct val="150000"/>
              </a:lnSpc>
            </a:pPr>
            <a:r>
              <a:rPr lang="en-US" sz="1600" dirty="0">
                <a:solidFill>
                  <a:srgbClr val="123654"/>
                </a:solidFill>
                <a:latin typeface="Arial" panose="020B0604020202020204" pitchFamily="34" charset="0"/>
              </a:rPr>
              <a:t>       (extremely poor signal) to 0 dBm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23654"/>
                </a:solidFill>
                <a:latin typeface="Arial" panose="020B0604020202020204" pitchFamily="34" charset="0"/>
              </a:rPr>
              <a:t>Per building latitude, longitude, floor &amp; relative position is 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6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098820D-5889-480A-9BFB-C57812D2C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02" y="2799574"/>
            <a:ext cx="5596128" cy="4043201"/>
          </a:xfrm>
          <a:prstGeom prst="rect">
            <a:avLst/>
          </a:prstGeom>
        </p:spPr>
      </p:pic>
      <p:grpSp>
        <p:nvGrpSpPr>
          <p:cNvPr id="6" name="Groep 5">
            <a:extLst>
              <a:ext uri="{FF2B5EF4-FFF2-40B4-BE49-F238E27FC236}">
                <a16:creationId xmlns:a16="http://schemas.microsoft.com/office/drawing/2014/main" id="{65591C8F-4C59-4208-9CE1-87D4313AA6AF}"/>
              </a:ext>
            </a:extLst>
          </p:cNvPr>
          <p:cNvGrpSpPr/>
          <p:nvPr/>
        </p:nvGrpSpPr>
        <p:grpSpPr>
          <a:xfrm>
            <a:off x="6285470" y="3134370"/>
            <a:ext cx="5596128" cy="3581521"/>
            <a:chOff x="6306833" y="528491"/>
            <a:chExt cx="5596128" cy="3581521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88E40FD0-97F0-40C7-B425-229C9593B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6833" y="528491"/>
              <a:ext cx="5596128" cy="3581521"/>
            </a:xfrm>
            <a:prstGeom prst="rect">
              <a:avLst/>
            </a:prstGeom>
          </p:spPr>
        </p:pic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2659CD1B-FC9C-414C-9148-CE988BC43B7D}"/>
                </a:ext>
              </a:extLst>
            </p:cNvPr>
            <p:cNvSpPr/>
            <p:nvPr/>
          </p:nvSpPr>
          <p:spPr>
            <a:xfrm rot="1963076">
              <a:off x="9423553" y="1737276"/>
              <a:ext cx="734768" cy="13536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16A6297F-33A7-46F5-8297-3F0F086ACDF3}"/>
                </a:ext>
              </a:extLst>
            </p:cNvPr>
            <p:cNvSpPr/>
            <p:nvPr/>
          </p:nvSpPr>
          <p:spPr>
            <a:xfrm rot="1963076">
              <a:off x="10187621" y="2637494"/>
              <a:ext cx="247892" cy="255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0ADA9B2A-9D23-4765-BE6C-BF131951BFD1}"/>
                </a:ext>
              </a:extLst>
            </p:cNvPr>
            <p:cNvSpPr/>
            <p:nvPr/>
          </p:nvSpPr>
          <p:spPr>
            <a:xfrm rot="7449292">
              <a:off x="8831276" y="1469807"/>
              <a:ext cx="291367" cy="13536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Rechthoek 10">
            <a:extLst>
              <a:ext uri="{FF2B5EF4-FFF2-40B4-BE49-F238E27FC236}">
                <a16:creationId xmlns:a16="http://schemas.microsoft.com/office/drawing/2014/main" id="{42573819-DCFB-4BA5-9A57-4283805F6294}"/>
              </a:ext>
            </a:extLst>
          </p:cNvPr>
          <p:cNvSpPr/>
          <p:nvPr/>
        </p:nvSpPr>
        <p:spPr>
          <a:xfrm>
            <a:off x="2024053" y="2949704"/>
            <a:ext cx="2726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19.937 records for training 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65766AD5-C35E-43A4-88A0-5364D6CE3587}"/>
              </a:ext>
            </a:extLst>
          </p:cNvPr>
          <p:cNvSpPr/>
          <p:nvPr/>
        </p:nvSpPr>
        <p:spPr>
          <a:xfrm>
            <a:off x="7533123" y="2949704"/>
            <a:ext cx="2756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1.111 records for validation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DC2244-8F71-457B-AF53-6D479034AEA5}"/>
              </a:ext>
            </a:extLst>
          </p:cNvPr>
          <p:cNvSpPr txBox="1"/>
          <p:nvPr/>
        </p:nvSpPr>
        <p:spPr>
          <a:xfrm>
            <a:off x="1245551" y="4068941"/>
            <a:ext cx="2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CDBB12E3-9C85-4A4A-94F2-8C5C86D42A3C}"/>
              </a:ext>
            </a:extLst>
          </p:cNvPr>
          <p:cNvSpPr txBox="1"/>
          <p:nvPr/>
        </p:nvSpPr>
        <p:spPr>
          <a:xfrm>
            <a:off x="2787480" y="4642259"/>
            <a:ext cx="2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9122A1B0-1494-46DC-9018-6159B55D1099}"/>
              </a:ext>
            </a:extLst>
          </p:cNvPr>
          <p:cNvSpPr txBox="1"/>
          <p:nvPr/>
        </p:nvSpPr>
        <p:spPr>
          <a:xfrm>
            <a:off x="4230797" y="5135317"/>
            <a:ext cx="2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FFF0D4A-E3FE-4FE8-AC3B-473095E55AC1}"/>
              </a:ext>
            </a:extLst>
          </p:cNvPr>
          <p:cNvSpPr txBox="1"/>
          <p:nvPr/>
        </p:nvSpPr>
        <p:spPr>
          <a:xfrm>
            <a:off x="7195746" y="4128097"/>
            <a:ext cx="2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6833C3CB-6E7A-4873-B3ED-997993FAFCFE}"/>
              </a:ext>
            </a:extLst>
          </p:cNvPr>
          <p:cNvSpPr txBox="1"/>
          <p:nvPr/>
        </p:nvSpPr>
        <p:spPr>
          <a:xfrm>
            <a:off x="8710780" y="4717086"/>
            <a:ext cx="2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0E5C8F89-CFBB-4C05-B6A9-4B933E501864}"/>
              </a:ext>
            </a:extLst>
          </p:cNvPr>
          <p:cNvSpPr txBox="1"/>
          <p:nvPr/>
        </p:nvSpPr>
        <p:spPr>
          <a:xfrm>
            <a:off x="10154097" y="5210144"/>
            <a:ext cx="2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</a:p>
        </p:txBody>
      </p:sp>
      <p:grpSp>
        <p:nvGrpSpPr>
          <p:cNvPr id="19" name="Groep 18">
            <a:extLst>
              <a:ext uri="{FF2B5EF4-FFF2-40B4-BE49-F238E27FC236}">
                <a16:creationId xmlns:a16="http://schemas.microsoft.com/office/drawing/2014/main" id="{F7718E5F-A11B-4B32-BC20-42C44D13C276}"/>
              </a:ext>
            </a:extLst>
          </p:cNvPr>
          <p:cNvGrpSpPr/>
          <p:nvPr/>
        </p:nvGrpSpPr>
        <p:grpSpPr>
          <a:xfrm>
            <a:off x="7033268" y="243439"/>
            <a:ext cx="5000792" cy="2294995"/>
            <a:chOff x="344300" y="3548723"/>
            <a:chExt cx="6184147" cy="3289851"/>
          </a:xfrm>
        </p:grpSpPr>
        <p:pic>
          <p:nvPicPr>
            <p:cNvPr id="20" name="Afbeelding 19">
              <a:extLst>
                <a:ext uri="{FF2B5EF4-FFF2-40B4-BE49-F238E27FC236}">
                  <a16:creationId xmlns:a16="http://schemas.microsoft.com/office/drawing/2014/main" id="{A1BBEC15-8D7E-4F51-BBB6-A949EB1617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055" r="3566"/>
            <a:stretch/>
          </p:blipFill>
          <p:spPr>
            <a:xfrm>
              <a:off x="344300" y="3548723"/>
              <a:ext cx="4826420" cy="3289851"/>
            </a:xfrm>
            <a:prstGeom prst="rect">
              <a:avLst/>
            </a:prstGeom>
          </p:spPr>
        </p:pic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317E8544-34BC-4644-A769-F989E932B26B}"/>
                </a:ext>
              </a:extLst>
            </p:cNvPr>
            <p:cNvSpPr txBox="1"/>
            <p:nvPr/>
          </p:nvSpPr>
          <p:spPr>
            <a:xfrm>
              <a:off x="1194448" y="3592209"/>
              <a:ext cx="5333999" cy="573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accent1"/>
                  </a:solidFill>
                </a:rPr>
                <a:t>In average 8-25 WAP’s are detected on a single capture </a:t>
              </a:r>
            </a:p>
            <a:p>
              <a:r>
                <a:rPr lang="en-GB" sz="1000" dirty="0">
                  <a:solidFill>
                    <a:schemeClr val="accent1"/>
                  </a:solidFill>
                </a:rPr>
                <a:t>	and differs depending on environment &amp; device</a:t>
              </a:r>
            </a:p>
          </p:txBody>
        </p:sp>
        <p:cxnSp>
          <p:nvCxnSpPr>
            <p:cNvPr id="22" name="Rechte verbindingslijn 21">
              <a:extLst>
                <a:ext uri="{FF2B5EF4-FFF2-40B4-BE49-F238E27FC236}">
                  <a16:creationId xmlns:a16="http://schemas.microsoft.com/office/drawing/2014/main" id="{E0A34E1E-9286-4FB3-B906-A57CA59623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9725" y="5364564"/>
              <a:ext cx="0" cy="523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chte verbindingslijn 22">
              <a:extLst>
                <a:ext uri="{FF2B5EF4-FFF2-40B4-BE49-F238E27FC236}">
                  <a16:creationId xmlns:a16="http://schemas.microsoft.com/office/drawing/2014/main" id="{DDB364D6-0833-4E7A-B6EF-E2BB9AB6D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7598" y="4791075"/>
              <a:ext cx="0" cy="1076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chte verbindingslijn 23">
              <a:extLst>
                <a:ext uri="{FF2B5EF4-FFF2-40B4-BE49-F238E27FC236}">
                  <a16:creationId xmlns:a16="http://schemas.microsoft.com/office/drawing/2014/main" id="{407B108E-8F06-4B87-B2CF-DA6047F705A2}"/>
                </a:ext>
              </a:extLst>
            </p:cNvPr>
            <p:cNvCxnSpPr/>
            <p:nvPr/>
          </p:nvCxnSpPr>
          <p:spPr>
            <a:xfrm>
              <a:off x="2200275" y="3962078"/>
              <a:ext cx="0" cy="1905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echte verbindingslijn 24">
              <a:extLst>
                <a:ext uri="{FF2B5EF4-FFF2-40B4-BE49-F238E27FC236}">
                  <a16:creationId xmlns:a16="http://schemas.microsoft.com/office/drawing/2014/main" id="{17428A0E-1AA9-4086-817A-B94CDBE3E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7523" y="4610100"/>
              <a:ext cx="0" cy="1278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echte verbindingslijn 25">
              <a:extLst>
                <a:ext uri="{FF2B5EF4-FFF2-40B4-BE49-F238E27FC236}">
                  <a16:creationId xmlns:a16="http://schemas.microsoft.com/office/drawing/2014/main" id="{6B64F031-F24C-43C1-B6FD-19E86EA584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6075" y="5364564"/>
              <a:ext cx="0" cy="523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378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EB85D-15AB-417D-8400-23D8053E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32" y="104876"/>
            <a:ext cx="7057440" cy="853420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3</a:t>
            </a:r>
            <a:r>
              <a:rPr lang="en-GB" b="1" baseline="30000" dirty="0">
                <a:solidFill>
                  <a:schemeClr val="accent1"/>
                </a:solidFill>
              </a:rPr>
              <a:t>rd KNN-5 </a:t>
            </a:r>
            <a:r>
              <a:rPr lang="en-GB" b="1" baseline="30000" dirty="0">
                <a:solidFill>
                  <a:schemeClr val="accent2"/>
                </a:solidFill>
              </a:rPr>
              <a:t>model compared to </a:t>
            </a:r>
            <a:r>
              <a:rPr lang="en-GB" b="1" baseline="30000" dirty="0">
                <a:solidFill>
                  <a:schemeClr val="accent1"/>
                </a:solidFill>
              </a:rPr>
              <a:t>RF 1st model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3D5ED4A9-1D6D-4726-999E-C31A0200D659}"/>
              </a:ext>
            </a:extLst>
          </p:cNvPr>
          <p:cNvSpPr/>
          <p:nvPr/>
        </p:nvSpPr>
        <p:spPr>
          <a:xfrm>
            <a:off x="123907" y="1097908"/>
            <a:ext cx="6021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Latitude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4.200349 	98.38193 	2.067570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4.200349 	98.62613 	1.977748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 	3.650701 	98.32693 	1.846340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FBB3533-5B86-4F9C-9C3F-37308080C02A}"/>
              </a:ext>
            </a:extLst>
          </p:cNvPr>
          <p:cNvSpPr/>
          <p:nvPr/>
        </p:nvSpPr>
        <p:spPr>
          <a:xfrm>
            <a:off x="6067501" y="1108973"/>
            <a:ext cx="59435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Longitude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3.245267 	98.27749 	1.613786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3.746984 </a:t>
            </a:r>
            <a:r>
              <a:rPr lang="en-GB" b="1" dirty="0">
                <a:solidFill>
                  <a:schemeClr val="accent6"/>
                </a:solidFill>
              </a:rPr>
              <a:t>	99.42940 </a:t>
            </a:r>
            <a:r>
              <a:rPr lang="en-GB" dirty="0"/>
              <a:t>	</a:t>
            </a:r>
            <a:r>
              <a:rPr lang="en-GB" b="1" dirty="0">
                <a:solidFill>
                  <a:schemeClr val="accent6"/>
                </a:solidFill>
              </a:rPr>
              <a:t>1.248799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	 4.269281 	97.96087 	1.841995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E21FFC8-077F-44B5-85EA-4CD0C4175C20}"/>
              </a:ext>
            </a:extLst>
          </p:cNvPr>
          <p:cNvSpPr txBox="1"/>
          <p:nvPr/>
        </p:nvSpPr>
        <p:spPr>
          <a:xfrm>
            <a:off x="123907" y="709737"/>
            <a:ext cx="1102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KPI’s KNN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767118-9468-4684-9315-CFCC89B96638}"/>
              </a:ext>
            </a:extLst>
          </p:cNvPr>
          <p:cNvSpPr txBox="1"/>
          <p:nvPr/>
        </p:nvSpPr>
        <p:spPr>
          <a:xfrm>
            <a:off x="123907" y="2736978"/>
            <a:ext cx="1102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KPI’s Random Forest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0D450883-28C6-4553-9181-72D2C7389672}"/>
              </a:ext>
            </a:extLst>
          </p:cNvPr>
          <p:cNvSpPr/>
          <p:nvPr/>
        </p:nvSpPr>
        <p:spPr>
          <a:xfrm>
            <a:off x="123907" y="3015940"/>
            <a:ext cx="6021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Latitude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 </a:t>
            </a:r>
            <a:r>
              <a:rPr lang="en-GB" dirty="0"/>
              <a:t>	</a:t>
            </a:r>
            <a:r>
              <a:rPr lang="en-GB" dirty="0">
                <a:solidFill>
                  <a:schemeClr val="accent6"/>
                </a:solidFill>
              </a:rPr>
              <a:t>2.277268 	99.52439 	1.314716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2.277268 	</a:t>
            </a:r>
            <a:r>
              <a:rPr lang="en-GB" dirty="0">
                <a:solidFill>
                  <a:schemeClr val="accent6"/>
                </a:solidFill>
              </a:rPr>
              <a:t>99.59617</a:t>
            </a:r>
            <a:r>
              <a:rPr lang="en-GB" dirty="0"/>
              <a:t> 	2.151043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	3.325760 	98.61151 	1.990321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2A095D9-8704-4B51-8C3E-386675C27E0E}"/>
              </a:ext>
            </a:extLst>
          </p:cNvPr>
          <p:cNvSpPr/>
          <p:nvPr/>
        </p:nvSpPr>
        <p:spPr>
          <a:xfrm>
            <a:off x="6067501" y="3006074"/>
            <a:ext cx="5654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Longitude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3.245267 	98.82977 	</a:t>
            </a:r>
            <a:r>
              <a:rPr lang="en-GB" dirty="0">
                <a:solidFill>
                  <a:schemeClr val="accent6"/>
                </a:solidFill>
              </a:rPr>
              <a:t>1.739514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4.346220 	</a:t>
            </a:r>
            <a:r>
              <a:rPr lang="en-GB" dirty="0">
                <a:solidFill>
                  <a:schemeClr val="accent6"/>
                </a:solidFill>
              </a:rPr>
              <a:t>99.23230</a:t>
            </a:r>
            <a:r>
              <a:rPr lang="en-GB" dirty="0"/>
              <a:t> 	2.420201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 	4.437505 	97.79701 	2.424726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0189CC79-BC18-4523-8E91-0AF40C519874}"/>
              </a:ext>
            </a:extLst>
          </p:cNvPr>
          <p:cNvSpPr/>
          <p:nvPr/>
        </p:nvSpPr>
        <p:spPr>
          <a:xfrm>
            <a:off x="6329878" y="4826675"/>
            <a:ext cx="19420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  </a:t>
            </a:r>
            <a:r>
              <a:rPr lang="en-US" b="1" dirty="0">
                <a:solidFill>
                  <a:schemeClr val="accent6"/>
                </a:solidFill>
              </a:rPr>
              <a:t>RF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Accuracy</a:t>
            </a: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B0   99.77099</a:t>
            </a:r>
          </a:p>
          <a:p>
            <a:r>
              <a:rPr lang="en-US" dirty="0">
                <a:solidFill>
                  <a:srgbClr val="FF0000"/>
                </a:solidFill>
              </a:rPr>
              <a:t>B1   28.70442</a:t>
            </a:r>
          </a:p>
          <a:p>
            <a:r>
              <a:rPr lang="en-US" dirty="0"/>
              <a:t>B2   98.15749</a:t>
            </a:r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6429817F-C06E-4D0A-95F5-3773D1C50A0B}"/>
              </a:ext>
            </a:extLst>
          </p:cNvPr>
          <p:cNvSpPr/>
          <p:nvPr/>
        </p:nvSpPr>
        <p:spPr>
          <a:xfrm>
            <a:off x="467668" y="4733364"/>
            <a:ext cx="19420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 </a:t>
            </a:r>
            <a:r>
              <a:rPr lang="en-US" b="1" dirty="0">
                <a:solidFill>
                  <a:schemeClr val="accent2"/>
                </a:solidFill>
              </a:rPr>
              <a:t>KNN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Accuracy</a:t>
            </a: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B0 98.09160</a:t>
            </a:r>
          </a:p>
          <a:p>
            <a:r>
              <a:rPr lang="en-US" dirty="0"/>
              <a:t>B1 </a:t>
            </a:r>
            <a:r>
              <a:rPr lang="en-US" b="1" dirty="0">
                <a:solidFill>
                  <a:schemeClr val="accent2"/>
                </a:solidFill>
              </a:rPr>
              <a:t>36.22964</a:t>
            </a:r>
          </a:p>
          <a:p>
            <a:r>
              <a:rPr lang="en-US" dirty="0"/>
              <a:t>B2 98.94157</a:t>
            </a:r>
            <a:endParaRPr lang="en-GB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2071455B-C731-4D72-B88D-E831989D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762" y="4681860"/>
            <a:ext cx="2884087" cy="213433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68A3F7D-334C-4511-BE0A-F6A6120CA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606" y="4483402"/>
            <a:ext cx="1942005" cy="2372874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4BB63D29-32E5-485B-B673-37242AECE0D6}"/>
              </a:ext>
            </a:extLst>
          </p:cNvPr>
          <p:cNvSpPr txBox="1"/>
          <p:nvPr/>
        </p:nvSpPr>
        <p:spPr>
          <a:xfrm>
            <a:off x="2700280" y="5120774"/>
            <a:ext cx="178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Kappa -&gt;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EF386D63-7B6F-40C1-91FB-C5CAB0420DB3}"/>
              </a:ext>
            </a:extLst>
          </p:cNvPr>
          <p:cNvSpPr txBox="1"/>
          <p:nvPr/>
        </p:nvSpPr>
        <p:spPr>
          <a:xfrm>
            <a:off x="7612143" y="5212533"/>
            <a:ext cx="178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Kappa -&gt;</a:t>
            </a:r>
          </a:p>
        </p:txBody>
      </p:sp>
    </p:spTree>
    <p:extLst>
      <p:ext uri="{BB962C8B-B14F-4D97-AF65-F5344CB8AC3E}">
        <p14:creationId xmlns:p14="http://schemas.microsoft.com/office/powerpoint/2010/main" val="896672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0189CC79-BC18-4523-8E91-0AF40C519874}"/>
              </a:ext>
            </a:extLst>
          </p:cNvPr>
          <p:cNvSpPr/>
          <p:nvPr/>
        </p:nvSpPr>
        <p:spPr>
          <a:xfrm>
            <a:off x="5856379" y="1220641"/>
            <a:ext cx="19420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</a:t>
            </a:r>
            <a:r>
              <a:rPr lang="en-US" dirty="0"/>
              <a:t>  </a:t>
            </a:r>
            <a:r>
              <a:rPr lang="en-US" b="1" dirty="0">
                <a:solidFill>
                  <a:schemeClr val="accent6"/>
                </a:solidFill>
              </a:rPr>
              <a:t>RF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Accuracy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B0   99.77099</a:t>
            </a:r>
          </a:p>
          <a:p>
            <a:r>
              <a:rPr lang="en-US" dirty="0">
                <a:solidFill>
                  <a:srgbClr val="FF0000"/>
                </a:solidFill>
              </a:rPr>
              <a:t>B1   28.70442</a:t>
            </a:r>
          </a:p>
          <a:p>
            <a:r>
              <a:rPr lang="en-US" dirty="0"/>
              <a:t>B2   98.15749</a:t>
            </a:r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6429817F-C06E-4D0A-95F5-3773D1C50A0B}"/>
              </a:ext>
            </a:extLst>
          </p:cNvPr>
          <p:cNvSpPr/>
          <p:nvPr/>
        </p:nvSpPr>
        <p:spPr>
          <a:xfrm>
            <a:off x="2628729" y="3980449"/>
            <a:ext cx="19420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KNN-11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Accuracy</a:t>
            </a: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B0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98.09</a:t>
            </a:r>
            <a:r>
              <a:rPr lang="en-US" dirty="0"/>
              <a:t>160</a:t>
            </a:r>
          </a:p>
          <a:p>
            <a:r>
              <a:rPr lang="en-US" dirty="0"/>
              <a:t>B1 </a:t>
            </a:r>
            <a:r>
              <a:rPr lang="en-US" b="1" dirty="0">
                <a:solidFill>
                  <a:schemeClr val="accent6"/>
                </a:solidFill>
              </a:rPr>
              <a:t>98.99</a:t>
            </a:r>
            <a:r>
              <a:rPr lang="en-US" dirty="0"/>
              <a:t>147</a:t>
            </a:r>
          </a:p>
          <a:p>
            <a:r>
              <a:rPr lang="en-US" dirty="0"/>
              <a:t>B2 </a:t>
            </a:r>
            <a:r>
              <a:rPr lang="en-US" b="1" dirty="0">
                <a:solidFill>
                  <a:schemeClr val="accent6"/>
                </a:solidFill>
              </a:rPr>
              <a:t>98.94</a:t>
            </a:r>
            <a:r>
              <a:rPr lang="en-US" dirty="0"/>
              <a:t>157</a:t>
            </a:r>
            <a:endParaRPr lang="en-GB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2071455B-C731-4D72-B88D-E831989D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380" y="1234010"/>
            <a:ext cx="3265593" cy="2416663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0BC16973-110F-4049-B214-DECBF4E68B9F}"/>
              </a:ext>
            </a:extLst>
          </p:cNvPr>
          <p:cNvSpPr txBox="1">
            <a:spLocks/>
          </p:cNvSpPr>
          <p:nvPr/>
        </p:nvSpPr>
        <p:spPr>
          <a:xfrm>
            <a:off x="1435373" y="110786"/>
            <a:ext cx="10515600" cy="85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accent2"/>
                </a:solidFill>
              </a:rPr>
              <a:t>KNN-5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baseline="30000" dirty="0">
                <a:solidFill>
                  <a:schemeClr val="accent1"/>
                </a:solidFill>
              </a:rPr>
              <a:t>compared to</a:t>
            </a:r>
            <a:r>
              <a:rPr lang="en-GB" baseline="30000" dirty="0">
                <a:solidFill>
                  <a:schemeClr val="accent2"/>
                </a:solidFill>
              </a:rPr>
              <a:t> </a:t>
            </a:r>
            <a:r>
              <a:rPr lang="en-GB" b="1" baseline="30000" dirty="0">
                <a:solidFill>
                  <a:schemeClr val="accent6"/>
                </a:solidFill>
              </a:rPr>
              <a:t>RF 1st model</a:t>
            </a:r>
            <a:r>
              <a:rPr lang="en-GB" b="1" baseline="30000" dirty="0">
                <a:solidFill>
                  <a:schemeClr val="accent2"/>
                </a:solidFill>
              </a:rPr>
              <a:t> </a:t>
            </a:r>
            <a:r>
              <a:rPr lang="en-GB" baseline="30000" dirty="0">
                <a:solidFill>
                  <a:schemeClr val="accent1"/>
                </a:solidFill>
              </a:rPr>
              <a:t>compared to </a:t>
            </a:r>
            <a:r>
              <a:rPr lang="en-GB" b="1" dirty="0">
                <a:solidFill>
                  <a:schemeClr val="accent2"/>
                </a:solidFill>
              </a:rPr>
              <a:t>KNN-11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78FA784E-C9A3-4B96-B061-507C2AB369EF}"/>
              </a:ext>
            </a:extLst>
          </p:cNvPr>
          <p:cNvSpPr txBox="1"/>
          <p:nvPr/>
        </p:nvSpPr>
        <p:spPr>
          <a:xfrm>
            <a:off x="7556512" y="1757847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Kappa -&gt;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EDDCC72D-D589-402F-84DD-143F483B638C}"/>
              </a:ext>
            </a:extLst>
          </p:cNvPr>
          <p:cNvCxnSpPr/>
          <p:nvPr/>
        </p:nvCxnSpPr>
        <p:spPr>
          <a:xfrm>
            <a:off x="5853953" y="627529"/>
            <a:ext cx="1111623" cy="60648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>
            <a:extLst>
              <a:ext uri="{FF2B5EF4-FFF2-40B4-BE49-F238E27FC236}">
                <a16:creationId xmlns:a16="http://schemas.microsoft.com/office/drawing/2014/main" id="{2EE0614E-3294-4138-A50E-CA4832D601BE}"/>
              </a:ext>
            </a:extLst>
          </p:cNvPr>
          <p:cNvSpPr/>
          <p:nvPr/>
        </p:nvSpPr>
        <p:spPr>
          <a:xfrm>
            <a:off x="294361" y="1268344"/>
            <a:ext cx="19420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 </a:t>
            </a:r>
            <a:r>
              <a:rPr lang="en-US" b="1" dirty="0">
                <a:solidFill>
                  <a:schemeClr val="accent2"/>
                </a:solidFill>
              </a:rPr>
              <a:t>KNN-5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Accuracy</a:t>
            </a: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B0 91.29771</a:t>
            </a:r>
          </a:p>
          <a:p>
            <a:r>
              <a:rPr lang="en-US" dirty="0">
                <a:solidFill>
                  <a:srgbClr val="FF0000"/>
                </a:solidFill>
              </a:rPr>
              <a:t>B1 32.25558</a:t>
            </a:r>
          </a:p>
          <a:p>
            <a:r>
              <a:rPr lang="en-US" dirty="0"/>
              <a:t>B2 96.92243</a:t>
            </a:r>
            <a:endParaRPr lang="en-GB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4FEC358-8BCF-43C2-8340-2E8D5524D5CB}"/>
              </a:ext>
            </a:extLst>
          </p:cNvPr>
          <p:cNvSpPr/>
          <p:nvPr/>
        </p:nvSpPr>
        <p:spPr>
          <a:xfrm>
            <a:off x="5045547" y="3980449"/>
            <a:ext cx="32952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KNN-11</a:t>
            </a: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Kappa</a:t>
            </a:r>
            <a:endParaRPr lang="en-US" dirty="0"/>
          </a:p>
          <a:p>
            <a:endParaRPr lang="en-US" dirty="0"/>
          </a:p>
          <a:p>
            <a:r>
              <a:rPr lang="en-US" dirty="0"/>
              <a:t>B0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B1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B2 </a:t>
            </a:r>
            <a:endParaRPr lang="en-GB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72D6475B-F884-4AC3-9CD1-BB6D64529110}"/>
              </a:ext>
            </a:extLst>
          </p:cNvPr>
          <p:cNvSpPr/>
          <p:nvPr/>
        </p:nvSpPr>
        <p:spPr>
          <a:xfrm>
            <a:off x="5783316" y="4305000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 value      				ASE     	z </a:t>
            </a:r>
            <a:r>
              <a:rPr lang="en-US" sz="1400" dirty="0" err="1"/>
              <a:t>Pr</a:t>
            </a:r>
            <a:r>
              <a:rPr lang="en-US" sz="1400" dirty="0"/>
              <a:t>(&gt;|z|)</a:t>
            </a:r>
          </a:p>
          <a:p>
            <a:r>
              <a:rPr lang="en-US" sz="1400" dirty="0"/>
              <a:t>Unweighted 	0.9744 		0.005067 	192.3        0</a:t>
            </a:r>
          </a:p>
          <a:p>
            <a:r>
              <a:rPr lang="en-US" sz="1400" dirty="0"/>
              <a:t>Weighted   		</a:t>
            </a:r>
            <a:r>
              <a:rPr lang="en-US" b="1" dirty="0">
                <a:solidFill>
                  <a:schemeClr val="accent6"/>
                </a:solidFill>
              </a:rPr>
              <a:t>0.9836</a:t>
            </a:r>
            <a:r>
              <a:rPr lang="en-US" sz="1400" b="1" dirty="0">
                <a:solidFill>
                  <a:schemeClr val="accent6"/>
                </a:solidFill>
              </a:rPr>
              <a:t> </a:t>
            </a:r>
            <a:r>
              <a:rPr lang="en-US" sz="1400" dirty="0"/>
              <a:t>		0.003328 	295.5        0</a:t>
            </a:r>
            <a:endParaRPr lang="en-GB" sz="1400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B8A64A4-7EDC-4A71-AA9B-C2F47796326E}"/>
              </a:ext>
            </a:extLst>
          </p:cNvPr>
          <p:cNvSpPr/>
          <p:nvPr/>
        </p:nvSpPr>
        <p:spPr>
          <a:xfrm>
            <a:off x="5800823" y="5134611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 value      				ASE     	z </a:t>
            </a:r>
            <a:r>
              <a:rPr lang="en-US" sz="1400" dirty="0" err="1"/>
              <a:t>Pr</a:t>
            </a:r>
            <a:r>
              <a:rPr lang="en-US" sz="1400" dirty="0"/>
              <a:t>(&gt;|z|)</a:t>
            </a:r>
          </a:p>
          <a:p>
            <a:r>
              <a:rPr lang="en-US" sz="1400" dirty="0"/>
              <a:t>Unweighted 	0.9864 		0.003749 	263.1        0</a:t>
            </a:r>
          </a:p>
          <a:p>
            <a:r>
              <a:rPr lang="en-US" sz="1400" dirty="0"/>
              <a:t>Weighted   		</a:t>
            </a:r>
            <a:r>
              <a:rPr lang="en-US" b="1" dirty="0">
                <a:solidFill>
                  <a:schemeClr val="accent6"/>
                </a:solidFill>
              </a:rPr>
              <a:t>0.9914</a:t>
            </a:r>
            <a:r>
              <a:rPr lang="en-US" sz="1400" dirty="0"/>
              <a:t> 		0.002376	 417.2       0</a:t>
            </a:r>
            <a:endParaRPr lang="en-GB" sz="14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BF17D43-283E-4F20-A1FF-1EA879E821E2}"/>
              </a:ext>
            </a:extLst>
          </p:cNvPr>
          <p:cNvSpPr/>
          <p:nvPr/>
        </p:nvSpPr>
        <p:spPr>
          <a:xfrm>
            <a:off x="5800823" y="5929010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 value      				ASE     	z </a:t>
            </a:r>
            <a:r>
              <a:rPr lang="en-US" sz="1400" dirty="0" err="1"/>
              <a:t>Pr</a:t>
            </a:r>
            <a:r>
              <a:rPr lang="en-US" sz="1400" dirty="0"/>
              <a:t>(&gt;|z|)</a:t>
            </a:r>
          </a:p>
          <a:p>
            <a:r>
              <a:rPr lang="en-US" sz="1400" dirty="0"/>
              <a:t>Unweighted 	0.9865 		0.002688 	367.1        0</a:t>
            </a:r>
          </a:p>
          <a:p>
            <a:r>
              <a:rPr lang="en-US" sz="1400" dirty="0"/>
              <a:t>Weighted   		</a:t>
            </a:r>
            <a:r>
              <a:rPr lang="en-US" b="1" dirty="0">
                <a:solidFill>
                  <a:schemeClr val="accent6"/>
                </a:solidFill>
              </a:rPr>
              <a:t>0.9910</a:t>
            </a:r>
            <a:r>
              <a:rPr lang="en-US" sz="1400" dirty="0"/>
              <a:t> 		0.001951 	507.9        0</a:t>
            </a:r>
            <a:endParaRPr lang="en-GB" sz="1400" dirty="0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732E2823-21FC-4EE3-9F1F-279CC8C7C876}"/>
              </a:ext>
            </a:extLst>
          </p:cNvPr>
          <p:cNvCxnSpPr/>
          <p:nvPr/>
        </p:nvCxnSpPr>
        <p:spPr>
          <a:xfrm>
            <a:off x="5595457" y="746620"/>
            <a:ext cx="58723" cy="307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5C84857C-28EC-412F-9548-8AAC889A90A3}"/>
              </a:ext>
            </a:extLst>
          </p:cNvPr>
          <p:cNvCxnSpPr/>
          <p:nvPr/>
        </p:nvCxnSpPr>
        <p:spPr>
          <a:xfrm>
            <a:off x="1919876" y="3816991"/>
            <a:ext cx="995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hoek 20">
            <a:extLst>
              <a:ext uri="{FF2B5EF4-FFF2-40B4-BE49-F238E27FC236}">
                <a16:creationId xmlns:a16="http://schemas.microsoft.com/office/drawing/2014/main" id="{84C0C9EF-34F9-4C74-A875-15D31AE7CE17}"/>
              </a:ext>
            </a:extLst>
          </p:cNvPr>
          <p:cNvSpPr/>
          <p:nvPr/>
        </p:nvSpPr>
        <p:spPr>
          <a:xfrm>
            <a:off x="2243109" y="1281173"/>
            <a:ext cx="320828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 </a:t>
            </a:r>
            <a:r>
              <a:rPr lang="en-GB" dirty="0">
                <a:solidFill>
                  <a:schemeClr val="accent1"/>
                </a:solidFill>
              </a:rPr>
              <a:t>kappa</a:t>
            </a:r>
          </a:p>
          <a:p>
            <a:endParaRPr lang="en-GB" sz="1400" dirty="0">
              <a:solidFill>
                <a:schemeClr val="accent1"/>
              </a:solidFill>
            </a:endParaRPr>
          </a:p>
          <a:p>
            <a:r>
              <a:rPr lang="en-GB" sz="1400" dirty="0">
                <a:solidFill>
                  <a:schemeClr val="accent1"/>
                </a:solidFill>
              </a:rPr>
              <a:t>B0 Weighted  	0.883266749</a:t>
            </a:r>
          </a:p>
          <a:p>
            <a:r>
              <a:rPr lang="en-GB" sz="1400" dirty="0"/>
              <a:t>B0 ASE      		0.010453337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B1 Weighted  	0.088937612</a:t>
            </a:r>
          </a:p>
          <a:p>
            <a:r>
              <a:rPr lang="en-GB" sz="1400" dirty="0"/>
              <a:t>B1 ASE       		0.012252931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B2 Weighted  	0.960692577</a:t>
            </a:r>
          </a:p>
          <a:p>
            <a:r>
              <a:rPr lang="en-GB" sz="1400" dirty="0"/>
              <a:t>B2 ASE       		0.004528678</a:t>
            </a:r>
          </a:p>
        </p:txBody>
      </p:sp>
    </p:spTree>
    <p:extLst>
      <p:ext uri="{BB962C8B-B14F-4D97-AF65-F5344CB8AC3E}">
        <p14:creationId xmlns:p14="http://schemas.microsoft.com/office/powerpoint/2010/main" val="1649225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EB85D-15AB-417D-8400-23D8053E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959" y="110786"/>
            <a:ext cx="10906014" cy="85342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Train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KNN-5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baseline="30000" dirty="0">
                <a:solidFill>
                  <a:schemeClr val="accent1"/>
                </a:solidFill>
              </a:rPr>
              <a:t>compared to</a:t>
            </a:r>
            <a:r>
              <a:rPr lang="en-GB" baseline="30000" dirty="0">
                <a:solidFill>
                  <a:schemeClr val="accent2"/>
                </a:solidFill>
              </a:rPr>
              <a:t> </a:t>
            </a:r>
            <a:r>
              <a:rPr lang="en-GB" b="1" baseline="30000" dirty="0">
                <a:solidFill>
                  <a:schemeClr val="accent6"/>
                </a:solidFill>
              </a:rPr>
              <a:t>RF 1st model</a:t>
            </a:r>
            <a:r>
              <a:rPr lang="en-GB" b="1" baseline="30000" dirty="0">
                <a:solidFill>
                  <a:schemeClr val="accent2"/>
                </a:solidFill>
              </a:rPr>
              <a:t> </a:t>
            </a:r>
            <a:r>
              <a:rPr lang="en-GB" baseline="30000" dirty="0">
                <a:solidFill>
                  <a:schemeClr val="accent1"/>
                </a:solidFill>
              </a:rPr>
              <a:t>compared to </a:t>
            </a:r>
            <a:r>
              <a:rPr lang="en-GB" b="1" dirty="0">
                <a:solidFill>
                  <a:schemeClr val="accent2"/>
                </a:solidFill>
              </a:rPr>
              <a:t>KNN-11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3D5ED4A9-1D6D-4726-999E-C31A0200D659}"/>
              </a:ext>
            </a:extLst>
          </p:cNvPr>
          <p:cNvSpPr/>
          <p:nvPr/>
        </p:nvSpPr>
        <p:spPr>
          <a:xfrm>
            <a:off x="123907" y="1097908"/>
            <a:ext cx="6021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Latitude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4.200349 	98.38193 	2.067570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4.200349 	98.62613 	1.977748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 	3.650701 	98.32693 	1.846340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FBB3533-5B86-4F9C-9C3F-37308080C02A}"/>
              </a:ext>
            </a:extLst>
          </p:cNvPr>
          <p:cNvSpPr/>
          <p:nvPr/>
        </p:nvSpPr>
        <p:spPr>
          <a:xfrm>
            <a:off x="6067501" y="1108973"/>
            <a:ext cx="59435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Longitude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3.245267 	98.27749 	1.613786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3.746984 </a:t>
            </a:r>
            <a:r>
              <a:rPr lang="en-GB" b="1" dirty="0">
                <a:solidFill>
                  <a:schemeClr val="accent6"/>
                </a:solidFill>
              </a:rPr>
              <a:t>	99.42940 </a:t>
            </a:r>
            <a:r>
              <a:rPr lang="en-GB" dirty="0"/>
              <a:t>	</a:t>
            </a:r>
            <a:r>
              <a:rPr lang="en-GB" b="1" dirty="0">
                <a:solidFill>
                  <a:schemeClr val="accent6"/>
                </a:solidFill>
              </a:rPr>
              <a:t>1.248799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	4.269281 	97.96087 	1.841995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E21FFC8-077F-44B5-85EA-4CD0C4175C20}"/>
              </a:ext>
            </a:extLst>
          </p:cNvPr>
          <p:cNvSpPr txBox="1"/>
          <p:nvPr/>
        </p:nvSpPr>
        <p:spPr>
          <a:xfrm>
            <a:off x="123907" y="899454"/>
            <a:ext cx="1102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KNN-5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767118-9468-4684-9315-CFCC89B96638}"/>
              </a:ext>
            </a:extLst>
          </p:cNvPr>
          <p:cNvSpPr txBox="1"/>
          <p:nvPr/>
        </p:nvSpPr>
        <p:spPr>
          <a:xfrm>
            <a:off x="123907" y="2808982"/>
            <a:ext cx="1102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Random Forest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0D450883-28C6-4553-9181-72D2C7389672}"/>
              </a:ext>
            </a:extLst>
          </p:cNvPr>
          <p:cNvSpPr/>
          <p:nvPr/>
        </p:nvSpPr>
        <p:spPr>
          <a:xfrm>
            <a:off x="123907" y="3015940"/>
            <a:ext cx="6021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Latitude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 </a:t>
            </a:r>
            <a:r>
              <a:rPr lang="en-GB" dirty="0"/>
              <a:t>	</a:t>
            </a:r>
            <a:r>
              <a:rPr lang="en-GB" dirty="0">
                <a:solidFill>
                  <a:schemeClr val="accent6"/>
                </a:solidFill>
              </a:rPr>
              <a:t>2.277268 	99.52439 	1.314716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2.277268 	</a:t>
            </a:r>
            <a:r>
              <a:rPr lang="en-GB" b="1" dirty="0">
                <a:solidFill>
                  <a:schemeClr val="accent6"/>
                </a:solidFill>
              </a:rPr>
              <a:t>99.59617</a:t>
            </a:r>
            <a:r>
              <a:rPr lang="en-GB" dirty="0"/>
              <a:t> 	2.151043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	3.325760 	98.61151 	1.990321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2A095D9-8704-4B51-8C3E-386675C27E0E}"/>
              </a:ext>
            </a:extLst>
          </p:cNvPr>
          <p:cNvSpPr/>
          <p:nvPr/>
        </p:nvSpPr>
        <p:spPr>
          <a:xfrm>
            <a:off x="6067501" y="3006074"/>
            <a:ext cx="5654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Longitude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3.245267 	98.82977 	</a:t>
            </a:r>
            <a:r>
              <a:rPr lang="en-GB" dirty="0">
                <a:solidFill>
                  <a:schemeClr val="accent6"/>
                </a:solidFill>
              </a:rPr>
              <a:t>1.739514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4.346220 	</a:t>
            </a:r>
            <a:r>
              <a:rPr lang="en-GB" dirty="0">
                <a:solidFill>
                  <a:schemeClr val="accent6"/>
                </a:solidFill>
              </a:rPr>
              <a:t>99.23230</a:t>
            </a:r>
            <a:r>
              <a:rPr lang="en-GB" dirty="0"/>
              <a:t> 	2.420201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 	4.437505 	97.79701 	2.424726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BFFA2C38-4D10-4540-B9C3-252635360183}"/>
              </a:ext>
            </a:extLst>
          </p:cNvPr>
          <p:cNvSpPr txBox="1"/>
          <p:nvPr/>
        </p:nvSpPr>
        <p:spPr>
          <a:xfrm>
            <a:off x="123907" y="4816370"/>
            <a:ext cx="1102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KNN-11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31E170E3-B3E2-451C-BE5C-908105437BEE}"/>
              </a:ext>
            </a:extLst>
          </p:cNvPr>
          <p:cNvSpPr/>
          <p:nvPr/>
        </p:nvSpPr>
        <p:spPr>
          <a:xfrm>
            <a:off x="123907" y="5048642"/>
            <a:ext cx="6021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Latitude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</a:t>
            </a:r>
            <a:r>
              <a:rPr lang="en-US" dirty="0"/>
              <a:t>4.2003490 	0.9840869 	2.06757</a:t>
            </a:r>
            <a:endParaRPr lang="en-GB" dirty="0"/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</a:t>
            </a:r>
            <a:r>
              <a:rPr lang="en-US" dirty="0"/>
              <a:t>4.8582787 	0.9819695 	2.0469997</a:t>
            </a:r>
            <a:endParaRPr lang="en-GB" dirty="0"/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	</a:t>
            </a:r>
            <a:r>
              <a:rPr lang="en-US" dirty="0"/>
              <a:t>3.6507010 	0.9833021 	</a:t>
            </a:r>
            <a:r>
              <a:rPr lang="en-US" dirty="0">
                <a:solidFill>
                  <a:schemeClr val="accent6"/>
                </a:solidFill>
              </a:rPr>
              <a:t>1.8463397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25326F9A-3175-4CDE-B02D-5D5260148B94}"/>
              </a:ext>
            </a:extLst>
          </p:cNvPr>
          <p:cNvSpPr/>
          <p:nvPr/>
        </p:nvSpPr>
        <p:spPr>
          <a:xfrm>
            <a:off x="5955110" y="5073495"/>
            <a:ext cx="5995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Longitude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</a:t>
            </a:r>
            <a:r>
              <a:rPr lang="en-US" dirty="0"/>
              <a:t>3.2758884   	0.9825139 	</a:t>
            </a:r>
            <a:r>
              <a:rPr lang="en-US" dirty="0">
                <a:solidFill>
                  <a:schemeClr val="accent6"/>
                </a:solidFill>
              </a:rPr>
              <a:t>1.56748</a:t>
            </a:r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</a:t>
            </a:r>
            <a:r>
              <a:rPr lang="en-US" dirty="0"/>
              <a:t>4.7377253	</a:t>
            </a:r>
            <a:r>
              <a:rPr lang="en-US" b="1" dirty="0">
                <a:solidFill>
                  <a:schemeClr val="accent6"/>
                </a:solidFill>
              </a:rPr>
              <a:t>0.9909077</a:t>
            </a:r>
            <a:r>
              <a:rPr lang="en-US" dirty="0"/>
              <a:t> 	1.83818 </a:t>
            </a:r>
            <a:endParaRPr lang="en-GB" dirty="0"/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 	</a:t>
            </a:r>
            <a:r>
              <a:rPr lang="en-US" dirty="0"/>
              <a:t>4.9858825 	0.9731629 	</a:t>
            </a:r>
            <a:r>
              <a:rPr lang="en-US" dirty="0">
                <a:solidFill>
                  <a:schemeClr val="accent6"/>
                </a:solidFill>
              </a:rPr>
              <a:t>1.79484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12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543B9C31-494C-4800-8C93-097C7A8182D5}"/>
              </a:ext>
            </a:extLst>
          </p:cNvPr>
          <p:cNvSpPr txBox="1"/>
          <p:nvPr/>
        </p:nvSpPr>
        <p:spPr>
          <a:xfrm>
            <a:off x="6012110" y="489120"/>
            <a:ext cx="634196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>
                <a:solidFill>
                  <a:schemeClr val="accent6"/>
                </a:solidFill>
              </a:rPr>
              <a:t>Predict</a:t>
            </a:r>
            <a:r>
              <a:rPr lang="en-GB" sz="2800" b="1" dirty="0">
                <a:solidFill>
                  <a:schemeClr val="accent6"/>
                </a:solidFill>
              </a:rPr>
              <a:t> with KNN-11 on validation data</a:t>
            </a:r>
          </a:p>
          <a:p>
            <a:endParaRPr lang="en-GB" sz="2800" dirty="0"/>
          </a:p>
          <a:p>
            <a:endParaRPr lang="en-GB" sz="2800" dirty="0"/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Subset of all observations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Per building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For Latitude, Longitude, Floor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algn="ctr">
              <a:buClr>
                <a:schemeClr val="accent1"/>
              </a:buClr>
            </a:pPr>
            <a:endParaRPr lang="en-GB" sz="1400" dirty="0"/>
          </a:p>
          <a:p>
            <a:pPr>
              <a:buClr>
                <a:schemeClr val="accent1"/>
              </a:buClr>
            </a:pPr>
            <a:r>
              <a:rPr lang="en-GB" sz="1400" dirty="0"/>
              <a:t>10fold CV, number = 10, repeat = 2</a:t>
            </a:r>
          </a:p>
          <a:p>
            <a:pPr>
              <a:buClr>
                <a:schemeClr val="accent1"/>
              </a:buClr>
            </a:pPr>
            <a:endParaRPr lang="en-GB" sz="1400" dirty="0"/>
          </a:p>
          <a:p>
            <a:pPr>
              <a:buClr>
                <a:schemeClr val="accent1"/>
              </a:buClr>
            </a:pPr>
            <a:r>
              <a:rPr lang="en-GB" sz="1400" dirty="0" err="1"/>
              <a:t>TuneLength</a:t>
            </a:r>
            <a:r>
              <a:rPr lang="en-GB" sz="1400" dirty="0"/>
              <a:t> = 10, </a:t>
            </a:r>
            <a:r>
              <a:rPr lang="en-GB" sz="1400" dirty="0" err="1"/>
              <a:t>verboseIter</a:t>
            </a:r>
            <a:r>
              <a:rPr lang="en-GB" sz="1400" dirty="0"/>
              <a:t> = True, </a:t>
            </a:r>
          </a:p>
          <a:p>
            <a:pPr>
              <a:buClr>
                <a:schemeClr val="accent1"/>
              </a:buClr>
            </a:pPr>
            <a:r>
              <a:rPr lang="en-GB" sz="1400" dirty="0" err="1"/>
              <a:t>preProcess</a:t>
            </a:r>
            <a:r>
              <a:rPr lang="en-GB" sz="1400" dirty="0"/>
              <a:t> = c(“</a:t>
            </a:r>
            <a:r>
              <a:rPr lang="en-GB" sz="1400" dirty="0" err="1"/>
              <a:t>zv</a:t>
            </a:r>
            <a:r>
              <a:rPr lang="en-GB" sz="1400" dirty="0"/>
              <a:t>”)</a:t>
            </a:r>
          </a:p>
        </p:txBody>
      </p:sp>
      <p:pic>
        <p:nvPicPr>
          <p:cNvPr id="6" name="Graphic 5" descr="Rotje">
            <a:extLst>
              <a:ext uri="{FF2B5EF4-FFF2-40B4-BE49-F238E27FC236}">
                <a16:creationId xmlns:a16="http://schemas.microsoft.com/office/drawing/2014/main" id="{6E41CCD6-59D6-4A91-909F-C3372DAA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9647" y="833718"/>
            <a:ext cx="6185647" cy="61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685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37" y="317945"/>
            <a:ext cx="10515600" cy="95194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Latitude / Longitude KPI’s prediction </a:t>
            </a:r>
            <a:r>
              <a:rPr lang="en-GB" b="1" dirty="0">
                <a:solidFill>
                  <a:schemeClr val="accent2"/>
                </a:solidFill>
              </a:rPr>
              <a:t>KNN-11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3B567696-4E28-4E2C-B67E-C7C595314FFF}"/>
              </a:ext>
            </a:extLst>
          </p:cNvPr>
          <p:cNvSpPr/>
          <p:nvPr/>
        </p:nvSpPr>
        <p:spPr>
          <a:xfrm>
            <a:off x="849631" y="1786300"/>
            <a:ext cx="116331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Latitude</a:t>
            </a:r>
            <a:r>
              <a:rPr lang="en-GB" sz="2800" dirty="0"/>
              <a:t>	</a:t>
            </a:r>
            <a:r>
              <a:rPr lang="en-GB" sz="2800" b="1" dirty="0">
                <a:solidFill>
                  <a:schemeClr val="accent1"/>
                </a:solidFill>
              </a:rPr>
              <a:t>RMSE     	 	RSQ      		MAE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B0 </a:t>
            </a:r>
            <a:r>
              <a:rPr lang="en-GB" sz="2800" dirty="0"/>
              <a:t>		12.01272 		85.79767 		6.694701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B1</a:t>
            </a:r>
            <a:r>
              <a:rPr lang="en-GB" sz="2800" dirty="0"/>
              <a:t> 		13.02912 		</a:t>
            </a:r>
            <a:r>
              <a:rPr lang="en-GB" sz="2800" b="1" dirty="0">
                <a:solidFill>
                  <a:schemeClr val="accent2"/>
                </a:solidFill>
              </a:rPr>
              <a:t>86.19981</a:t>
            </a:r>
            <a:r>
              <a:rPr lang="en-GB" sz="2800" dirty="0"/>
              <a:t> 		7.625970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B2</a:t>
            </a:r>
            <a:r>
              <a:rPr lang="en-GB" sz="2800" dirty="0"/>
              <a:t> 		13.81677 		76.50689 		8.547353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977C20A4-EAC9-457D-830D-BCE06AFF8FD6}"/>
              </a:ext>
            </a:extLst>
          </p:cNvPr>
          <p:cNvSpPr/>
          <p:nvPr/>
        </p:nvSpPr>
        <p:spPr>
          <a:xfrm>
            <a:off x="849631" y="4118590"/>
            <a:ext cx="103268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Longitude</a:t>
            </a:r>
            <a:r>
              <a:rPr lang="en-GB" sz="2800" dirty="0"/>
              <a:t>	</a:t>
            </a:r>
            <a:r>
              <a:rPr lang="en-GB" sz="2800" b="1" dirty="0">
                <a:solidFill>
                  <a:schemeClr val="accent1"/>
                </a:solidFill>
              </a:rPr>
              <a:t>RMSE      		RSQ      	     	MAE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B0  </a:t>
            </a:r>
            <a:r>
              <a:rPr lang="en-GB" sz="2800" dirty="0"/>
              <a:t>		9.356922 		87.15947 		5.698902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B1 </a:t>
            </a:r>
            <a:r>
              <a:rPr lang="en-GB" sz="2800" dirty="0"/>
              <a:t>		11.776899 		</a:t>
            </a:r>
            <a:r>
              <a:rPr lang="en-GB" sz="2800" b="1" dirty="0">
                <a:solidFill>
                  <a:schemeClr val="accent6"/>
                </a:solidFill>
              </a:rPr>
              <a:t>93.36969</a:t>
            </a:r>
            <a:r>
              <a:rPr lang="en-GB" sz="2800" dirty="0"/>
              <a:t> 		7.411041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B2 </a:t>
            </a:r>
            <a:r>
              <a:rPr lang="en-GB" sz="2800" dirty="0"/>
              <a:t>		13.740808 		80.83327      	8.785949</a:t>
            </a:r>
          </a:p>
        </p:txBody>
      </p:sp>
    </p:spTree>
    <p:extLst>
      <p:ext uri="{BB962C8B-B14F-4D97-AF65-F5344CB8AC3E}">
        <p14:creationId xmlns:p14="http://schemas.microsoft.com/office/powerpoint/2010/main" val="2916742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91" y="163789"/>
            <a:ext cx="10515600" cy="951947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KPI’s Floor prediction based on </a:t>
            </a:r>
            <a:r>
              <a:rPr lang="en-GB" b="1" dirty="0">
                <a:solidFill>
                  <a:schemeClr val="accent2"/>
                </a:solidFill>
              </a:rPr>
              <a:t>KNN-11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0CFD75A-EB82-4DE7-AE83-7798DC7CD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3" r="4820"/>
          <a:stretch/>
        </p:blipFill>
        <p:spPr>
          <a:xfrm>
            <a:off x="4256345" y="1573961"/>
            <a:ext cx="1513952" cy="95194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F957972-66DF-4D62-90CC-36A29BF69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668" y="3595677"/>
            <a:ext cx="3848100" cy="17811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E816649-A558-4D5E-B7F3-5ACF6D6B9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854" y="3683226"/>
            <a:ext cx="3733289" cy="164306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FFE7550-3701-4C85-97D7-7EF969BB0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32" y="3802289"/>
            <a:ext cx="3600450" cy="1524000"/>
          </a:xfrm>
          <a:prstGeom prst="rect">
            <a:avLst/>
          </a:prstGeom>
        </p:spPr>
      </p:pic>
      <p:sp>
        <p:nvSpPr>
          <p:cNvPr id="3" name="Ovaal 2">
            <a:extLst>
              <a:ext uri="{FF2B5EF4-FFF2-40B4-BE49-F238E27FC236}">
                <a16:creationId xmlns:a16="http://schemas.microsoft.com/office/drawing/2014/main" id="{0E178A03-A2E7-449B-998E-4E0804E1A90F}"/>
              </a:ext>
            </a:extLst>
          </p:cNvPr>
          <p:cNvSpPr/>
          <p:nvPr/>
        </p:nvSpPr>
        <p:spPr>
          <a:xfrm>
            <a:off x="1767093" y="3949271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071F929B-BC8E-4530-9797-D5C322BBD44C}"/>
              </a:ext>
            </a:extLst>
          </p:cNvPr>
          <p:cNvSpPr/>
          <p:nvPr/>
        </p:nvSpPr>
        <p:spPr>
          <a:xfrm>
            <a:off x="2106449" y="4108370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08B533B3-FB43-4DC4-BB9A-BC04D37B7E21}"/>
              </a:ext>
            </a:extLst>
          </p:cNvPr>
          <p:cNvSpPr/>
          <p:nvPr/>
        </p:nvSpPr>
        <p:spPr>
          <a:xfrm>
            <a:off x="2444724" y="4281972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783B6A7-72C4-43C4-A1D6-93E0DCC05D35}"/>
              </a:ext>
            </a:extLst>
          </p:cNvPr>
          <p:cNvSpPr/>
          <p:nvPr/>
        </p:nvSpPr>
        <p:spPr>
          <a:xfrm>
            <a:off x="2106450" y="4443968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78640C05-C0AB-48F2-A0F2-A57BE258A689}"/>
              </a:ext>
            </a:extLst>
          </p:cNvPr>
          <p:cNvSpPr/>
          <p:nvPr/>
        </p:nvSpPr>
        <p:spPr>
          <a:xfrm>
            <a:off x="1750315" y="4443968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DE5A7D7-35DE-4A2F-B909-FF84AC760987}"/>
              </a:ext>
            </a:extLst>
          </p:cNvPr>
          <p:cNvSpPr/>
          <p:nvPr/>
        </p:nvSpPr>
        <p:spPr>
          <a:xfrm>
            <a:off x="1793301" y="4265194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D0FA962-0616-4768-AA15-DCF875F9062D}"/>
              </a:ext>
            </a:extLst>
          </p:cNvPr>
          <p:cNvSpPr/>
          <p:nvPr/>
        </p:nvSpPr>
        <p:spPr>
          <a:xfrm>
            <a:off x="5935251" y="4393405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5C8A7165-781E-4A8B-92D9-EB4351F4CF07}"/>
              </a:ext>
            </a:extLst>
          </p:cNvPr>
          <p:cNvSpPr/>
          <p:nvPr/>
        </p:nvSpPr>
        <p:spPr>
          <a:xfrm>
            <a:off x="10719280" y="4263943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80566951-D392-4E0A-96F9-7081A97EF79F}"/>
              </a:ext>
            </a:extLst>
          </p:cNvPr>
          <p:cNvSpPr/>
          <p:nvPr/>
        </p:nvSpPr>
        <p:spPr>
          <a:xfrm>
            <a:off x="5656740" y="4217337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CCF7C38A-0CF4-473E-B7F4-4A33528BE9FE}"/>
              </a:ext>
            </a:extLst>
          </p:cNvPr>
          <p:cNvSpPr/>
          <p:nvPr/>
        </p:nvSpPr>
        <p:spPr>
          <a:xfrm>
            <a:off x="10046718" y="4265194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5B7A52E6-46B7-42E8-994E-8F6FB2B811DF}"/>
              </a:ext>
            </a:extLst>
          </p:cNvPr>
          <p:cNvSpPr/>
          <p:nvPr/>
        </p:nvSpPr>
        <p:spPr>
          <a:xfrm>
            <a:off x="10028787" y="3942157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592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743"/>
            <a:ext cx="6740484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Check predicted (1</a:t>
            </a:r>
            <a:r>
              <a:rPr lang="en-GB" b="1" baseline="30000" dirty="0">
                <a:solidFill>
                  <a:schemeClr val="accent1"/>
                </a:solidFill>
              </a:rPr>
              <a:t>st</a:t>
            </a:r>
            <a:r>
              <a:rPr lang="en-GB" b="1" dirty="0">
                <a:solidFill>
                  <a:schemeClr val="accent1"/>
                </a:solidFill>
              </a:rPr>
              <a:t>) long/</a:t>
            </a:r>
            <a:r>
              <a:rPr lang="en-GB" b="1" dirty="0" err="1">
                <a:solidFill>
                  <a:schemeClr val="accent1"/>
                </a:solidFill>
              </a:rPr>
              <a:t>lat</a:t>
            </a: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CA4B7C7-00BE-4F1B-A51D-D6224AAC9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326" y="3905927"/>
            <a:ext cx="4637260" cy="2919486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07D2D639-F6F3-437C-BB76-7E59968F6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77" y="1395076"/>
            <a:ext cx="3948453" cy="250269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0BE6475-07F7-469C-A3AC-2F2B9471E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798" y="1365572"/>
            <a:ext cx="3980316" cy="251158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257F0B8-EB0B-4DB1-8E28-F96820F99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182" y="1395076"/>
            <a:ext cx="3747781" cy="2376771"/>
          </a:xfrm>
          <a:prstGeom prst="rect">
            <a:avLst/>
          </a:prstGeom>
        </p:spPr>
      </p:pic>
      <p:sp>
        <p:nvSpPr>
          <p:cNvPr id="3" name="Ovaal 2">
            <a:extLst>
              <a:ext uri="{FF2B5EF4-FFF2-40B4-BE49-F238E27FC236}">
                <a16:creationId xmlns:a16="http://schemas.microsoft.com/office/drawing/2014/main" id="{F1E53B12-0A49-45B1-9441-727E0C17168D}"/>
              </a:ext>
            </a:extLst>
          </p:cNvPr>
          <p:cNvSpPr/>
          <p:nvPr/>
        </p:nvSpPr>
        <p:spPr>
          <a:xfrm rot="20257874">
            <a:off x="754904" y="1902745"/>
            <a:ext cx="1662112" cy="73072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2F462109-EF47-4050-9326-648C54EBB4F8}"/>
              </a:ext>
            </a:extLst>
          </p:cNvPr>
          <p:cNvSpPr/>
          <p:nvPr/>
        </p:nvSpPr>
        <p:spPr>
          <a:xfrm rot="19219012">
            <a:off x="2685303" y="2140892"/>
            <a:ext cx="1210470" cy="6930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66E99F3A-C842-480D-8323-21CC7BFE0E3B}"/>
              </a:ext>
            </a:extLst>
          </p:cNvPr>
          <p:cNvSpPr/>
          <p:nvPr/>
        </p:nvSpPr>
        <p:spPr>
          <a:xfrm>
            <a:off x="4912719" y="1834273"/>
            <a:ext cx="2740612" cy="13764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C4EA1F44-D623-4311-916F-7DBA58855DEE}"/>
              </a:ext>
            </a:extLst>
          </p:cNvPr>
          <p:cNvSpPr/>
          <p:nvPr/>
        </p:nvSpPr>
        <p:spPr>
          <a:xfrm rot="1398406">
            <a:off x="9314193" y="1875582"/>
            <a:ext cx="1928098" cy="106184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0120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91" y="163789"/>
            <a:ext cx="10515600" cy="951947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KPI’s Floor prediction based on </a:t>
            </a:r>
            <a:r>
              <a:rPr lang="en-GB" b="1" dirty="0">
                <a:solidFill>
                  <a:schemeClr val="accent2"/>
                </a:solidFill>
              </a:rPr>
              <a:t>KNN-11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0CFD75A-EB82-4DE7-AE83-7798DC7CD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3" r="4820"/>
          <a:stretch/>
        </p:blipFill>
        <p:spPr>
          <a:xfrm>
            <a:off x="4256345" y="1573961"/>
            <a:ext cx="1513952" cy="95194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F957972-66DF-4D62-90CC-36A29BF69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668" y="3595677"/>
            <a:ext cx="3848100" cy="17811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E816649-A558-4D5E-B7F3-5ACF6D6B9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854" y="3683226"/>
            <a:ext cx="3733289" cy="164306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FFE7550-3701-4C85-97D7-7EF969BB0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32" y="3802289"/>
            <a:ext cx="3600450" cy="1524000"/>
          </a:xfrm>
          <a:prstGeom prst="rect">
            <a:avLst/>
          </a:prstGeom>
        </p:spPr>
      </p:pic>
      <p:sp>
        <p:nvSpPr>
          <p:cNvPr id="3" name="Ovaal 2">
            <a:extLst>
              <a:ext uri="{FF2B5EF4-FFF2-40B4-BE49-F238E27FC236}">
                <a16:creationId xmlns:a16="http://schemas.microsoft.com/office/drawing/2014/main" id="{0E178A03-A2E7-449B-998E-4E0804E1A90F}"/>
              </a:ext>
            </a:extLst>
          </p:cNvPr>
          <p:cNvSpPr/>
          <p:nvPr/>
        </p:nvSpPr>
        <p:spPr>
          <a:xfrm>
            <a:off x="1767093" y="3949271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071F929B-BC8E-4530-9797-D5C322BBD44C}"/>
              </a:ext>
            </a:extLst>
          </p:cNvPr>
          <p:cNvSpPr/>
          <p:nvPr/>
        </p:nvSpPr>
        <p:spPr>
          <a:xfrm>
            <a:off x="2106449" y="4108370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08B533B3-FB43-4DC4-BB9A-BC04D37B7E21}"/>
              </a:ext>
            </a:extLst>
          </p:cNvPr>
          <p:cNvSpPr/>
          <p:nvPr/>
        </p:nvSpPr>
        <p:spPr>
          <a:xfrm>
            <a:off x="2444724" y="4281972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783B6A7-72C4-43C4-A1D6-93E0DCC05D35}"/>
              </a:ext>
            </a:extLst>
          </p:cNvPr>
          <p:cNvSpPr/>
          <p:nvPr/>
        </p:nvSpPr>
        <p:spPr>
          <a:xfrm>
            <a:off x="2106450" y="4443968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78640C05-C0AB-48F2-A0F2-A57BE258A689}"/>
              </a:ext>
            </a:extLst>
          </p:cNvPr>
          <p:cNvSpPr/>
          <p:nvPr/>
        </p:nvSpPr>
        <p:spPr>
          <a:xfrm>
            <a:off x="1750315" y="4443968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DE5A7D7-35DE-4A2F-B909-FF84AC760987}"/>
              </a:ext>
            </a:extLst>
          </p:cNvPr>
          <p:cNvSpPr/>
          <p:nvPr/>
        </p:nvSpPr>
        <p:spPr>
          <a:xfrm>
            <a:off x="1793301" y="4265194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D0FA962-0616-4768-AA15-DCF875F9062D}"/>
              </a:ext>
            </a:extLst>
          </p:cNvPr>
          <p:cNvSpPr/>
          <p:nvPr/>
        </p:nvSpPr>
        <p:spPr>
          <a:xfrm>
            <a:off x="5935251" y="4393405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5C8A7165-781E-4A8B-92D9-EB4351F4CF07}"/>
              </a:ext>
            </a:extLst>
          </p:cNvPr>
          <p:cNvSpPr/>
          <p:nvPr/>
        </p:nvSpPr>
        <p:spPr>
          <a:xfrm>
            <a:off x="10719280" y="4263943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80566951-D392-4E0A-96F9-7081A97EF79F}"/>
              </a:ext>
            </a:extLst>
          </p:cNvPr>
          <p:cNvSpPr/>
          <p:nvPr/>
        </p:nvSpPr>
        <p:spPr>
          <a:xfrm>
            <a:off x="5656740" y="4217337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CCF7C38A-0CF4-473E-B7F4-4A33528BE9FE}"/>
              </a:ext>
            </a:extLst>
          </p:cNvPr>
          <p:cNvSpPr/>
          <p:nvPr/>
        </p:nvSpPr>
        <p:spPr>
          <a:xfrm>
            <a:off x="10046718" y="4265194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5B7A52E6-46B7-42E8-994E-8F6FB2B811DF}"/>
              </a:ext>
            </a:extLst>
          </p:cNvPr>
          <p:cNvSpPr/>
          <p:nvPr/>
        </p:nvSpPr>
        <p:spPr>
          <a:xfrm>
            <a:off x="10028787" y="3942157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309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743"/>
            <a:ext cx="8104094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Check predicted (2nd) long/</a:t>
            </a:r>
            <a:r>
              <a:rPr lang="en-GB" b="1" dirty="0" err="1">
                <a:solidFill>
                  <a:schemeClr val="accent1"/>
                </a:solidFill>
              </a:rPr>
              <a:t>lat</a:t>
            </a: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CA4B7C7-00BE-4F1B-A51D-D6224AAC9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326" y="3905927"/>
            <a:ext cx="4637260" cy="2919486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07D2D639-F6F3-437C-BB76-7E59968F6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77" y="1395076"/>
            <a:ext cx="3948453" cy="250269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0BE6475-07F7-469C-A3AC-2F2B9471E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798" y="1365572"/>
            <a:ext cx="3980316" cy="251158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257F0B8-EB0B-4DB1-8E28-F96820F99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182" y="1395076"/>
            <a:ext cx="3747781" cy="2376771"/>
          </a:xfrm>
          <a:prstGeom prst="rect">
            <a:avLst/>
          </a:prstGeom>
        </p:spPr>
      </p:pic>
      <p:sp>
        <p:nvSpPr>
          <p:cNvPr id="3" name="Ovaal 2">
            <a:extLst>
              <a:ext uri="{FF2B5EF4-FFF2-40B4-BE49-F238E27FC236}">
                <a16:creationId xmlns:a16="http://schemas.microsoft.com/office/drawing/2014/main" id="{F1E53B12-0A49-45B1-9441-727E0C17168D}"/>
              </a:ext>
            </a:extLst>
          </p:cNvPr>
          <p:cNvSpPr/>
          <p:nvPr/>
        </p:nvSpPr>
        <p:spPr>
          <a:xfrm rot="20257874">
            <a:off x="754904" y="1902745"/>
            <a:ext cx="1662112" cy="73072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2F462109-EF47-4050-9326-648C54EBB4F8}"/>
              </a:ext>
            </a:extLst>
          </p:cNvPr>
          <p:cNvSpPr/>
          <p:nvPr/>
        </p:nvSpPr>
        <p:spPr>
          <a:xfrm rot="19219012">
            <a:off x="2685303" y="2140892"/>
            <a:ext cx="1210470" cy="6930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66E99F3A-C842-480D-8323-21CC7BFE0E3B}"/>
              </a:ext>
            </a:extLst>
          </p:cNvPr>
          <p:cNvSpPr/>
          <p:nvPr/>
        </p:nvSpPr>
        <p:spPr>
          <a:xfrm>
            <a:off x="4912719" y="1834273"/>
            <a:ext cx="2740612" cy="13764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C4EA1F44-D623-4311-916F-7DBA58855DEE}"/>
              </a:ext>
            </a:extLst>
          </p:cNvPr>
          <p:cNvSpPr/>
          <p:nvPr/>
        </p:nvSpPr>
        <p:spPr>
          <a:xfrm rot="1398406">
            <a:off x="9314193" y="1875582"/>
            <a:ext cx="1928098" cy="106184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4170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2nd Predicted check coverage per floor </a:t>
            </a:r>
            <a:r>
              <a:rPr lang="en-GB" b="1" dirty="0">
                <a:solidFill>
                  <a:schemeClr val="accent2"/>
                </a:solidFill>
              </a:rPr>
              <a:t>B0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E1186E0-F3B0-41E0-9D98-0778C1D5C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8" r="2102" b="7638"/>
          <a:stretch/>
        </p:blipFill>
        <p:spPr>
          <a:xfrm>
            <a:off x="165570" y="2130804"/>
            <a:ext cx="5505388" cy="3254928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78F72FE6-3923-4DEC-9E49-3EFCD8C2A13B}"/>
              </a:ext>
            </a:extLst>
          </p:cNvPr>
          <p:cNvSpPr txBox="1"/>
          <p:nvPr/>
        </p:nvSpPr>
        <p:spPr>
          <a:xfrm>
            <a:off x="1270904" y="1287602"/>
            <a:ext cx="979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Training							Validation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70F1746-3C56-4997-A5C0-6D4241D68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025" y="1813085"/>
            <a:ext cx="5511245" cy="37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4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3">
            <a:extLst>
              <a:ext uri="{FF2B5EF4-FFF2-40B4-BE49-F238E27FC236}">
                <a16:creationId xmlns:a16="http://schemas.microsoft.com/office/drawing/2014/main" id="{9D854B94-081A-4EB4-BBFE-632AF7680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7140"/>
              </p:ext>
            </p:extLst>
          </p:nvPr>
        </p:nvGraphicFramePr>
        <p:xfrm>
          <a:off x="0" y="2895600"/>
          <a:ext cx="12192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84">
                  <a:extLst>
                    <a:ext uri="{9D8B030D-6E8A-4147-A177-3AD203B41FA5}">
                      <a16:colId xmlns:a16="http://schemas.microsoft.com/office/drawing/2014/main" val="3995522305"/>
                    </a:ext>
                  </a:extLst>
                </a:gridCol>
                <a:gridCol w="927337">
                  <a:extLst>
                    <a:ext uri="{9D8B030D-6E8A-4147-A177-3AD203B41FA5}">
                      <a16:colId xmlns:a16="http://schemas.microsoft.com/office/drawing/2014/main" val="1724172512"/>
                    </a:ext>
                  </a:extLst>
                </a:gridCol>
                <a:gridCol w="1398494">
                  <a:extLst>
                    <a:ext uri="{9D8B030D-6E8A-4147-A177-3AD203B41FA5}">
                      <a16:colId xmlns:a16="http://schemas.microsoft.com/office/drawing/2014/main" val="1851262455"/>
                    </a:ext>
                  </a:extLst>
                </a:gridCol>
                <a:gridCol w="1201271">
                  <a:extLst>
                    <a:ext uri="{9D8B030D-6E8A-4147-A177-3AD203B41FA5}">
                      <a16:colId xmlns:a16="http://schemas.microsoft.com/office/drawing/2014/main" val="2464260050"/>
                    </a:ext>
                  </a:extLst>
                </a:gridCol>
                <a:gridCol w="1174376">
                  <a:extLst>
                    <a:ext uri="{9D8B030D-6E8A-4147-A177-3AD203B41FA5}">
                      <a16:colId xmlns:a16="http://schemas.microsoft.com/office/drawing/2014/main" val="3010262188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3704233074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4114754565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28688990"/>
                    </a:ext>
                  </a:extLst>
                </a:gridCol>
                <a:gridCol w="977153">
                  <a:extLst>
                    <a:ext uri="{9D8B030D-6E8A-4147-A177-3AD203B41FA5}">
                      <a16:colId xmlns:a16="http://schemas.microsoft.com/office/drawing/2014/main" val="3446793178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3344022443"/>
                    </a:ext>
                  </a:extLst>
                </a:gridCol>
                <a:gridCol w="950261">
                  <a:extLst>
                    <a:ext uri="{9D8B030D-6E8A-4147-A177-3AD203B41FA5}">
                      <a16:colId xmlns:a16="http://schemas.microsoft.com/office/drawing/2014/main" val="3691379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200" dirty="0"/>
                        <a:t>WAP </a:t>
                      </a:r>
                    </a:p>
                    <a:p>
                      <a:r>
                        <a:rPr lang="en-GB" sz="1200" dirty="0"/>
                        <a:t>001-519</a:t>
                      </a:r>
                    </a:p>
                    <a:p>
                      <a:r>
                        <a:rPr lang="en-GB" sz="1200" dirty="0"/>
                        <a:t>(RSSI levels)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WAP520 (RSSI -</a:t>
                      </a:r>
                    </a:p>
                    <a:p>
                      <a:r>
                        <a:rPr lang="en-GB" sz="1200" dirty="0"/>
                        <a:t>intensity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521 (Neg. real-</a:t>
                      </a:r>
                    </a:p>
                    <a:p>
                      <a:r>
                        <a:rPr lang="en-GB" sz="1200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522 (Pos. real-</a:t>
                      </a:r>
                    </a:p>
                    <a:p>
                      <a:r>
                        <a:rPr lang="en-GB" sz="120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523 (Integer value Altitude</a:t>
                      </a:r>
                    </a:p>
                    <a:p>
                      <a:r>
                        <a:rPr lang="en-GB" sz="1200" dirty="0"/>
                        <a:t>Floor 0-4)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524 (cat. Integer)</a:t>
                      </a:r>
                    </a:p>
                    <a:p>
                      <a:r>
                        <a:rPr lang="en-GB" sz="1200" dirty="0"/>
                        <a:t>Building</a:t>
                      </a:r>
                    </a:p>
                    <a:p>
                      <a:r>
                        <a:rPr lang="en-GB" sz="1200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525 space</a:t>
                      </a:r>
                    </a:p>
                    <a:p>
                      <a:r>
                        <a:rPr lang="en-GB" sz="1200" dirty="0"/>
                        <a:t>Id (cat. integer)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526 Relative position for the space (cat. Integer)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527 User id.</a:t>
                      </a:r>
                    </a:p>
                    <a:p>
                      <a:r>
                        <a:rPr lang="en-GB" sz="1200" dirty="0"/>
                        <a:t>Cat.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528 Phone ID.</a:t>
                      </a:r>
                    </a:p>
                    <a:p>
                      <a:r>
                        <a:rPr lang="en-GB" sz="1200" dirty="0"/>
                        <a:t>Android ID</a:t>
                      </a:r>
                    </a:p>
                    <a:p>
                      <a:r>
                        <a:rPr lang="en-GB" sz="1200" dirty="0"/>
                        <a:t>Cat.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529 Time stamp </a:t>
                      </a:r>
                    </a:p>
                    <a:p>
                      <a:r>
                        <a:rPr lang="en-GB" sz="1200" dirty="0"/>
                        <a:t>Integer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7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-104</a:t>
                      </a:r>
                      <a:r>
                        <a:rPr lang="en-GB" sz="1100" dirty="0"/>
                        <a:t>. – </a:t>
                      </a:r>
                      <a:r>
                        <a:rPr lang="en-GB" sz="1100" dirty="0">
                          <a:solidFill>
                            <a:schemeClr val="accent6"/>
                          </a:solidFill>
                        </a:rPr>
                        <a:t>0</a:t>
                      </a:r>
                      <a:r>
                        <a:rPr lang="en-GB" sz="1100" dirty="0"/>
                        <a:t> (= </a:t>
                      </a:r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poor</a:t>
                      </a:r>
                      <a:r>
                        <a:rPr lang="en-GB" sz="1100" dirty="0"/>
                        <a:t> – </a:t>
                      </a:r>
                      <a:r>
                        <a:rPr lang="en-GB" sz="1100" dirty="0">
                          <a:solidFill>
                            <a:schemeClr val="accent6"/>
                          </a:solidFill>
                        </a:rPr>
                        <a:t>extremely good</a:t>
                      </a:r>
                      <a:r>
                        <a:rPr lang="en-GB" sz="1100" dirty="0"/>
                        <a:t>)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-</a:t>
                      </a:r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104</a:t>
                      </a:r>
                      <a:r>
                        <a:rPr lang="en-GB" sz="1100" dirty="0"/>
                        <a:t>. – </a:t>
                      </a:r>
                      <a:r>
                        <a:rPr lang="en-GB" sz="1100" dirty="0">
                          <a:solidFill>
                            <a:schemeClr val="accent6"/>
                          </a:solidFill>
                        </a:rPr>
                        <a:t>0</a:t>
                      </a:r>
                      <a:r>
                        <a:rPr lang="en-GB" sz="1100" dirty="0"/>
                        <a:t> (= </a:t>
                      </a:r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poor</a:t>
                      </a:r>
                      <a:r>
                        <a:rPr lang="en-GB" sz="1100" dirty="0"/>
                        <a:t> – </a:t>
                      </a:r>
                      <a:r>
                        <a:rPr lang="en-GB" sz="1100" dirty="0">
                          <a:solidFill>
                            <a:schemeClr val="accent6"/>
                          </a:solidFill>
                        </a:rPr>
                        <a:t>extremely good</a:t>
                      </a:r>
                      <a:r>
                        <a:rPr lang="en-GB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nl-NL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-7695.9387549299299000 </a:t>
                      </a:r>
                    </a:p>
                    <a:p>
                      <a:endParaRPr lang="nl-NL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4864745.7450159714 </a:t>
                      </a:r>
                    </a:p>
                    <a:p>
                      <a:pPr marL="0" algn="l" defTabSz="914400" rtl="0" eaLnBrk="1" latinLnBrk="0" hangingPunct="1"/>
                      <a:endParaRPr lang="nl-NL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nl-NL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Altitude in floors </a:t>
                      </a:r>
                    </a:p>
                    <a:p>
                      <a:r>
                        <a:rPr lang="en-GB" sz="1100" dirty="0"/>
                        <a:t>Inside the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0 - 2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Office, Corridor, Classroom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 – inside space,</a:t>
                      </a:r>
                    </a:p>
                    <a:p>
                      <a:r>
                        <a:rPr lang="en-GB" sz="1100" dirty="0"/>
                        <a:t>2 – outside space </a:t>
                      </a:r>
                      <a:r>
                        <a:rPr lang="en-GB" sz="1100" b="1" dirty="0"/>
                        <a:t>in front of the door of the space (corridor)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nb-NO" sz="800" dirty="0"/>
                        <a:t>0 USER0000 </a:t>
                      </a:r>
                    </a:p>
                    <a:p>
                      <a:r>
                        <a:rPr lang="nb-NO" sz="800" dirty="0"/>
                        <a:t>(Validation user –</a:t>
                      </a:r>
                    </a:p>
                    <a:p>
                      <a:r>
                        <a:rPr lang="nb-NO" sz="800" dirty="0"/>
                        <a:t>N/A)</a:t>
                      </a:r>
                    </a:p>
                    <a:p>
                      <a:r>
                        <a:rPr lang="nb-NO" sz="800" b="1" dirty="0"/>
                        <a:t>ID USER      HEIGHT</a:t>
                      </a:r>
                    </a:p>
                    <a:p>
                      <a:r>
                        <a:rPr lang="nb-NO" sz="800" dirty="0"/>
                        <a:t>1 USER0001 170</a:t>
                      </a:r>
                    </a:p>
                    <a:p>
                      <a:r>
                        <a:rPr lang="nb-NO" sz="800" dirty="0"/>
                        <a:t>2 USER0002 176</a:t>
                      </a:r>
                    </a:p>
                    <a:p>
                      <a:r>
                        <a:rPr lang="nb-NO" sz="800" dirty="0"/>
                        <a:t>3 USER0003 172</a:t>
                      </a:r>
                    </a:p>
                    <a:p>
                      <a:r>
                        <a:rPr lang="nb-NO" sz="800" dirty="0"/>
                        <a:t>4 USER0004 174</a:t>
                      </a:r>
                    </a:p>
                    <a:p>
                      <a:r>
                        <a:rPr lang="nb-NO" sz="800" dirty="0"/>
                        <a:t>5 USER0005 184</a:t>
                      </a:r>
                    </a:p>
                    <a:p>
                      <a:r>
                        <a:rPr lang="nb-NO" sz="800" dirty="0"/>
                        <a:t>6 USER0006 180</a:t>
                      </a:r>
                    </a:p>
                    <a:p>
                      <a:r>
                        <a:rPr lang="nb-NO" sz="800" dirty="0"/>
                        <a:t>7 USER0007 160</a:t>
                      </a:r>
                    </a:p>
                    <a:p>
                      <a:r>
                        <a:rPr lang="nb-NO" sz="800" dirty="0"/>
                        <a:t>8 USER0008 176</a:t>
                      </a:r>
                    </a:p>
                    <a:p>
                      <a:r>
                        <a:rPr lang="nb-NO" sz="800" dirty="0"/>
                        <a:t>9 USER0009 177</a:t>
                      </a:r>
                    </a:p>
                    <a:p>
                      <a:r>
                        <a:rPr lang="nb-NO" sz="800" dirty="0"/>
                        <a:t>10 USER0010 186</a:t>
                      </a:r>
                    </a:p>
                    <a:p>
                      <a:r>
                        <a:rPr lang="nb-NO" sz="800" dirty="0"/>
                        <a:t>11 USER0011 176</a:t>
                      </a:r>
                    </a:p>
                    <a:p>
                      <a:r>
                        <a:rPr lang="nb-NO" sz="800" dirty="0"/>
                        <a:t>12 USER0012 158</a:t>
                      </a:r>
                    </a:p>
                    <a:p>
                      <a:r>
                        <a:rPr lang="nb-NO" sz="800" dirty="0"/>
                        <a:t>13 USER0013 174</a:t>
                      </a:r>
                    </a:p>
                    <a:p>
                      <a:r>
                        <a:rPr lang="nb-NO" sz="800" dirty="0"/>
                        <a:t>14 USER0014 173</a:t>
                      </a:r>
                    </a:p>
                    <a:p>
                      <a:r>
                        <a:rPr lang="nb-NO" sz="800" dirty="0"/>
                        <a:t>15 USER0015 174</a:t>
                      </a:r>
                    </a:p>
                    <a:p>
                      <a:r>
                        <a:rPr lang="nb-NO" sz="800" dirty="0"/>
                        <a:t>16 USER0016 171</a:t>
                      </a:r>
                    </a:p>
                    <a:p>
                      <a:r>
                        <a:rPr lang="nb-NO" sz="800" dirty="0"/>
                        <a:t>17 USER0017 166</a:t>
                      </a:r>
                    </a:p>
                    <a:p>
                      <a:r>
                        <a:rPr lang="nb-NO" sz="800" dirty="0"/>
                        <a:t>18 USER0018 162</a:t>
                      </a:r>
                      <a:r>
                        <a:rPr lang="en-GB" sz="800" dirty="0"/>
                        <a:t> 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GB" sz="800" dirty="0"/>
                        <a:t>0 </a:t>
                      </a:r>
                      <a:r>
                        <a:rPr lang="en-GB" sz="800" dirty="0" err="1"/>
                        <a:t>Celkon</a:t>
                      </a:r>
                      <a:r>
                        <a:rPr lang="en-GB" sz="800" dirty="0"/>
                        <a:t> A27 4.0.4(6577) 0</a:t>
                      </a:r>
                    </a:p>
                    <a:p>
                      <a:r>
                        <a:rPr lang="en-GB" sz="800" dirty="0"/>
                        <a:t>1 GT-I8160 2.3.6 8</a:t>
                      </a:r>
                    </a:p>
                    <a:p>
                      <a:r>
                        <a:rPr lang="en-GB" sz="800" dirty="0"/>
                        <a:t>2 GT-I8160 4.1.2 0</a:t>
                      </a:r>
                    </a:p>
                    <a:p>
                      <a:r>
                        <a:rPr lang="en-GB" sz="800" dirty="0"/>
                        <a:t>3 GT-I9100 4.0.4 5</a:t>
                      </a:r>
                    </a:p>
                    <a:p>
                      <a:r>
                        <a:rPr lang="en-GB" sz="800" dirty="0"/>
                        <a:t>4 GT-I9300 4.1.2 0</a:t>
                      </a:r>
                    </a:p>
                    <a:p>
                      <a:r>
                        <a:rPr lang="en-GB" sz="800" dirty="0"/>
                        <a:t>5 GT-I9505 4.2.2 0</a:t>
                      </a:r>
                    </a:p>
                    <a:p>
                      <a:r>
                        <a:rPr lang="en-GB" sz="800" dirty="0"/>
                        <a:t>6 GT-S5360 2.3.6 7</a:t>
                      </a:r>
                    </a:p>
                    <a:p>
                      <a:r>
                        <a:rPr lang="en-GB" sz="800" dirty="0"/>
                        <a:t>7 GT-S6500 2.3.6 14</a:t>
                      </a:r>
                    </a:p>
                    <a:p>
                      <a:r>
                        <a:rPr lang="en-GB" sz="800" dirty="0"/>
                        <a:t>8 Galaxy Nexus 4.2.2 10</a:t>
                      </a:r>
                    </a:p>
                    <a:p>
                      <a:r>
                        <a:rPr lang="en-GB" sz="800" dirty="0"/>
                        <a:t>9 Galaxy Nexus 4.3 0</a:t>
                      </a:r>
                    </a:p>
                    <a:p>
                      <a:r>
                        <a:rPr lang="en-GB" sz="800" dirty="0"/>
                        <a:t>10 HTC Desire HD 2.3.5 18</a:t>
                      </a:r>
                    </a:p>
                    <a:p>
                      <a:r>
                        <a:rPr lang="en-GB" sz="800" dirty="0"/>
                        <a:t>11 HTC One 4.1.2 15</a:t>
                      </a:r>
                    </a:p>
                    <a:p>
                      <a:r>
                        <a:rPr lang="en-GB" sz="800" dirty="0"/>
                        <a:t>12 HTC One 4.2.2 0</a:t>
                      </a:r>
                    </a:p>
                    <a:p>
                      <a:r>
                        <a:rPr lang="en-GB" sz="800" dirty="0"/>
                        <a:t>13 HTC Wildfire S 2.3.5 0,11</a:t>
                      </a:r>
                    </a:p>
                    <a:p>
                      <a:r>
                        <a:rPr lang="en-GB" sz="800" dirty="0"/>
                        <a:t>14 LT22i 4.0.4 0,1,9,16</a:t>
                      </a:r>
                    </a:p>
                    <a:p>
                      <a:r>
                        <a:rPr lang="en-GB" sz="800" dirty="0"/>
                        <a:t>15 LT22i 4.1.2 0</a:t>
                      </a:r>
                    </a:p>
                    <a:p>
                      <a:r>
                        <a:rPr lang="en-GB" sz="800" dirty="0"/>
                        <a:t>16 LT26i 4.0.4 3</a:t>
                      </a:r>
                    </a:p>
                    <a:p>
                      <a:r>
                        <a:rPr lang="en-GB" sz="800" dirty="0"/>
                        <a:t>17 M1005D 4.0.4 13</a:t>
                      </a:r>
                    </a:p>
                    <a:p>
                      <a:r>
                        <a:rPr lang="en-GB" sz="800" dirty="0"/>
                        <a:t>18 MT11i 2.3.4 4</a:t>
                      </a:r>
                    </a:p>
                    <a:p>
                      <a:r>
                        <a:rPr lang="en-GB" sz="800" dirty="0"/>
                        <a:t>19 Nexus 4 4.2.2 6</a:t>
                      </a:r>
                    </a:p>
                    <a:p>
                      <a:r>
                        <a:rPr lang="en-GB" sz="800" dirty="0"/>
                        <a:t>20 Nexus 4 4.3 0</a:t>
                      </a:r>
                    </a:p>
                    <a:p>
                      <a:r>
                        <a:rPr lang="en-GB" sz="800" dirty="0"/>
                        <a:t>21 Nexus S 4.1.2 0</a:t>
                      </a:r>
                    </a:p>
                    <a:p>
                      <a:r>
                        <a:rPr lang="en-GB" sz="800" dirty="0"/>
                        <a:t>22 Orange Monte Carlo 2.3.5 17</a:t>
                      </a:r>
                    </a:p>
                    <a:p>
                      <a:r>
                        <a:rPr lang="en-GB" sz="800" dirty="0"/>
                        <a:t>23 Transformer TF101 4.0.3 2</a:t>
                      </a:r>
                    </a:p>
                    <a:p>
                      <a:r>
                        <a:rPr lang="en-GB" sz="800" dirty="0"/>
                        <a:t>24 </a:t>
                      </a:r>
                      <a:r>
                        <a:rPr lang="en-GB" sz="800" dirty="0" err="1"/>
                        <a:t>bq</a:t>
                      </a:r>
                      <a:r>
                        <a:rPr lang="en-GB" sz="800" dirty="0"/>
                        <a:t> Curie 4.1.1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12:02:22</a:t>
                      </a:r>
                    </a:p>
                    <a:p>
                      <a:r>
                        <a:rPr lang="en-GB" sz="1100" dirty="0"/>
                        <a:t>PM GMT +02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2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accent5"/>
                          </a:solidFill>
                        </a:rPr>
                        <a:t>+100  (not detected)</a:t>
                      </a:r>
                    </a:p>
                    <a:p>
                      <a:endParaRPr lang="en-GB" sz="11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accent5"/>
                          </a:solidFill>
                        </a:rPr>
                        <a:t>+100  (not detected)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nl-NL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nl-NL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0 - 4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+100 = artificial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+100 = artificial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NL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-7299.786516730871000</a:t>
                      </a:r>
                      <a:endParaRPr lang="en-GB" sz="900" dirty="0"/>
                    </a:p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4865017.3646842018</a:t>
                      </a:r>
                      <a:endParaRPr lang="en-GB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UNIX Time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89407"/>
                  </a:ext>
                </a:extLst>
              </a:tr>
            </a:tbl>
          </a:graphicData>
        </a:graphic>
      </p:graphicFrame>
      <p:sp>
        <p:nvSpPr>
          <p:cNvPr id="6" name="Rechteraccolade 5">
            <a:extLst>
              <a:ext uri="{FF2B5EF4-FFF2-40B4-BE49-F238E27FC236}">
                <a16:creationId xmlns:a16="http://schemas.microsoft.com/office/drawing/2014/main" id="{7DE25F36-7438-4BD9-A08E-5ED3DD1638B1}"/>
              </a:ext>
            </a:extLst>
          </p:cNvPr>
          <p:cNvSpPr/>
          <p:nvPr/>
        </p:nvSpPr>
        <p:spPr>
          <a:xfrm rot="16200000">
            <a:off x="894390" y="1969135"/>
            <a:ext cx="419450" cy="1400961"/>
          </a:xfrm>
          <a:prstGeom prst="rightBrace">
            <a:avLst>
              <a:gd name="adj1" fmla="val 8333"/>
              <a:gd name="adj2" fmla="val 47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2C92490-8A49-4DF9-85C2-B48A845D2BCB}"/>
              </a:ext>
            </a:extLst>
          </p:cNvPr>
          <p:cNvSpPr txBox="1"/>
          <p:nvPr/>
        </p:nvSpPr>
        <p:spPr>
          <a:xfrm>
            <a:off x="485151" y="2089337"/>
            <a:ext cx="158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Fingerprint</a:t>
            </a:r>
          </a:p>
        </p:txBody>
      </p: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167EF721-36E3-4678-903C-D946452FD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673043"/>
              </p:ext>
            </p:extLst>
          </p:nvPr>
        </p:nvGraphicFramePr>
        <p:xfrm>
          <a:off x="8756213" y="104804"/>
          <a:ext cx="2972265" cy="19014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755">
                  <a:extLst>
                    <a:ext uri="{9D8B030D-6E8A-4147-A177-3AD203B41FA5}">
                      <a16:colId xmlns:a16="http://schemas.microsoft.com/office/drawing/2014/main" val="2439135974"/>
                    </a:ext>
                  </a:extLst>
                </a:gridCol>
                <a:gridCol w="990755">
                  <a:extLst>
                    <a:ext uri="{9D8B030D-6E8A-4147-A177-3AD203B41FA5}">
                      <a16:colId xmlns:a16="http://schemas.microsoft.com/office/drawing/2014/main" val="1073211730"/>
                    </a:ext>
                  </a:extLst>
                </a:gridCol>
                <a:gridCol w="990755">
                  <a:extLst>
                    <a:ext uri="{9D8B030D-6E8A-4147-A177-3AD203B41FA5}">
                      <a16:colId xmlns:a16="http://schemas.microsoft.com/office/drawing/2014/main" val="939793585"/>
                    </a:ext>
                  </a:extLst>
                </a:gridCol>
              </a:tblGrid>
              <a:tr h="332497">
                <a:tc>
                  <a:txBody>
                    <a:bodyPr/>
                    <a:lstStyle/>
                    <a:p>
                      <a:r>
                        <a:rPr lang="en-GB" sz="1050" dirty="0"/>
                        <a:t>Building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Building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Building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474294"/>
                  </a:ext>
                </a:extLst>
              </a:tr>
              <a:tr h="435580">
                <a:tc>
                  <a:txBody>
                    <a:bodyPr/>
                    <a:lstStyle/>
                    <a:p>
                      <a:r>
                        <a:rPr lang="en-GB" sz="1050" dirty="0"/>
                        <a:t>Floor 1, space id 111, Rel. Pos.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Floor 1</a:t>
                      </a:r>
                    </a:p>
                    <a:p>
                      <a:r>
                        <a:rPr lang="en-GB" sz="1050" dirty="0"/>
                        <a:t>space id 111, Rel. Pos.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Floor 2.1</a:t>
                      </a:r>
                    </a:p>
                    <a:p>
                      <a:r>
                        <a:rPr lang="en-GB" sz="1050" dirty="0"/>
                        <a:t>space id 111, Rel. Pos.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677538"/>
                  </a:ext>
                </a:extLst>
              </a:tr>
              <a:tr h="332497">
                <a:tc>
                  <a:txBody>
                    <a:bodyPr/>
                    <a:lstStyle/>
                    <a:p>
                      <a:r>
                        <a:rPr lang="en-GB" sz="1050" dirty="0"/>
                        <a:t>Floor 2…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Floor 2…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Floor 2…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044215"/>
                  </a:ext>
                </a:extLst>
              </a:tr>
              <a:tr h="332497">
                <a:tc>
                  <a:txBody>
                    <a:bodyPr/>
                    <a:lstStyle/>
                    <a:p>
                      <a:r>
                        <a:rPr lang="en-GB" sz="1050" dirty="0"/>
                        <a:t>Floor 3…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Floor 3…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Floor 3…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550004"/>
                  </a:ext>
                </a:extLst>
              </a:tr>
              <a:tr h="332497">
                <a:tc>
                  <a:txBody>
                    <a:bodyPr/>
                    <a:lstStyle/>
                    <a:p>
                      <a:r>
                        <a:rPr lang="en-GB" sz="1050" dirty="0"/>
                        <a:t>Floor 4…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Floor 4…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Floor 4…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021274"/>
                  </a:ext>
                </a:extLst>
              </a:tr>
            </a:tbl>
          </a:graphicData>
        </a:graphic>
      </p:graphicFrame>
      <p:sp>
        <p:nvSpPr>
          <p:cNvPr id="10" name="Rechteraccolade 9">
            <a:extLst>
              <a:ext uri="{FF2B5EF4-FFF2-40B4-BE49-F238E27FC236}">
                <a16:creationId xmlns:a16="http://schemas.microsoft.com/office/drawing/2014/main" id="{9F1205C6-8273-4A54-B1CD-7FEE93B4BB4C}"/>
              </a:ext>
            </a:extLst>
          </p:cNvPr>
          <p:cNvSpPr/>
          <p:nvPr/>
        </p:nvSpPr>
        <p:spPr>
          <a:xfrm rot="16200000">
            <a:off x="2913015" y="1614012"/>
            <a:ext cx="1141143" cy="1400961"/>
          </a:xfrm>
          <a:prstGeom prst="rightBrace">
            <a:avLst>
              <a:gd name="adj1" fmla="val 8333"/>
              <a:gd name="adj2" fmla="val 49766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7C0BA94-224C-43EA-A751-671FB97D81AD}"/>
              </a:ext>
            </a:extLst>
          </p:cNvPr>
          <p:cNvSpPr txBox="1"/>
          <p:nvPr/>
        </p:nvSpPr>
        <p:spPr>
          <a:xfrm>
            <a:off x="2400940" y="1772155"/>
            <a:ext cx="546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Predicting attributes for estimating position of user 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915F03B2-4B7F-42B5-8289-FCFBC8B96D3A}"/>
              </a:ext>
            </a:extLst>
          </p:cNvPr>
          <p:cNvSpPr txBox="1"/>
          <p:nvPr/>
        </p:nvSpPr>
        <p:spPr>
          <a:xfrm>
            <a:off x="76998" y="100282"/>
            <a:ext cx="4459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>
                <a:solidFill>
                  <a:schemeClr val="accent5"/>
                </a:solidFill>
              </a:rPr>
              <a:t>21049 records = single record with 529 numeric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18 users, 20 (25 –Android)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19.937 training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1.111 test records </a:t>
            </a:r>
            <a:r>
              <a:rPr lang="en-GB" sz="1200" dirty="0">
                <a:solidFill>
                  <a:srgbClr val="FF0000"/>
                </a:solidFill>
              </a:rPr>
              <a:t>(</a:t>
            </a:r>
            <a:r>
              <a:rPr lang="en-GB" sz="1200" b="1" dirty="0">
                <a:solidFill>
                  <a:srgbClr val="FF0000"/>
                </a:solidFill>
              </a:rPr>
              <a:t>525 </a:t>
            </a:r>
            <a:r>
              <a:rPr lang="en-GB" sz="1200" dirty="0">
                <a:solidFill>
                  <a:srgbClr val="FF0000"/>
                </a:solidFill>
              </a:rPr>
              <a:t>&amp;</a:t>
            </a:r>
            <a:r>
              <a:rPr lang="en-GB" sz="1200" b="1" dirty="0">
                <a:solidFill>
                  <a:srgbClr val="FF0000"/>
                </a:solidFill>
              </a:rPr>
              <a:t> 526 &amp; 527 </a:t>
            </a:r>
            <a:r>
              <a:rPr lang="en-GB" sz="1200" dirty="0">
                <a:solidFill>
                  <a:srgbClr val="FF0000"/>
                </a:solidFill>
              </a:rPr>
              <a:t>empty with default value 0 in both fields and to simulate real localization system)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529 attributes, integer/real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933 reference points (places)</a:t>
            </a:r>
          </a:p>
        </p:txBody>
      </p:sp>
      <p:sp>
        <p:nvSpPr>
          <p:cNvPr id="13" name="Rechteraccolade 12">
            <a:extLst>
              <a:ext uri="{FF2B5EF4-FFF2-40B4-BE49-F238E27FC236}">
                <a16:creationId xmlns:a16="http://schemas.microsoft.com/office/drawing/2014/main" id="{36D31CDC-EC9C-404B-80A8-4A0F65BFB2B4}"/>
              </a:ext>
            </a:extLst>
          </p:cNvPr>
          <p:cNvSpPr/>
          <p:nvPr/>
        </p:nvSpPr>
        <p:spPr>
          <a:xfrm rot="16200000">
            <a:off x="4084579" y="730676"/>
            <a:ext cx="759697" cy="3585885"/>
          </a:xfrm>
          <a:prstGeom prst="rightBrace">
            <a:avLst>
              <a:gd name="adj1" fmla="val 8333"/>
              <a:gd name="adj2" fmla="val 47879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E2F28FE-6140-4E78-B8F7-F0ACFEC325AC}"/>
              </a:ext>
            </a:extLst>
          </p:cNvPr>
          <p:cNvSpPr txBox="1"/>
          <p:nvPr/>
        </p:nvSpPr>
        <p:spPr>
          <a:xfrm>
            <a:off x="2952877" y="1372320"/>
            <a:ext cx="158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Regression </a:t>
            </a:r>
          </a:p>
        </p:txBody>
      </p:sp>
      <p:sp>
        <p:nvSpPr>
          <p:cNvPr id="15" name="Rechteraccolade 14">
            <a:extLst>
              <a:ext uri="{FF2B5EF4-FFF2-40B4-BE49-F238E27FC236}">
                <a16:creationId xmlns:a16="http://schemas.microsoft.com/office/drawing/2014/main" id="{BB5C89F9-953D-426A-BCB1-B515882041E2}"/>
              </a:ext>
            </a:extLst>
          </p:cNvPr>
          <p:cNvSpPr/>
          <p:nvPr/>
        </p:nvSpPr>
        <p:spPr>
          <a:xfrm rot="5400000">
            <a:off x="10047279" y="628386"/>
            <a:ext cx="395611" cy="2972265"/>
          </a:xfrm>
          <a:prstGeom prst="rightBrace">
            <a:avLst>
              <a:gd name="adj1" fmla="val 8333"/>
              <a:gd name="adj2" fmla="val 47879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A4FCB66C-5912-42FB-B289-AAE88F485311}"/>
              </a:ext>
            </a:extLst>
          </p:cNvPr>
          <p:cNvSpPr txBox="1"/>
          <p:nvPr/>
        </p:nvSpPr>
        <p:spPr>
          <a:xfrm>
            <a:off x="8426818" y="2258557"/>
            <a:ext cx="391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Space id like office, corridor, classroom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C48DBABA-3D70-468D-BD10-EFABD47AF27A}"/>
              </a:ext>
            </a:extLst>
          </p:cNvPr>
          <p:cNvSpPr txBox="1"/>
          <p:nvPr/>
        </p:nvSpPr>
        <p:spPr>
          <a:xfrm>
            <a:off x="4649144" y="90420"/>
            <a:ext cx="3406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Infrastructure less approach by WAP’s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WLAN access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-45dBm to 0dBm </a:t>
            </a:r>
            <a:r>
              <a:rPr lang="en-GB" sz="1400" dirty="0"/>
              <a:t>is insignificant and cover only 1.7% of total RSSI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-95dBm is also insignificant </a:t>
            </a:r>
            <a:r>
              <a:rPr lang="en-GB" sz="1400" dirty="0"/>
              <a:t>(2.3% of total RSSI measures)</a:t>
            </a: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C18323B8-DFCF-4628-8155-41F93FD5D6B7}"/>
              </a:ext>
            </a:extLst>
          </p:cNvPr>
          <p:cNvCxnSpPr/>
          <p:nvPr/>
        </p:nvCxnSpPr>
        <p:spPr>
          <a:xfrm>
            <a:off x="1920386" y="5809127"/>
            <a:ext cx="36486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25CF6808-E04C-42A5-A4AE-69E35406C0E9}"/>
              </a:ext>
            </a:extLst>
          </p:cNvPr>
          <p:cNvSpPr txBox="1"/>
          <p:nvPr/>
        </p:nvSpPr>
        <p:spPr>
          <a:xfrm>
            <a:off x="2904568" y="5567080"/>
            <a:ext cx="311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Real world coordinates</a:t>
            </a:r>
          </a:p>
        </p:txBody>
      </p:sp>
      <p:pic>
        <p:nvPicPr>
          <p:cNvPr id="25" name="Afbeelding 24">
            <a:extLst>
              <a:ext uri="{FF2B5EF4-FFF2-40B4-BE49-F238E27FC236}">
                <a16:creationId xmlns:a16="http://schemas.microsoft.com/office/drawing/2014/main" id="{4FDC1AEE-DA3B-4903-BFF1-C554CC478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385" y="5885393"/>
            <a:ext cx="3648635" cy="568298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38663CC9-9020-4536-90A0-4C1A4AA37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252"/>
          <a:stretch/>
        </p:blipFill>
        <p:spPr>
          <a:xfrm>
            <a:off x="5618396" y="5646343"/>
            <a:ext cx="1987896" cy="807348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51A41B71-A016-4E78-AF37-3732CC47B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489" y="4637536"/>
            <a:ext cx="2683243" cy="691824"/>
          </a:xfrm>
          <a:prstGeom prst="rect">
            <a:avLst/>
          </a:prstGeom>
        </p:spPr>
      </p:pic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3ED5DEF6-8277-483E-AB2A-738C399A7995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229112" y="1003210"/>
            <a:ext cx="4826620" cy="14814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56372311-702D-457A-880E-654EA747511B}"/>
              </a:ext>
            </a:extLst>
          </p:cNvPr>
          <p:cNvCxnSpPr>
            <a:cxnSpLocks/>
          </p:cNvCxnSpPr>
          <p:nvPr/>
        </p:nvCxnSpPr>
        <p:spPr>
          <a:xfrm>
            <a:off x="1804596" y="973611"/>
            <a:ext cx="1466847" cy="19063"/>
          </a:xfrm>
          <a:prstGeom prst="line">
            <a:avLst/>
          </a:prstGeom>
          <a:ln w="2222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echteraccolade 38">
            <a:extLst>
              <a:ext uri="{FF2B5EF4-FFF2-40B4-BE49-F238E27FC236}">
                <a16:creationId xmlns:a16="http://schemas.microsoft.com/office/drawing/2014/main" id="{4E8C6997-8D4C-4F3B-BA31-F1126354DEF0}"/>
              </a:ext>
            </a:extLst>
          </p:cNvPr>
          <p:cNvSpPr/>
          <p:nvPr/>
        </p:nvSpPr>
        <p:spPr>
          <a:xfrm rot="16200000">
            <a:off x="7842750" y="1700893"/>
            <a:ext cx="425963" cy="1993467"/>
          </a:xfrm>
          <a:prstGeom prst="rightBrac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7142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2nd Predicted check coverage per floor </a:t>
            </a:r>
            <a:r>
              <a:rPr lang="en-GB" b="1" dirty="0">
                <a:solidFill>
                  <a:schemeClr val="accent2"/>
                </a:solidFill>
              </a:rPr>
              <a:t>B1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BD9CB76-A08B-4A9F-9EE6-94C3CDB1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4618"/>
            <a:ext cx="5829176" cy="3644787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EEA0AB34-1271-4E4B-B06E-1E91AD4E2F30}"/>
              </a:ext>
            </a:extLst>
          </p:cNvPr>
          <p:cNvSpPr txBox="1"/>
          <p:nvPr/>
        </p:nvSpPr>
        <p:spPr>
          <a:xfrm>
            <a:off x="1191433" y="1934407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Building 1 Log in Points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373949F-B01C-4279-862A-649F2E27E2C0}"/>
              </a:ext>
            </a:extLst>
          </p:cNvPr>
          <p:cNvSpPr txBox="1"/>
          <p:nvPr/>
        </p:nvSpPr>
        <p:spPr>
          <a:xfrm>
            <a:off x="1196788" y="1382630"/>
            <a:ext cx="979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Training							Validation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25777C6-0AC6-4C0A-8A75-8D127B548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524" y="1946639"/>
            <a:ext cx="5869283" cy="399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23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2nd Predicted check coverage per floor </a:t>
            </a:r>
            <a:r>
              <a:rPr lang="en-GB" b="1" dirty="0">
                <a:solidFill>
                  <a:schemeClr val="accent2"/>
                </a:solidFill>
              </a:rPr>
              <a:t>B2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D109F4F-7162-4D7E-9A64-235044A94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3" y="2968868"/>
            <a:ext cx="5333480" cy="302711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B96E804D-D49F-406A-A9D5-C8205C791256}"/>
              </a:ext>
            </a:extLst>
          </p:cNvPr>
          <p:cNvSpPr txBox="1"/>
          <p:nvPr/>
        </p:nvSpPr>
        <p:spPr>
          <a:xfrm>
            <a:off x="478035" y="234546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Building 2 Log in Points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8EA2002-340A-4B34-AC6E-F9F87DB62735}"/>
              </a:ext>
            </a:extLst>
          </p:cNvPr>
          <p:cNvSpPr txBox="1"/>
          <p:nvPr/>
        </p:nvSpPr>
        <p:spPr>
          <a:xfrm>
            <a:off x="1313329" y="1432847"/>
            <a:ext cx="979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Training							Validation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87A776C-5469-4134-9F1B-4A7E6A08D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025" y="2112193"/>
            <a:ext cx="5338519" cy="381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23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543B9C31-494C-4800-8C93-097C7A8182D5}"/>
              </a:ext>
            </a:extLst>
          </p:cNvPr>
          <p:cNvSpPr txBox="1"/>
          <p:nvPr/>
        </p:nvSpPr>
        <p:spPr>
          <a:xfrm>
            <a:off x="6012110" y="489120"/>
            <a:ext cx="6341969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6"/>
                </a:solidFill>
              </a:rPr>
              <a:t>Predict with </a:t>
            </a:r>
            <a:r>
              <a:rPr lang="en-GB" sz="2800" b="1" dirty="0">
                <a:solidFill>
                  <a:schemeClr val="accent2"/>
                </a:solidFill>
              </a:rPr>
              <a:t>KNN-5</a:t>
            </a:r>
            <a:r>
              <a:rPr lang="en-GB" sz="2800" b="1" dirty="0">
                <a:solidFill>
                  <a:schemeClr val="accent6"/>
                </a:solidFill>
              </a:rPr>
              <a:t>, Kernel = </a:t>
            </a:r>
            <a:r>
              <a:rPr lang="en-GB" sz="2800" b="1" dirty="0">
                <a:solidFill>
                  <a:schemeClr val="accent2"/>
                </a:solidFill>
              </a:rPr>
              <a:t>triangular</a:t>
            </a:r>
          </a:p>
          <a:p>
            <a:endParaRPr lang="en-GB" sz="2800" dirty="0"/>
          </a:p>
          <a:p>
            <a:endParaRPr lang="en-GB" sz="2800" dirty="0"/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Subset of all observations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Per building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For Latitude, Longitude, Floor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algn="ctr">
              <a:buClr>
                <a:schemeClr val="accent1"/>
              </a:buClr>
            </a:pPr>
            <a:endParaRPr lang="en-GB" sz="1400" dirty="0"/>
          </a:p>
          <a:p>
            <a:pPr>
              <a:buClr>
                <a:schemeClr val="accent1"/>
              </a:buClr>
            </a:pPr>
            <a:r>
              <a:rPr lang="en-GB" sz="1400" dirty="0" err="1"/>
              <a:t>fitControl</a:t>
            </a:r>
            <a:r>
              <a:rPr lang="en-GB" sz="1400" dirty="0"/>
              <a:t> &lt;- </a:t>
            </a:r>
            <a:r>
              <a:rPr lang="en-GB" sz="1400" dirty="0" err="1"/>
              <a:t>trainControl</a:t>
            </a:r>
            <a:r>
              <a:rPr lang="en-GB" sz="1400" dirty="0"/>
              <a:t>(method = "</a:t>
            </a:r>
            <a:r>
              <a:rPr lang="en-GB" sz="1400" dirty="0" err="1"/>
              <a:t>repeatedcv</a:t>
            </a:r>
            <a:r>
              <a:rPr lang="en-GB" sz="1400" dirty="0"/>
              <a:t>", number = 5, repeats = 1)</a:t>
            </a:r>
          </a:p>
          <a:p>
            <a:pPr>
              <a:buClr>
                <a:schemeClr val="accent1"/>
              </a:buClr>
            </a:pPr>
            <a:endParaRPr lang="en-GB" sz="1400" dirty="0"/>
          </a:p>
          <a:p>
            <a:pPr>
              <a:buClr>
                <a:schemeClr val="accent1"/>
              </a:buClr>
            </a:pPr>
            <a:r>
              <a:rPr lang="en-GB" sz="1400" dirty="0" err="1">
                <a:solidFill>
                  <a:schemeClr val="accent2"/>
                </a:solidFill>
              </a:rPr>
              <a:t>tuneGrid</a:t>
            </a:r>
            <a:r>
              <a:rPr lang="en-GB" sz="1400" dirty="0">
                <a:solidFill>
                  <a:schemeClr val="accent2"/>
                </a:solidFill>
              </a:rPr>
              <a:t> &lt;- </a:t>
            </a:r>
            <a:r>
              <a:rPr lang="en-GB" sz="1400" dirty="0" err="1">
                <a:solidFill>
                  <a:schemeClr val="accent2"/>
                </a:solidFill>
              </a:rPr>
              <a:t>expand.grid</a:t>
            </a:r>
            <a:r>
              <a:rPr lang="en-GB" sz="1400" dirty="0">
                <a:solidFill>
                  <a:schemeClr val="accent2"/>
                </a:solidFill>
              </a:rPr>
              <a:t>(</a:t>
            </a:r>
            <a:r>
              <a:rPr lang="en-GB" sz="1400" dirty="0" err="1">
                <a:solidFill>
                  <a:schemeClr val="accent2"/>
                </a:solidFill>
              </a:rPr>
              <a:t>kmax</a:t>
            </a:r>
            <a:r>
              <a:rPr lang="en-GB" sz="1400" dirty="0">
                <a:solidFill>
                  <a:schemeClr val="accent2"/>
                </a:solidFill>
              </a:rPr>
              <a:t> = 	</a:t>
            </a:r>
          </a:p>
          <a:p>
            <a:pPr>
              <a:buClr>
                <a:schemeClr val="accent1"/>
              </a:buClr>
            </a:pPr>
            <a:r>
              <a:rPr lang="en-GB" sz="1400" dirty="0">
                <a:solidFill>
                  <a:schemeClr val="accent2"/>
                </a:solidFill>
              </a:rPr>
              <a:t>		1:11,  # allows to test a range of k values</a:t>
            </a:r>
          </a:p>
          <a:p>
            <a:pPr>
              <a:buClr>
                <a:schemeClr val="accent1"/>
              </a:buClr>
            </a:pPr>
            <a:r>
              <a:rPr lang="en-GB" sz="1400" dirty="0">
                <a:solidFill>
                  <a:schemeClr val="accent2"/>
                </a:solidFill>
              </a:rPr>
              <a:t>                       		distance = 1:10,  # allows to test a range of distance values</a:t>
            </a:r>
          </a:p>
          <a:p>
            <a:pPr>
              <a:buClr>
                <a:schemeClr val="accent1"/>
              </a:buClr>
            </a:pPr>
            <a:r>
              <a:rPr lang="en-GB" sz="1400" dirty="0">
                <a:solidFill>
                  <a:schemeClr val="accent2"/>
                </a:solidFill>
              </a:rPr>
              <a:t>                       		kernel = 'triangular')</a:t>
            </a:r>
          </a:p>
          <a:p>
            <a:pPr>
              <a:buClr>
                <a:schemeClr val="accent1"/>
              </a:buClr>
            </a:pPr>
            <a:endParaRPr lang="en-GB" sz="1400" dirty="0"/>
          </a:p>
          <a:p>
            <a:pPr>
              <a:buClr>
                <a:schemeClr val="accent1"/>
              </a:buClr>
            </a:pPr>
            <a:r>
              <a:rPr lang="en-GB" sz="1400" dirty="0" err="1"/>
              <a:t>TuneLength</a:t>
            </a:r>
            <a:r>
              <a:rPr lang="en-GB" sz="1400" dirty="0"/>
              <a:t> = 5, </a:t>
            </a:r>
            <a:r>
              <a:rPr lang="en-GB" sz="1400" dirty="0" err="1"/>
              <a:t>verboseIter</a:t>
            </a:r>
            <a:r>
              <a:rPr lang="en-GB" sz="1400" dirty="0"/>
              <a:t> = True, </a:t>
            </a:r>
          </a:p>
          <a:p>
            <a:pPr>
              <a:buClr>
                <a:schemeClr val="accent1"/>
              </a:buClr>
            </a:pPr>
            <a:r>
              <a:rPr lang="en-GB" sz="1400" dirty="0" err="1"/>
              <a:t>preProcess</a:t>
            </a:r>
            <a:r>
              <a:rPr lang="en-GB" sz="1400" dirty="0"/>
              <a:t> = c(“</a:t>
            </a:r>
            <a:r>
              <a:rPr lang="en-GB" sz="1400" dirty="0" err="1"/>
              <a:t>zv</a:t>
            </a:r>
            <a:r>
              <a:rPr lang="en-GB" sz="1400" dirty="0"/>
              <a:t>”)</a:t>
            </a:r>
          </a:p>
        </p:txBody>
      </p:sp>
      <p:pic>
        <p:nvPicPr>
          <p:cNvPr id="6" name="Graphic 5" descr="Rotje">
            <a:extLst>
              <a:ext uri="{FF2B5EF4-FFF2-40B4-BE49-F238E27FC236}">
                <a16:creationId xmlns:a16="http://schemas.microsoft.com/office/drawing/2014/main" id="{6E41CCD6-59D6-4A91-909F-C3372DAA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9647" y="833718"/>
            <a:ext cx="6185647" cy="61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96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36" y="317945"/>
            <a:ext cx="11803763" cy="95194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KPI’S TRAINING MODEL </a:t>
            </a:r>
            <a:r>
              <a:rPr lang="en-GB" b="1" dirty="0">
                <a:solidFill>
                  <a:schemeClr val="accent2"/>
                </a:solidFill>
              </a:rPr>
              <a:t>KNN-5 KERNEL ‘TRIANGULAR’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3B567696-4E28-4E2C-B67E-C7C595314FFF}"/>
              </a:ext>
            </a:extLst>
          </p:cNvPr>
          <p:cNvSpPr/>
          <p:nvPr/>
        </p:nvSpPr>
        <p:spPr>
          <a:xfrm>
            <a:off x="849632" y="1786300"/>
            <a:ext cx="10995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Latitude</a:t>
            </a:r>
            <a:r>
              <a:rPr lang="en-GB" sz="2800" dirty="0"/>
              <a:t>	</a:t>
            </a:r>
            <a:r>
              <a:rPr lang="en-GB" sz="2800" b="1" dirty="0">
                <a:solidFill>
                  <a:schemeClr val="accent2"/>
                </a:solidFill>
              </a:rPr>
              <a:t>K/D</a:t>
            </a:r>
            <a:r>
              <a:rPr lang="en-GB" sz="2800" dirty="0"/>
              <a:t>	</a:t>
            </a:r>
            <a:r>
              <a:rPr lang="en-GB" sz="2800" b="1" dirty="0">
                <a:solidFill>
                  <a:schemeClr val="accent1"/>
                </a:solidFill>
              </a:rPr>
              <a:t>RMSE     	 	RSQ      		MAE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B1</a:t>
            </a:r>
            <a:r>
              <a:rPr lang="en-GB" sz="2800" dirty="0"/>
              <a:t> 		1        	4.594654  		</a:t>
            </a:r>
            <a:r>
              <a:rPr lang="en-GB" sz="2800" dirty="0">
                <a:solidFill>
                  <a:schemeClr val="accent6"/>
                </a:solidFill>
              </a:rPr>
              <a:t>0.9841134 </a:t>
            </a:r>
            <a:r>
              <a:rPr lang="en-GB" sz="2800" dirty="0"/>
              <a:t> 		</a:t>
            </a:r>
            <a:r>
              <a:rPr lang="en-GB" sz="2800" b="1" dirty="0">
                <a:solidFill>
                  <a:schemeClr val="accent2"/>
                </a:solidFill>
              </a:rPr>
              <a:t>1.345218</a:t>
            </a:r>
            <a:r>
              <a:rPr lang="en-GB" sz="2800" dirty="0">
                <a:solidFill>
                  <a:schemeClr val="accent2"/>
                </a:solidFill>
              </a:rPr>
              <a:t>	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977C20A4-EAC9-457D-830D-BCE06AFF8FD6}"/>
              </a:ext>
            </a:extLst>
          </p:cNvPr>
          <p:cNvSpPr/>
          <p:nvPr/>
        </p:nvSpPr>
        <p:spPr>
          <a:xfrm>
            <a:off x="790908" y="3238637"/>
            <a:ext cx="103268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Longitude</a:t>
            </a:r>
            <a:r>
              <a:rPr lang="en-GB" sz="2800" dirty="0"/>
              <a:t>	</a:t>
            </a:r>
            <a:r>
              <a:rPr lang="en-GB" sz="2800" b="1" dirty="0">
                <a:solidFill>
                  <a:schemeClr val="accent2"/>
                </a:solidFill>
              </a:rPr>
              <a:t>K/D</a:t>
            </a:r>
            <a:r>
              <a:rPr lang="en-GB" sz="2800" dirty="0"/>
              <a:t>	</a:t>
            </a:r>
            <a:r>
              <a:rPr lang="en-GB" sz="2800" b="1" dirty="0">
                <a:solidFill>
                  <a:schemeClr val="accent1"/>
                </a:solidFill>
              </a:rPr>
              <a:t>RMSE      		RSQ      	     	MAE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B1 </a:t>
            </a:r>
            <a:r>
              <a:rPr lang="en-GB" sz="2800" dirty="0"/>
              <a:t>		1         5.042662  		</a:t>
            </a:r>
            <a:r>
              <a:rPr lang="en-GB" sz="2800" dirty="0">
                <a:solidFill>
                  <a:schemeClr val="accent6"/>
                </a:solidFill>
              </a:rPr>
              <a:t>0.9897146</a:t>
            </a:r>
            <a:r>
              <a:rPr lang="en-GB" sz="2800" dirty="0"/>
              <a:t>  		</a:t>
            </a:r>
            <a:r>
              <a:rPr lang="en-GB" sz="2800" b="1" dirty="0">
                <a:solidFill>
                  <a:schemeClr val="accent2"/>
                </a:solidFill>
              </a:rPr>
              <a:t>1.479346 </a:t>
            </a:r>
          </a:p>
          <a:p>
            <a:endParaRPr lang="en-GB" sz="28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E22829C-7FC0-423C-9225-9F024FBFD97C}"/>
              </a:ext>
            </a:extLst>
          </p:cNvPr>
          <p:cNvSpPr/>
          <p:nvPr/>
        </p:nvSpPr>
        <p:spPr>
          <a:xfrm>
            <a:off x="790908" y="5001724"/>
            <a:ext cx="103268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Floor	</a:t>
            </a:r>
            <a:r>
              <a:rPr lang="en-GB" sz="2800" dirty="0"/>
              <a:t>	</a:t>
            </a:r>
            <a:r>
              <a:rPr lang="en-GB" sz="2800" b="1" dirty="0">
                <a:solidFill>
                  <a:schemeClr val="accent2"/>
                </a:solidFill>
              </a:rPr>
              <a:t>K/D</a:t>
            </a:r>
            <a:r>
              <a:rPr lang="en-GB" sz="2800" dirty="0"/>
              <a:t>	</a:t>
            </a:r>
            <a:r>
              <a:rPr lang="en-GB" sz="2800" b="1" dirty="0">
                <a:solidFill>
                  <a:schemeClr val="accent1"/>
                </a:solidFill>
              </a:rPr>
              <a:t>Accuracy      		Kappa     	     	</a:t>
            </a:r>
            <a:endParaRPr lang="en-GB" sz="2800" dirty="0"/>
          </a:p>
          <a:p>
            <a:r>
              <a:rPr lang="en-GB" sz="2800" dirty="0">
                <a:solidFill>
                  <a:schemeClr val="accent1"/>
                </a:solidFill>
              </a:rPr>
              <a:t>B1 </a:t>
            </a:r>
            <a:r>
              <a:rPr lang="en-GB" sz="2800" dirty="0"/>
              <a:t>			</a:t>
            </a:r>
            <a:r>
              <a:rPr lang="en-GB" sz="2800" b="1" dirty="0">
                <a:solidFill>
                  <a:schemeClr val="accent6"/>
                </a:solidFill>
              </a:rPr>
              <a:t>0.9989664</a:t>
            </a:r>
            <a:r>
              <a:rPr lang="en-GB" sz="2800" dirty="0">
                <a:solidFill>
                  <a:schemeClr val="accent6"/>
                </a:solidFill>
              </a:rPr>
              <a:t>  		</a:t>
            </a:r>
            <a:r>
              <a:rPr lang="en-GB" sz="2800" b="1" dirty="0">
                <a:solidFill>
                  <a:schemeClr val="accent6"/>
                </a:solidFill>
              </a:rPr>
              <a:t>0.9986084</a:t>
            </a:r>
          </a:p>
        </p:txBody>
      </p:sp>
    </p:spTree>
    <p:extLst>
      <p:ext uri="{BB962C8B-B14F-4D97-AF65-F5344CB8AC3E}">
        <p14:creationId xmlns:p14="http://schemas.microsoft.com/office/powerpoint/2010/main" val="14969956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75" y="-9913"/>
            <a:ext cx="10515600" cy="95194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KPI’S prediction </a:t>
            </a:r>
            <a:r>
              <a:rPr lang="en-GB" b="1" dirty="0">
                <a:solidFill>
                  <a:schemeClr val="accent2"/>
                </a:solidFill>
              </a:rPr>
              <a:t>KNN-5 KERNEL ‘TRIANGULAR’ </a:t>
            </a:r>
            <a:r>
              <a:rPr lang="en-GB" b="1" dirty="0">
                <a:solidFill>
                  <a:schemeClr val="accent1"/>
                </a:solidFill>
              </a:rPr>
              <a:t>B1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3B567696-4E28-4E2C-B67E-C7C595314FFF}"/>
              </a:ext>
            </a:extLst>
          </p:cNvPr>
          <p:cNvSpPr/>
          <p:nvPr/>
        </p:nvSpPr>
        <p:spPr>
          <a:xfrm>
            <a:off x="451152" y="951947"/>
            <a:ext cx="116331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Latitude</a:t>
            </a:r>
            <a:r>
              <a:rPr lang="en-GB" sz="2800" dirty="0"/>
              <a:t>	</a:t>
            </a:r>
            <a:r>
              <a:rPr lang="en-GB" sz="2800" b="1" dirty="0">
                <a:solidFill>
                  <a:schemeClr val="accent1"/>
                </a:solidFill>
              </a:rPr>
              <a:t>RMSE     	 	RSQ      		MAE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B1</a:t>
            </a:r>
            <a:r>
              <a:rPr lang="en-GB" sz="2800" dirty="0"/>
              <a:t> 		13.90938 		84.27212 		8.087321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977C20A4-EAC9-457D-830D-BCE06AFF8FD6}"/>
              </a:ext>
            </a:extLst>
          </p:cNvPr>
          <p:cNvSpPr/>
          <p:nvPr/>
        </p:nvSpPr>
        <p:spPr>
          <a:xfrm>
            <a:off x="451152" y="2044005"/>
            <a:ext cx="103268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Longitude</a:t>
            </a:r>
            <a:r>
              <a:rPr lang="en-GB" sz="2800" dirty="0"/>
              <a:t>	</a:t>
            </a:r>
            <a:r>
              <a:rPr lang="en-GB" sz="2800" b="1" dirty="0">
                <a:solidFill>
                  <a:schemeClr val="accent1"/>
                </a:solidFill>
              </a:rPr>
              <a:t>RMSE      		RSQ      	     	MAE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B1 </a:t>
            </a:r>
            <a:r>
              <a:rPr lang="en-GB" sz="2800" dirty="0"/>
              <a:t>		12.95162 		91.981 		7.870612</a:t>
            </a:r>
          </a:p>
          <a:p>
            <a:endParaRPr lang="en-GB" sz="28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218147D-DFB1-4CCA-A140-631E8539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964" y="3270369"/>
            <a:ext cx="4910036" cy="358779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1BE51D6-5AA3-49EE-A2BA-9BCEDD5A3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04" y="3158050"/>
            <a:ext cx="5168342" cy="3570188"/>
          </a:xfrm>
          <a:prstGeom prst="rect">
            <a:avLst/>
          </a:prstGeom>
        </p:spPr>
      </p:pic>
      <p:sp>
        <p:nvSpPr>
          <p:cNvPr id="10" name="Ovaal 9">
            <a:extLst>
              <a:ext uri="{FF2B5EF4-FFF2-40B4-BE49-F238E27FC236}">
                <a16:creationId xmlns:a16="http://schemas.microsoft.com/office/drawing/2014/main" id="{2D1481A3-C52F-4772-822F-0582C1C02E98}"/>
              </a:ext>
            </a:extLst>
          </p:cNvPr>
          <p:cNvSpPr/>
          <p:nvPr/>
        </p:nvSpPr>
        <p:spPr>
          <a:xfrm>
            <a:off x="9433415" y="5180410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30B3795E-9199-4027-9B58-83EC4A019F97}"/>
              </a:ext>
            </a:extLst>
          </p:cNvPr>
          <p:cNvSpPr/>
          <p:nvPr/>
        </p:nvSpPr>
        <p:spPr>
          <a:xfrm>
            <a:off x="10224521" y="5784387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D21743C-67A1-4082-BDBB-B7EABFAE5B5D}"/>
              </a:ext>
            </a:extLst>
          </p:cNvPr>
          <p:cNvSpPr txBox="1"/>
          <p:nvPr/>
        </p:nvSpPr>
        <p:spPr>
          <a:xfrm>
            <a:off x="5340146" y="3158050"/>
            <a:ext cx="1783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Floor</a:t>
            </a:r>
            <a:r>
              <a:rPr lang="en-GB" b="1" dirty="0">
                <a:solidFill>
                  <a:schemeClr val="accent2"/>
                </a:solidFill>
              </a:rPr>
              <a:t> </a:t>
            </a:r>
            <a:r>
              <a:rPr lang="en-GB" dirty="0"/>
              <a:t>prediction is improved for accurate floors, however errors in predicting floor 3 &amp; 2 stayed the same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04C1918-19F8-4042-8A76-81221DAC4E0B}"/>
              </a:ext>
            </a:extLst>
          </p:cNvPr>
          <p:cNvSpPr txBox="1"/>
          <p:nvPr/>
        </p:nvSpPr>
        <p:spPr>
          <a:xfrm>
            <a:off x="9973047" y="953858"/>
            <a:ext cx="1783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Lat/long </a:t>
            </a:r>
            <a:r>
              <a:rPr lang="en-GB" dirty="0"/>
              <a:t>prediction did not improve on any KPI</a:t>
            </a:r>
            <a:endParaRPr lang="en-GB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402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057C8-07CA-4297-A1C2-22455DD2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408"/>
            <a:ext cx="10515600" cy="870799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CONCLUSIONS &amp; RECOMMENDATIONS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9EA971-59CF-40B0-9F12-3D112DE33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272" y="3254684"/>
            <a:ext cx="5367057" cy="335230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It is possible to locate a person in a building and roughly on a floor.</a:t>
            </a:r>
          </a:p>
          <a:p>
            <a:pPr>
              <a:buClr>
                <a:schemeClr val="accent2"/>
              </a:buClr>
              <a:buFont typeface="Calibri" panose="020F0502020204030204" pitchFamily="34" charset="0"/>
              <a:buChar char="‽"/>
            </a:pPr>
            <a:r>
              <a:rPr lang="en-GB" sz="2400" dirty="0"/>
              <a:t>However if directions on room level are required the positioning need improvement to become more accurate.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Both </a:t>
            </a:r>
            <a:r>
              <a:rPr lang="en-GB" sz="2400" dirty="0" err="1"/>
              <a:t>Knn</a:t>
            </a:r>
            <a:r>
              <a:rPr lang="en-GB" sz="2400" dirty="0"/>
              <a:t> as RF perform quite good but differ per building floor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F096BA-6E24-4679-9284-B0DAFC981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4577" y="3264144"/>
            <a:ext cx="5367057" cy="304404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 Improve the </a:t>
            </a:r>
            <a:r>
              <a:rPr lang="en-GB" sz="2400" dirty="0" err="1"/>
              <a:t>WiFi</a:t>
            </a:r>
            <a:r>
              <a:rPr lang="en-GB" sz="2400" dirty="0"/>
              <a:t> signal strength and make sure it is not interfering with other signals. Also make sure the signal is unique and consistent to Improve learning algorithms. 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/>
          </a:p>
          <a:p>
            <a:pPr>
              <a:buFont typeface="Wingdings" panose="05000000000000000000" pitchFamily="2" charset="2"/>
              <a:buChar char="Ø"/>
            </a:pPr>
            <a:endParaRPr lang="en-GB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Consider to use best performing model per building and/or floor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C7F365F-45D5-4A66-AA55-CD7730A8815D}"/>
              </a:ext>
            </a:extLst>
          </p:cNvPr>
          <p:cNvSpPr txBox="1"/>
          <p:nvPr/>
        </p:nvSpPr>
        <p:spPr>
          <a:xfrm>
            <a:off x="1033742" y="1297886"/>
            <a:ext cx="10706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investigate the feasibility of using "</a:t>
            </a:r>
            <a:r>
              <a:rPr lang="en-US" dirty="0" err="1"/>
              <a:t>wifi</a:t>
            </a:r>
            <a:r>
              <a:rPr lang="en-US" dirty="0"/>
              <a:t> fingerprinting" to determine a person's location in indoor spaces.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multiple machine learning models to see which produces the best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recommendation to the client that would like ultimately develop an indoor </a:t>
            </a:r>
            <a:r>
              <a:rPr lang="en-US" dirty="0" err="1"/>
              <a:t>locationing</a:t>
            </a:r>
            <a:r>
              <a:rPr lang="en-US" dirty="0"/>
              <a:t> app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3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47" y="105149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Summary </a:t>
            </a:r>
            <a:r>
              <a:rPr lang="en-GB" sz="3200" dirty="0"/>
              <a:t>(trainingData [ ,521:529])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1E0C5EC-47EB-4B18-92EC-00A8B8A79889}"/>
              </a:ext>
            </a:extLst>
          </p:cNvPr>
          <p:cNvSpPr txBox="1"/>
          <p:nvPr/>
        </p:nvSpPr>
        <p:spPr>
          <a:xfrm>
            <a:off x="0" y="1690688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LONGITUDE        	LATITUDE           	FLOOR         		BUILDINGID      	SPACEID          		RELATIVEPOSITION     	USERID      </a:t>
            </a:r>
          </a:p>
          <a:p>
            <a:r>
              <a:rPr lang="en-GB" sz="1200" dirty="0"/>
              <a:t> Min.   :-7691  	 	Min.   :4864746  	 Min.   :0.000   	Min.   :0.000   		Length:19937       	Min.   :1.000    	Min.   : 1.000  </a:t>
            </a:r>
          </a:p>
          <a:p>
            <a:r>
              <a:rPr lang="en-GB" sz="1200" dirty="0"/>
              <a:t> 1st Qu.:-7595   	</a:t>
            </a:r>
            <a:r>
              <a:rPr lang="en-GB" sz="1200" dirty="0" err="1"/>
              <a:t>st</a:t>
            </a:r>
            <a:r>
              <a:rPr lang="en-GB" sz="1200" dirty="0"/>
              <a:t> Qu.:4864821   	1st Qu.:1.000   	1st Qu.:0.000   	Class :character   	1st Qu.:2.000    	1st Qu.: 5.000  </a:t>
            </a:r>
          </a:p>
          <a:p>
            <a:r>
              <a:rPr lang="en-GB" sz="1200" dirty="0"/>
              <a:t> Median :-7423   	Median :4864852   	Median :2.000   	Median :1.000   	Mode  :character   	Median :2.000    	Median :11.000  </a:t>
            </a:r>
          </a:p>
          <a:p>
            <a:r>
              <a:rPr lang="en-GB" sz="1200" dirty="0"/>
              <a:t> Mean   :-7464   	Mean   :4864871   	Mean   :1.675   	Mean   :1.213         	Mean   :1.833    			Mean   : 9.068  </a:t>
            </a:r>
          </a:p>
          <a:p>
            <a:r>
              <a:rPr lang="en-GB" sz="1200" dirty="0"/>
              <a:t> 3rd Qu.:-7359   	3rd Qu.:4864930   	3rd Qu.:3.000   	3rd Qu.:2.000               	3rd Qu.:2.000   	 		3rd Qu.:13.000  </a:t>
            </a:r>
          </a:p>
          <a:p>
            <a:r>
              <a:rPr lang="en-GB" sz="1200" dirty="0"/>
              <a:t> Max.   :-7301   	Max.   :4865017   	Max.   :4.000   		Max.   :2.000    	Max.   :2.000    			Max.   :18.000  </a:t>
            </a:r>
          </a:p>
          <a:p>
            <a:r>
              <a:rPr lang="en-GB" sz="1200" dirty="0"/>
              <a:t>    </a:t>
            </a:r>
          </a:p>
          <a:p>
            <a:r>
              <a:rPr lang="en-GB" sz="1200" dirty="0"/>
              <a:t>	 PHONEID        	</a:t>
            </a:r>
          </a:p>
          <a:p>
            <a:r>
              <a:rPr lang="en-GB" sz="1200" dirty="0"/>
              <a:t>	 Min.   : 1.00   		</a:t>
            </a:r>
          </a:p>
          <a:p>
            <a:r>
              <a:rPr lang="en-GB" sz="1200" dirty="0"/>
              <a:t>	 1st Qu.: 8.00   	</a:t>
            </a:r>
          </a:p>
          <a:p>
            <a:r>
              <a:rPr lang="en-GB" sz="1200" dirty="0"/>
              <a:t> 	Median :13.00  	</a:t>
            </a:r>
          </a:p>
          <a:p>
            <a:r>
              <a:rPr lang="en-GB" sz="1200" dirty="0"/>
              <a:t>	 Mean   :13.02   	</a:t>
            </a:r>
          </a:p>
          <a:p>
            <a:r>
              <a:rPr lang="en-GB" sz="1200" dirty="0"/>
              <a:t> 	3rd Qu.:14.00  	</a:t>
            </a:r>
          </a:p>
          <a:p>
            <a:r>
              <a:rPr lang="en-GB" sz="1200" dirty="0"/>
              <a:t>	 Max.   :24.00   	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6FA49A7-610D-406E-A10F-ED7EF6FA4741}"/>
              </a:ext>
            </a:extLst>
          </p:cNvPr>
          <p:cNvSpPr txBox="1"/>
          <p:nvPr/>
        </p:nvSpPr>
        <p:spPr>
          <a:xfrm>
            <a:off x="2600506" y="3168015"/>
            <a:ext cx="37472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TIMESTAMP</a:t>
            </a:r>
          </a:p>
          <a:p>
            <a:r>
              <a:rPr lang="fr-FR" sz="1200" dirty="0"/>
              <a:t>Min:	"2013-05-30 10:15:24" </a:t>
            </a:r>
          </a:p>
          <a:p>
            <a:r>
              <a:rPr lang="fr-FR" sz="1200" dirty="0"/>
              <a:t>1st </a:t>
            </a:r>
            <a:r>
              <a:rPr lang="fr-FR" sz="1200" dirty="0" err="1"/>
              <a:t>Qu</a:t>
            </a:r>
            <a:r>
              <a:rPr lang="fr-FR" sz="1200" dirty="0"/>
              <a:t>:	"2013-06-12 16:50:18" </a:t>
            </a:r>
          </a:p>
          <a:p>
            <a:r>
              <a:rPr lang="fr-FR" sz="1200" dirty="0" err="1"/>
              <a:t>Median</a:t>
            </a:r>
            <a:r>
              <a:rPr lang="fr-FR" sz="1200" dirty="0"/>
              <a:t>	"2013-06-20 08:12:52" </a:t>
            </a:r>
          </a:p>
          <a:p>
            <a:r>
              <a:rPr lang="fr-FR" sz="1200" dirty="0" err="1"/>
              <a:t>Mean</a:t>
            </a:r>
            <a:r>
              <a:rPr lang="fr-FR" sz="1200" dirty="0"/>
              <a:t>:	"2013-06-16 22:20:50" </a:t>
            </a:r>
          </a:p>
          <a:p>
            <a:r>
              <a:rPr lang="fr-FR" sz="1200" dirty="0"/>
              <a:t>3rd </a:t>
            </a:r>
            <a:r>
              <a:rPr lang="fr-FR" sz="1200" dirty="0" err="1"/>
              <a:t>Qu</a:t>
            </a:r>
            <a:r>
              <a:rPr lang="fr-FR" sz="1200" dirty="0"/>
              <a:t>:	"2013-06-20 09:37:26"  </a:t>
            </a:r>
          </a:p>
          <a:p>
            <a:r>
              <a:rPr lang="fr-FR" sz="1200" dirty="0"/>
              <a:t>Max:	"2013-06-20 14:15:45"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4177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5207"/>
            <a:ext cx="10515600" cy="1325563"/>
          </a:xfrm>
        </p:spPr>
        <p:txBody>
          <a:bodyPr/>
          <a:lstStyle/>
          <a:p>
            <a:r>
              <a:rPr lang="en-GB" b="1" baseline="30000" dirty="0"/>
              <a:t>test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KNN-5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in </a:t>
            </a:r>
            <a:r>
              <a:rPr lang="en-GB" dirty="0">
                <a:solidFill>
                  <a:schemeClr val="accent1"/>
                </a:solidFill>
              </a:rPr>
              <a:t>EDA </a:t>
            </a:r>
            <a:r>
              <a:rPr lang="en-GB" dirty="0" err="1">
                <a:solidFill>
                  <a:schemeClr val="accent1"/>
                </a:solidFill>
              </a:rPr>
              <a:t>fase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1E0C5EC-47EB-4B18-92EC-00A8B8A79889}"/>
              </a:ext>
            </a:extLst>
          </p:cNvPr>
          <p:cNvSpPr txBox="1"/>
          <p:nvPr/>
        </p:nvSpPr>
        <p:spPr>
          <a:xfrm>
            <a:off x="1946712" y="1138883"/>
            <a:ext cx="70617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Fit_long</a:t>
            </a:r>
            <a:endParaRPr lang="en-US" dirty="0"/>
          </a:p>
          <a:p>
            <a:r>
              <a:rPr lang="en-US" dirty="0"/>
              <a:t>k-Nearest Neighbors 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1502</a:t>
            </a:r>
            <a:r>
              <a:rPr lang="en-US" dirty="0"/>
              <a:t> samples</a:t>
            </a:r>
          </a:p>
          <a:p>
            <a:r>
              <a:rPr lang="en-US" dirty="0"/>
              <a:t> 529 predictor</a:t>
            </a:r>
          </a:p>
          <a:p>
            <a:endParaRPr lang="en-US" dirty="0"/>
          </a:p>
          <a:p>
            <a:r>
              <a:rPr lang="en-US" dirty="0"/>
              <a:t>Pre-processing: median imputation (525), remove (122) </a:t>
            </a:r>
          </a:p>
          <a:p>
            <a:r>
              <a:rPr lang="en-US" dirty="0"/>
              <a:t>Resampling: </a:t>
            </a:r>
            <a:r>
              <a:rPr lang="en-US" dirty="0">
                <a:solidFill>
                  <a:schemeClr val="accent6"/>
                </a:solidFill>
              </a:rPr>
              <a:t>Cross-Validated (10 fold, repeated 1 times) </a:t>
            </a:r>
          </a:p>
          <a:p>
            <a:r>
              <a:rPr lang="en-US" dirty="0"/>
              <a:t>Summary of sample sizes: 1352, 1353, 1352, 1351, 1351, 1352, ... </a:t>
            </a:r>
          </a:p>
          <a:p>
            <a:r>
              <a:rPr lang="en-US" dirty="0"/>
              <a:t>Resampling results across tuning parameters: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k  	RMSE      		</a:t>
            </a:r>
            <a:r>
              <a:rPr lang="en-US" dirty="0" err="1">
                <a:solidFill>
                  <a:schemeClr val="accent1"/>
                </a:solidFill>
              </a:rPr>
              <a:t>Rsquared</a:t>
            </a:r>
            <a:r>
              <a:rPr lang="en-US" dirty="0">
                <a:solidFill>
                  <a:schemeClr val="accent1"/>
                </a:solidFill>
              </a:rPr>
              <a:t>   	MAE     </a:t>
            </a:r>
          </a:p>
          <a:p>
            <a:r>
              <a:rPr lang="en-US" dirty="0"/>
              <a:t>  5  	13.25943  	0.9885509  	7.446795</a:t>
            </a:r>
          </a:p>
          <a:p>
            <a:r>
              <a:rPr lang="en-US" dirty="0"/>
              <a:t>  7  	15.20129  	0.9849412  	8.750156</a:t>
            </a:r>
          </a:p>
          <a:p>
            <a:r>
              <a:rPr lang="en-US" dirty="0"/>
              <a:t>  9  	16.84683 	0.9814590  	9.967150</a:t>
            </a:r>
          </a:p>
          <a:p>
            <a:endParaRPr lang="en-US" dirty="0"/>
          </a:p>
          <a:p>
            <a:r>
              <a:rPr lang="en-US" dirty="0"/>
              <a:t>RMSE was used to select the optimal model using the smallest value.</a:t>
            </a:r>
          </a:p>
          <a:p>
            <a:r>
              <a:rPr lang="en-US" dirty="0"/>
              <a:t>The final value used for the model was k = 5.</a:t>
            </a:r>
            <a:endParaRPr lang="en-GB" dirty="0"/>
          </a:p>
          <a:p>
            <a:endParaRPr lang="en-GB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3D74BB02-D11B-4468-ABA5-4F3A54BF4CC8}"/>
              </a:ext>
            </a:extLst>
          </p:cNvPr>
          <p:cNvSpPr/>
          <p:nvPr/>
        </p:nvSpPr>
        <p:spPr>
          <a:xfrm>
            <a:off x="6304820" y="4118582"/>
            <a:ext cx="1398495" cy="14074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98522EEA-04BC-4117-A1CD-174D6585D459}"/>
              </a:ext>
            </a:extLst>
          </p:cNvPr>
          <p:cNvSpPr/>
          <p:nvPr/>
        </p:nvSpPr>
        <p:spPr>
          <a:xfrm>
            <a:off x="2639186" y="4118581"/>
            <a:ext cx="1398495" cy="14074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9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Rotje">
            <a:extLst>
              <a:ext uri="{FF2B5EF4-FFF2-40B4-BE49-F238E27FC236}">
                <a16:creationId xmlns:a16="http://schemas.microsoft.com/office/drawing/2014/main" id="{4EB402EF-EF02-4B9E-AAF8-0B3F63262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30" y="583782"/>
            <a:ext cx="6185647" cy="6185647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543B9C31-494C-4800-8C93-097C7A8182D5}"/>
              </a:ext>
            </a:extLst>
          </p:cNvPr>
          <p:cNvSpPr txBox="1"/>
          <p:nvPr/>
        </p:nvSpPr>
        <p:spPr>
          <a:xfrm>
            <a:off x="6019800" y="220755"/>
            <a:ext cx="634196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1</a:t>
            </a:r>
            <a:r>
              <a:rPr lang="en-GB" sz="2800" b="1" baseline="30000" dirty="0">
                <a:solidFill>
                  <a:schemeClr val="accent1"/>
                </a:solidFill>
              </a:rPr>
              <a:t>st</a:t>
            </a:r>
            <a:r>
              <a:rPr lang="en-GB" sz="2800" b="1" dirty="0">
                <a:solidFill>
                  <a:schemeClr val="accent1"/>
                </a:solidFill>
              </a:rPr>
              <a:t> iteration with </a:t>
            </a:r>
            <a:r>
              <a:rPr lang="en-GB" sz="2800" b="1" dirty="0">
                <a:solidFill>
                  <a:schemeClr val="accent2"/>
                </a:solidFill>
              </a:rPr>
              <a:t>KNN-5</a:t>
            </a:r>
            <a:r>
              <a:rPr lang="en-GB" sz="2800" b="1" dirty="0">
                <a:solidFill>
                  <a:schemeClr val="accent1"/>
                </a:solidFill>
              </a:rPr>
              <a:t> model</a:t>
            </a:r>
          </a:p>
          <a:p>
            <a:endParaRPr lang="en-GB" sz="2800" dirty="0"/>
          </a:p>
          <a:p>
            <a:r>
              <a:rPr lang="en-GB" sz="2800" dirty="0">
                <a:solidFill>
                  <a:schemeClr val="accent5"/>
                </a:solidFill>
              </a:rPr>
              <a:t>Sample size 7500</a:t>
            </a:r>
            <a:r>
              <a:rPr lang="en-GB" sz="2800" dirty="0"/>
              <a:t>. Data partition 75/25</a:t>
            </a:r>
          </a:p>
          <a:p>
            <a:pPr>
              <a:buClr>
                <a:schemeClr val="accent1"/>
              </a:buClr>
            </a:pPr>
            <a:endParaRPr lang="en-GB" sz="28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Per building (0, 1, 2)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For Latitude, Longitude, Floor</a:t>
            </a:r>
          </a:p>
          <a:p>
            <a:pPr>
              <a:buClr>
                <a:schemeClr val="accent1"/>
              </a:buClr>
            </a:pPr>
            <a:endParaRPr lang="en-GB" sz="2800" dirty="0"/>
          </a:p>
          <a:p>
            <a:pPr>
              <a:buClr>
                <a:schemeClr val="accent1"/>
              </a:buClr>
            </a:pPr>
            <a:r>
              <a:rPr lang="en-GB" b="1" dirty="0">
                <a:solidFill>
                  <a:schemeClr val="accent2"/>
                </a:solidFill>
              </a:rPr>
              <a:t>Pre-process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 err="1"/>
              <a:t>zv</a:t>
            </a:r>
            <a:r>
              <a:rPr lang="en-US" dirty="0"/>
              <a:t> = identifies numeric predictor columns with a single value (i.e. having zero variance)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 err="1"/>
              <a:t>medianImpute</a:t>
            </a:r>
            <a:r>
              <a:rPr lang="en-US" dirty="0"/>
              <a:t> = in case of missing values use median</a:t>
            </a:r>
            <a:endParaRPr lang="en-GB" dirty="0"/>
          </a:p>
          <a:p>
            <a:pPr algn="ctr">
              <a:buClr>
                <a:schemeClr val="accent1"/>
              </a:buClr>
            </a:pPr>
            <a:endParaRPr lang="en-GB" sz="1400" dirty="0"/>
          </a:p>
          <a:p>
            <a:pPr algn="ctr">
              <a:buClr>
                <a:schemeClr val="accent1"/>
              </a:buClr>
            </a:pPr>
            <a:r>
              <a:rPr lang="en-GB" sz="1400" dirty="0" err="1"/>
              <a:t>TuneLength</a:t>
            </a:r>
            <a:r>
              <a:rPr lang="en-GB" sz="1400" dirty="0"/>
              <a:t> = 5, </a:t>
            </a:r>
            <a:r>
              <a:rPr lang="en-GB" sz="1400" dirty="0" err="1"/>
              <a:t>verboseIter</a:t>
            </a:r>
            <a:r>
              <a:rPr lang="en-GB" sz="1400" dirty="0"/>
              <a:t> = True, </a:t>
            </a:r>
          </a:p>
          <a:p>
            <a:pPr algn="ctr">
              <a:buClr>
                <a:schemeClr val="accent1"/>
              </a:buClr>
            </a:pPr>
            <a:r>
              <a:rPr lang="en-GB" sz="1400" dirty="0" err="1"/>
              <a:t>preProcess</a:t>
            </a:r>
            <a:r>
              <a:rPr lang="en-GB" sz="1400" dirty="0"/>
              <a:t> = c(“</a:t>
            </a:r>
            <a:r>
              <a:rPr lang="en-GB" sz="1400" dirty="0" err="1"/>
              <a:t>zv</a:t>
            </a:r>
            <a:r>
              <a:rPr lang="en-GB" sz="1400" dirty="0"/>
              <a:t>”, “</a:t>
            </a:r>
            <a:r>
              <a:rPr lang="en-GB" sz="1400" dirty="0" err="1"/>
              <a:t>medianImpute</a:t>
            </a:r>
            <a:r>
              <a:rPr lang="en-GB" sz="14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16150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" y="83975"/>
            <a:ext cx="7850141" cy="42797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1</a:t>
            </a:r>
            <a:r>
              <a:rPr lang="en-GB" b="1" baseline="30000" dirty="0">
                <a:solidFill>
                  <a:schemeClr val="accent1"/>
                </a:solidFill>
              </a:rPr>
              <a:t>st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KNN-5 </a:t>
            </a:r>
            <a:r>
              <a:rPr lang="en-GB" b="1" dirty="0">
                <a:solidFill>
                  <a:schemeClr val="accent1"/>
                </a:solidFill>
              </a:rPr>
              <a:t>model results for Lat/Long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A75E72C-784D-4300-A09B-D45CBBBAB74A}"/>
              </a:ext>
            </a:extLst>
          </p:cNvPr>
          <p:cNvSpPr/>
          <p:nvPr/>
        </p:nvSpPr>
        <p:spPr>
          <a:xfrm>
            <a:off x="532432" y="699082"/>
            <a:ext cx="330614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noProof="1"/>
              <a:t>Fit_lat_</a:t>
            </a:r>
            <a:r>
              <a:rPr lang="en-GB" sz="1000" noProof="1">
                <a:solidFill>
                  <a:schemeClr val="accent1"/>
                </a:solidFill>
              </a:rPr>
              <a:t>B0 </a:t>
            </a:r>
            <a:r>
              <a:rPr lang="en-GB" sz="1000" noProof="1"/>
              <a:t>&lt;- train(</a:t>
            </a:r>
            <a:r>
              <a:rPr lang="en-GB" sz="1000" noProof="1">
                <a:solidFill>
                  <a:schemeClr val="accent1"/>
                </a:solidFill>
              </a:rPr>
              <a:t>LATITUDE</a:t>
            </a:r>
            <a:r>
              <a:rPr lang="en-GB" sz="1000" noProof="1"/>
              <a:t> ~., </a:t>
            </a:r>
          </a:p>
          <a:p>
            <a:r>
              <a:rPr lang="en-GB" sz="1000" noProof="1"/>
              <a:t>                  data = training_B0_lat, </a:t>
            </a:r>
          </a:p>
          <a:p>
            <a:r>
              <a:rPr lang="en-GB" sz="1000" noProof="1"/>
              <a:t>                  method = "kknn", </a:t>
            </a:r>
          </a:p>
          <a:p>
            <a:r>
              <a:rPr lang="en-GB" sz="1000" noProof="1"/>
              <a:t>                  trControl=fitControl, </a:t>
            </a:r>
          </a:p>
          <a:p>
            <a:r>
              <a:rPr lang="en-GB" sz="1000" noProof="1"/>
              <a:t>                  tuneLength = 5,</a:t>
            </a:r>
          </a:p>
          <a:p>
            <a:r>
              <a:rPr lang="en-GB" sz="1000" noProof="1"/>
              <a:t>                  verboseIter = TRUE,</a:t>
            </a:r>
          </a:p>
          <a:p>
            <a:r>
              <a:rPr lang="en-GB" sz="1000" noProof="1"/>
              <a:t>                  preProcess = c("zv", "medianImpute"))</a:t>
            </a:r>
          </a:p>
          <a:p>
            <a:r>
              <a:rPr lang="en-GB" sz="1000" noProof="1"/>
              <a:t>Fit_lat_B0</a:t>
            </a:r>
          </a:p>
          <a:p>
            <a:r>
              <a:rPr lang="en-GB" sz="1000" noProof="1"/>
              <a:t>saveRDS(Fit_lat_B0, file = "KNN_Fit_lat_B0.rds")</a:t>
            </a:r>
          </a:p>
          <a:p>
            <a:r>
              <a:rPr lang="en-GB" sz="1000" noProof="1"/>
              <a:t>#k   RMSE       Rsquared   MAE      </a:t>
            </a:r>
          </a:p>
          <a:p>
            <a:r>
              <a:rPr lang="en-GB" sz="1000" noProof="1"/>
              <a:t>#5   </a:t>
            </a:r>
            <a:r>
              <a:rPr lang="en-GB" sz="1000" b="1" noProof="1">
                <a:solidFill>
                  <a:schemeClr val="accent2"/>
                </a:solidFill>
              </a:rPr>
              <a:t>6.460450  0.9588620  3.660657</a:t>
            </a:r>
          </a:p>
          <a:p>
            <a:endParaRPr lang="en-GB" sz="1000" noProof="1"/>
          </a:p>
          <a:p>
            <a:r>
              <a:rPr lang="en-GB" sz="1000" noProof="1"/>
              <a:t>#Fit_lat_B0 postresample----</a:t>
            </a:r>
          </a:p>
          <a:p>
            <a:r>
              <a:rPr lang="en-GB" sz="1000" noProof="1"/>
              <a:t>postResample(pred = predict(object = Fit_lat_B0, </a:t>
            </a:r>
          </a:p>
          <a:p>
            <a:r>
              <a:rPr lang="en-GB" sz="1000" noProof="1"/>
              <a:t>                            newdata = testing_B0_lat), </a:t>
            </a:r>
          </a:p>
          <a:p>
            <a:r>
              <a:rPr lang="en-GB" sz="1000" noProof="1"/>
              <a:t>                            obs = testing_B0_lat$LATITUDE)</a:t>
            </a:r>
          </a:p>
          <a:p>
            <a:endParaRPr lang="en-GB" sz="1000" noProof="1"/>
          </a:p>
          <a:p>
            <a:r>
              <a:rPr lang="en-GB" sz="1000" b="1" noProof="1"/>
              <a:t>#   RMSE     	Rsquared 	MAE </a:t>
            </a:r>
          </a:p>
          <a:p>
            <a:r>
              <a:rPr lang="en-GB" sz="1000" b="1" noProof="1">
                <a:solidFill>
                  <a:schemeClr val="accent1"/>
                </a:solidFill>
              </a:rPr>
              <a:t>#   6.7003103 	0.9609583 	4.0250448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F8E857D-AA8D-4463-A5D7-0A99FC98D02D}"/>
              </a:ext>
            </a:extLst>
          </p:cNvPr>
          <p:cNvSpPr/>
          <p:nvPr/>
        </p:nvSpPr>
        <p:spPr>
          <a:xfrm>
            <a:off x="4445398" y="696807"/>
            <a:ext cx="3023119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noProof="1"/>
              <a:t>Fit_lat_</a:t>
            </a:r>
            <a:r>
              <a:rPr lang="en-GB" sz="1000" noProof="1">
                <a:solidFill>
                  <a:schemeClr val="accent1"/>
                </a:solidFill>
              </a:rPr>
              <a:t>B1</a:t>
            </a:r>
            <a:r>
              <a:rPr lang="en-GB" sz="1000" noProof="1"/>
              <a:t> &lt;- train(</a:t>
            </a:r>
            <a:r>
              <a:rPr lang="en-GB" sz="1000" noProof="1">
                <a:solidFill>
                  <a:schemeClr val="accent1"/>
                </a:solidFill>
              </a:rPr>
              <a:t>LATITUDE</a:t>
            </a:r>
            <a:r>
              <a:rPr lang="en-GB" sz="1000" noProof="1"/>
              <a:t>~., </a:t>
            </a:r>
          </a:p>
          <a:p>
            <a:r>
              <a:rPr lang="en-GB" sz="1000" noProof="1"/>
              <a:t>                    data = training_B1_lat, </a:t>
            </a:r>
          </a:p>
          <a:p>
            <a:r>
              <a:rPr lang="en-GB" sz="1000" noProof="1"/>
              <a:t>                    method = "kknn", </a:t>
            </a:r>
          </a:p>
          <a:p>
            <a:r>
              <a:rPr lang="en-GB" sz="1000" noProof="1"/>
              <a:t>                    trControl=fitControl, </a:t>
            </a:r>
          </a:p>
          <a:p>
            <a:r>
              <a:rPr lang="en-GB" sz="1000" noProof="1"/>
              <a:t>                    tuneLength = 5,</a:t>
            </a:r>
          </a:p>
          <a:p>
            <a:r>
              <a:rPr lang="en-GB" sz="1000" noProof="1"/>
              <a:t>                    verboseIter = TRUE,</a:t>
            </a:r>
          </a:p>
          <a:p>
            <a:r>
              <a:rPr lang="en-GB" sz="1000" noProof="1"/>
              <a:t>                    preProcess = c("zv", "medianImpute"))</a:t>
            </a:r>
          </a:p>
          <a:p>
            <a:r>
              <a:rPr lang="en-GB" sz="1000" noProof="1"/>
              <a:t>Fit_lat_B1</a:t>
            </a:r>
          </a:p>
          <a:p>
            <a:r>
              <a:rPr lang="en-GB" sz="1000" noProof="1"/>
              <a:t>saveRDS(Fit_lat_B1, file = "KNN_Fit_lat_B1.rds")</a:t>
            </a:r>
          </a:p>
          <a:p>
            <a:r>
              <a:rPr lang="en-GB" sz="1000" noProof="1"/>
              <a:t>#k   RMSE       Rsquared   MAE      </a:t>
            </a:r>
          </a:p>
          <a:p>
            <a:r>
              <a:rPr lang="en-GB" sz="1000" noProof="1"/>
              <a:t>#5   </a:t>
            </a:r>
            <a:r>
              <a:rPr lang="en-GB" sz="1000" b="1" noProof="1">
                <a:solidFill>
                  <a:schemeClr val="accent2"/>
                </a:solidFill>
              </a:rPr>
              <a:t>8.241445  0.9482391  4.979434</a:t>
            </a:r>
          </a:p>
          <a:p>
            <a:endParaRPr lang="en-GB" sz="1000" noProof="1"/>
          </a:p>
          <a:p>
            <a:r>
              <a:rPr lang="en-GB" sz="1000" noProof="1"/>
              <a:t>#Fit_lat_B1 postresample----</a:t>
            </a:r>
          </a:p>
          <a:p>
            <a:r>
              <a:rPr lang="en-GB" sz="1000" noProof="1"/>
              <a:t>postResample(pred = predict(object = Fit_lat_B1, </a:t>
            </a:r>
          </a:p>
          <a:p>
            <a:r>
              <a:rPr lang="en-GB" sz="1000" noProof="1"/>
              <a:t>                            newdata = testing_B1_lat), </a:t>
            </a:r>
          </a:p>
          <a:p>
            <a:r>
              <a:rPr lang="en-GB" sz="1000" noProof="1"/>
              <a:t>             obs = testing_B1_lat$LATITUDE)</a:t>
            </a:r>
          </a:p>
          <a:p>
            <a:endParaRPr lang="en-GB" sz="1000" noProof="1"/>
          </a:p>
          <a:p>
            <a:r>
              <a:rPr lang="en-GB" sz="1000" b="1" noProof="1"/>
              <a:t>#   RMSE     	Rsquared 	MAE </a:t>
            </a:r>
          </a:p>
          <a:p>
            <a:r>
              <a:rPr lang="en-GB" sz="1000" b="1" noProof="1">
                <a:solidFill>
                  <a:schemeClr val="accent1"/>
                </a:solidFill>
              </a:rPr>
              <a:t>#   6.7663285 	0.9645302 	4.4480253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64DC00B1-F460-4B45-9002-AD9FCA4FF483}"/>
              </a:ext>
            </a:extLst>
          </p:cNvPr>
          <p:cNvSpPr/>
          <p:nvPr/>
        </p:nvSpPr>
        <p:spPr>
          <a:xfrm>
            <a:off x="8091195" y="614995"/>
            <a:ext cx="321750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noProof="1"/>
              <a:t>Fit_lat_</a:t>
            </a:r>
            <a:r>
              <a:rPr lang="en-GB" sz="1000" noProof="1">
                <a:solidFill>
                  <a:schemeClr val="accent1"/>
                </a:solidFill>
              </a:rPr>
              <a:t>B2</a:t>
            </a:r>
            <a:r>
              <a:rPr lang="en-GB" sz="1000" noProof="1"/>
              <a:t> &lt;- train(</a:t>
            </a:r>
            <a:r>
              <a:rPr lang="en-GB" sz="1000" noProof="1">
                <a:solidFill>
                  <a:schemeClr val="accent1"/>
                </a:solidFill>
              </a:rPr>
              <a:t>LATITUDE</a:t>
            </a:r>
            <a:r>
              <a:rPr lang="en-GB" sz="1000" noProof="1"/>
              <a:t>~., </a:t>
            </a:r>
          </a:p>
          <a:p>
            <a:r>
              <a:rPr lang="en-GB" sz="1000" noProof="1"/>
              <a:t>                    data = training_B2_lat, </a:t>
            </a:r>
          </a:p>
          <a:p>
            <a:r>
              <a:rPr lang="en-GB" sz="1000" noProof="1"/>
              <a:t>                    method = "kknn", </a:t>
            </a:r>
          </a:p>
          <a:p>
            <a:r>
              <a:rPr lang="en-GB" sz="1000" noProof="1"/>
              <a:t>                    trControl=fitControl, </a:t>
            </a:r>
          </a:p>
          <a:p>
            <a:r>
              <a:rPr lang="en-GB" sz="1000" noProof="1"/>
              <a:t>                    tuneLength = 5,</a:t>
            </a:r>
          </a:p>
          <a:p>
            <a:r>
              <a:rPr lang="en-GB" sz="1000" noProof="1"/>
              <a:t>                    verboseIter = TRUE,</a:t>
            </a:r>
          </a:p>
          <a:p>
            <a:r>
              <a:rPr lang="en-GB" sz="1000" noProof="1"/>
              <a:t>                    preProcess = c("zv", "medianImpute"))</a:t>
            </a:r>
          </a:p>
          <a:p>
            <a:r>
              <a:rPr lang="en-GB" sz="1000" noProof="1"/>
              <a:t>Fit_lat_B2</a:t>
            </a:r>
          </a:p>
          <a:p>
            <a:r>
              <a:rPr lang="en-GB" sz="1000" noProof="1"/>
              <a:t>saveRDS(Fit_lat_B2, file = "KNN_Fit_lat_B2.rds")</a:t>
            </a:r>
          </a:p>
          <a:p>
            <a:r>
              <a:rPr lang="en-GB" sz="1000" noProof="1"/>
              <a:t>#k   RMSE       Rsquared   MAE      </a:t>
            </a:r>
          </a:p>
          <a:p>
            <a:r>
              <a:rPr lang="en-GB" sz="1000" noProof="1"/>
              <a:t>#5   </a:t>
            </a:r>
            <a:r>
              <a:rPr lang="en-GB" sz="1000" b="1" noProof="1">
                <a:solidFill>
                  <a:schemeClr val="accent2"/>
                </a:solidFill>
              </a:rPr>
              <a:t>7.088801  0.9365169  3.989857</a:t>
            </a:r>
          </a:p>
          <a:p>
            <a:endParaRPr lang="en-GB" sz="1000" noProof="1"/>
          </a:p>
          <a:p>
            <a:r>
              <a:rPr lang="en-GB" sz="1000" noProof="1"/>
              <a:t>#Fit_lat_B2 postresample----</a:t>
            </a:r>
          </a:p>
          <a:p>
            <a:r>
              <a:rPr lang="en-GB" sz="1000" noProof="1"/>
              <a:t>postResample(pred = predict(object = Fit_lat_B2, </a:t>
            </a:r>
          </a:p>
          <a:p>
            <a:r>
              <a:rPr lang="en-GB" sz="1000" noProof="1"/>
              <a:t>                            newdata = testing_B2_lat), </a:t>
            </a:r>
          </a:p>
          <a:p>
            <a:r>
              <a:rPr lang="en-GB" sz="1000" noProof="1"/>
              <a:t>             obs = testing_B2_lat$LATITUDE)</a:t>
            </a:r>
          </a:p>
          <a:p>
            <a:endParaRPr lang="en-GB" sz="1000" noProof="1"/>
          </a:p>
          <a:p>
            <a:r>
              <a:rPr lang="en-GB" sz="1000" b="1" noProof="1"/>
              <a:t>#   RMSE      	Rsquared  	MAE</a:t>
            </a:r>
            <a:r>
              <a:rPr lang="en-GB" sz="1000" b="1" noProof="1">
                <a:solidFill>
                  <a:schemeClr val="accent1"/>
                </a:solidFill>
              </a:rPr>
              <a:t> </a:t>
            </a:r>
          </a:p>
          <a:p>
            <a:r>
              <a:rPr lang="en-GB" sz="1000" b="1" noProof="1">
                <a:solidFill>
                  <a:schemeClr val="accent1"/>
                </a:solidFill>
              </a:rPr>
              <a:t>#   6.0978035 	0.9547484	3.4121850 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7472CC3-788A-41C7-8EFE-EFE69CCFAA05}"/>
              </a:ext>
            </a:extLst>
          </p:cNvPr>
          <p:cNvSpPr/>
          <p:nvPr/>
        </p:nvSpPr>
        <p:spPr>
          <a:xfrm>
            <a:off x="582971" y="3757815"/>
            <a:ext cx="320506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noProof="1"/>
              <a:t>Fit_long_</a:t>
            </a:r>
            <a:r>
              <a:rPr lang="en-GB" sz="1000" noProof="1">
                <a:solidFill>
                  <a:schemeClr val="accent1"/>
                </a:solidFill>
              </a:rPr>
              <a:t>B0</a:t>
            </a:r>
            <a:r>
              <a:rPr lang="en-GB" sz="1000" noProof="1"/>
              <a:t> &lt;- train(</a:t>
            </a:r>
            <a:r>
              <a:rPr lang="en-GB" sz="1000" noProof="1">
                <a:solidFill>
                  <a:schemeClr val="accent1"/>
                </a:solidFill>
              </a:rPr>
              <a:t>LONGITUDE</a:t>
            </a:r>
            <a:r>
              <a:rPr lang="en-GB" sz="1000" noProof="1"/>
              <a:t>~., </a:t>
            </a:r>
          </a:p>
          <a:p>
            <a:r>
              <a:rPr lang="en-GB" sz="1000" noProof="1"/>
              <a:t>                    data = training_B0_long, </a:t>
            </a:r>
          </a:p>
          <a:p>
            <a:r>
              <a:rPr lang="en-GB" sz="1000" noProof="1"/>
              <a:t>                    method = "kknn", </a:t>
            </a:r>
          </a:p>
          <a:p>
            <a:r>
              <a:rPr lang="en-GB" sz="1000" noProof="1"/>
              <a:t>                    trControl=fitControl, </a:t>
            </a:r>
          </a:p>
          <a:p>
            <a:r>
              <a:rPr lang="en-GB" sz="1000" noProof="1"/>
              <a:t>                    tuneLength = 5,</a:t>
            </a:r>
          </a:p>
          <a:p>
            <a:r>
              <a:rPr lang="en-GB" sz="1000" noProof="1"/>
              <a:t>                    verboseIter = TRUE,</a:t>
            </a:r>
          </a:p>
          <a:p>
            <a:r>
              <a:rPr lang="en-GB" sz="1000" noProof="1"/>
              <a:t>                    preProcess = c("zv", "medianImpute"))</a:t>
            </a:r>
          </a:p>
          <a:p>
            <a:r>
              <a:rPr lang="en-GB" sz="1000" noProof="1"/>
              <a:t>Fit_long_B0</a:t>
            </a:r>
          </a:p>
          <a:p>
            <a:r>
              <a:rPr lang="en-GB" sz="1000" noProof="1"/>
              <a:t>saveRDS(Fit_long_B0, file = "KNN_Fit_long_B0.rds")</a:t>
            </a:r>
          </a:p>
          <a:p>
            <a:r>
              <a:rPr lang="en-GB" sz="1000" noProof="1"/>
              <a:t>#k   RMSE       Rsquared   MAE      </a:t>
            </a:r>
          </a:p>
          <a:p>
            <a:r>
              <a:rPr lang="en-GB" sz="1000" noProof="1"/>
              <a:t>#5   </a:t>
            </a:r>
            <a:r>
              <a:rPr lang="en-GB" sz="1000" b="1" noProof="1">
                <a:solidFill>
                  <a:schemeClr val="accent2"/>
                </a:solidFill>
              </a:rPr>
              <a:t>7.311088  0.9158382  4.482322</a:t>
            </a:r>
          </a:p>
          <a:p>
            <a:endParaRPr lang="en-GB" sz="1000" noProof="1"/>
          </a:p>
          <a:p>
            <a:r>
              <a:rPr lang="en-GB" sz="1000" noProof="1"/>
              <a:t>#Fit_long_B0 postresample----</a:t>
            </a:r>
          </a:p>
          <a:p>
            <a:r>
              <a:rPr lang="en-GB" sz="1000" noProof="1"/>
              <a:t>postResample(pred = predict(object = Fit_long_B0, </a:t>
            </a:r>
          </a:p>
          <a:p>
            <a:r>
              <a:rPr lang="en-GB" sz="1000" noProof="1"/>
              <a:t>                            newdata = testing_B0_long), </a:t>
            </a:r>
          </a:p>
          <a:p>
            <a:r>
              <a:rPr lang="en-GB" sz="1000" noProof="1"/>
              <a:t>             obs = testing_B0_long$LONGITUDE)</a:t>
            </a:r>
          </a:p>
          <a:p>
            <a:endParaRPr lang="en-GB" sz="1000" noProof="1"/>
          </a:p>
          <a:p>
            <a:r>
              <a:rPr lang="en-GB" sz="1000" b="1" noProof="1"/>
              <a:t>#   RMSE      	Rsquared  	MAE </a:t>
            </a:r>
          </a:p>
          <a:p>
            <a:r>
              <a:rPr lang="en-GB" sz="1000" b="1" noProof="1">
                <a:solidFill>
                  <a:schemeClr val="accent1"/>
                </a:solidFill>
              </a:rPr>
              <a:t>#   6.5256682 	0.9337054 	4.1474910 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71A0F26E-8544-4347-9757-6E7ABC5701EC}"/>
              </a:ext>
            </a:extLst>
          </p:cNvPr>
          <p:cNvSpPr/>
          <p:nvPr/>
        </p:nvSpPr>
        <p:spPr>
          <a:xfrm>
            <a:off x="4391608" y="3757815"/>
            <a:ext cx="320506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noProof="1"/>
              <a:t>Fit_long_</a:t>
            </a:r>
            <a:r>
              <a:rPr lang="en-GB" sz="1000" noProof="1">
                <a:solidFill>
                  <a:schemeClr val="accent1"/>
                </a:solidFill>
              </a:rPr>
              <a:t>B1</a:t>
            </a:r>
            <a:r>
              <a:rPr lang="en-GB" sz="1000" noProof="1"/>
              <a:t> &lt;- train(</a:t>
            </a:r>
            <a:r>
              <a:rPr lang="en-GB" sz="1000" noProof="1">
                <a:solidFill>
                  <a:schemeClr val="accent1"/>
                </a:solidFill>
              </a:rPr>
              <a:t>LONGITUDE</a:t>
            </a:r>
            <a:r>
              <a:rPr lang="en-GB" sz="1000" noProof="1"/>
              <a:t>~., </a:t>
            </a:r>
          </a:p>
          <a:p>
            <a:r>
              <a:rPr lang="en-GB" sz="1000" noProof="1"/>
              <a:t>                    data = training_B1_long, </a:t>
            </a:r>
          </a:p>
          <a:p>
            <a:r>
              <a:rPr lang="en-GB" sz="1000" noProof="1"/>
              <a:t>                    method = "kknn", </a:t>
            </a:r>
          </a:p>
          <a:p>
            <a:r>
              <a:rPr lang="en-GB" sz="1000" noProof="1"/>
              <a:t>                    trControl=fitControl, </a:t>
            </a:r>
          </a:p>
          <a:p>
            <a:r>
              <a:rPr lang="en-GB" sz="1000" noProof="1"/>
              <a:t>                    tuneLength = 5,</a:t>
            </a:r>
          </a:p>
          <a:p>
            <a:r>
              <a:rPr lang="en-GB" sz="1000" noProof="1"/>
              <a:t>                    verboseIter = TRUE,</a:t>
            </a:r>
          </a:p>
          <a:p>
            <a:r>
              <a:rPr lang="en-GB" sz="1000" noProof="1"/>
              <a:t>                    preProcess = c("zv", "medianImpute"))</a:t>
            </a:r>
          </a:p>
          <a:p>
            <a:r>
              <a:rPr lang="en-GB" sz="1000" noProof="1"/>
              <a:t>Fit_long_B1</a:t>
            </a:r>
          </a:p>
          <a:p>
            <a:r>
              <a:rPr lang="en-GB" sz="1000" noProof="1"/>
              <a:t>saveRDS(Fit_long_B1, file = "KNN_Fit_long_B1.rds")</a:t>
            </a:r>
          </a:p>
          <a:p>
            <a:r>
              <a:rPr lang="en-GB" sz="1000" noProof="1"/>
              <a:t>#k  RMSE       Rsquared   MAE      </a:t>
            </a:r>
          </a:p>
          <a:p>
            <a:r>
              <a:rPr lang="en-GB" sz="1000" noProof="1"/>
              <a:t>#5  </a:t>
            </a:r>
            <a:r>
              <a:rPr lang="en-GB" sz="1000" b="1" noProof="1">
                <a:solidFill>
                  <a:schemeClr val="accent2"/>
                </a:solidFill>
              </a:rPr>
              <a:t>8.538631  0.9698672  5.201769</a:t>
            </a:r>
          </a:p>
          <a:p>
            <a:endParaRPr lang="en-GB" sz="1000" noProof="1"/>
          </a:p>
          <a:p>
            <a:r>
              <a:rPr lang="en-GB" sz="1000" noProof="1"/>
              <a:t>#Fit_long_B1 postresample----</a:t>
            </a:r>
          </a:p>
          <a:p>
            <a:r>
              <a:rPr lang="en-GB" sz="1000" noProof="1"/>
              <a:t>postResample(pred = predict(object = Fit_long_B1, </a:t>
            </a:r>
          </a:p>
          <a:p>
            <a:r>
              <a:rPr lang="en-GB" sz="1000" noProof="1"/>
              <a:t>                            newdata = testing_B1_long), </a:t>
            </a:r>
          </a:p>
          <a:p>
            <a:r>
              <a:rPr lang="en-GB" sz="1000" noProof="1"/>
              <a:t>             obs = testing_B1_long$LONGITUDE)</a:t>
            </a:r>
          </a:p>
          <a:p>
            <a:endParaRPr lang="en-GB" sz="1000" noProof="1"/>
          </a:p>
          <a:p>
            <a:r>
              <a:rPr lang="en-GB" sz="1000" b="1" noProof="1"/>
              <a:t>#   RMSE     	 Rsquared  	MAE </a:t>
            </a:r>
          </a:p>
          <a:p>
            <a:r>
              <a:rPr lang="en-GB" sz="1000" b="1" noProof="1">
                <a:solidFill>
                  <a:schemeClr val="accent1"/>
                </a:solidFill>
              </a:rPr>
              <a:t>#   7.890551 	0.974103	5.055423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00A61DF-1C10-4FDB-821B-290468FF20E6}"/>
              </a:ext>
            </a:extLst>
          </p:cNvPr>
          <p:cNvSpPr/>
          <p:nvPr/>
        </p:nvSpPr>
        <p:spPr>
          <a:xfrm>
            <a:off x="8204722" y="3744630"/>
            <a:ext cx="3635049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noProof="1"/>
              <a:t>Fit_long_</a:t>
            </a:r>
            <a:r>
              <a:rPr lang="en-GB" sz="1000" noProof="1">
                <a:solidFill>
                  <a:schemeClr val="accent1"/>
                </a:solidFill>
              </a:rPr>
              <a:t>B2</a:t>
            </a:r>
            <a:r>
              <a:rPr lang="en-GB" sz="1000" noProof="1"/>
              <a:t> &lt;- train</a:t>
            </a:r>
            <a:r>
              <a:rPr lang="en-GB" sz="1000" noProof="1">
                <a:solidFill>
                  <a:schemeClr val="accent1"/>
                </a:solidFill>
              </a:rPr>
              <a:t>(LONGITUDE</a:t>
            </a:r>
            <a:r>
              <a:rPr lang="en-GB" sz="1000" noProof="1"/>
              <a:t>~., </a:t>
            </a:r>
          </a:p>
          <a:p>
            <a:r>
              <a:rPr lang="en-GB" sz="1000" noProof="1"/>
              <a:t>                    data = training_B2_long, </a:t>
            </a:r>
          </a:p>
          <a:p>
            <a:r>
              <a:rPr lang="en-GB" sz="1000" noProof="1"/>
              <a:t>                    method = "kknn", </a:t>
            </a:r>
          </a:p>
          <a:p>
            <a:r>
              <a:rPr lang="en-GB" sz="1000" noProof="1"/>
              <a:t>                    trControl=fitControl, </a:t>
            </a:r>
          </a:p>
          <a:p>
            <a:r>
              <a:rPr lang="en-GB" sz="1000" noProof="1"/>
              <a:t>                    tuneLength = 5,</a:t>
            </a:r>
          </a:p>
          <a:p>
            <a:r>
              <a:rPr lang="en-GB" sz="1000" noProof="1"/>
              <a:t>                    verboseIter = TRUE,</a:t>
            </a:r>
          </a:p>
          <a:p>
            <a:r>
              <a:rPr lang="en-GB" sz="1000" noProof="1"/>
              <a:t>                    preProcess = c("zv", "medianImpute"))</a:t>
            </a:r>
          </a:p>
          <a:p>
            <a:r>
              <a:rPr lang="en-GB" sz="1000" noProof="1"/>
              <a:t>Fit_long_B2</a:t>
            </a:r>
          </a:p>
          <a:p>
            <a:r>
              <a:rPr lang="en-GB" sz="1000" noProof="1"/>
              <a:t>saveRDS(Fit_long_B2, file = "KNN_Fit_long_B2.rds")</a:t>
            </a:r>
          </a:p>
          <a:p>
            <a:r>
              <a:rPr lang="en-GB" sz="1000" noProof="1"/>
              <a:t>#k   RMSE       Rsquared   MAE      </a:t>
            </a:r>
          </a:p>
          <a:p>
            <a:r>
              <a:rPr lang="en-GB" sz="1000" noProof="1"/>
              <a:t>#5   </a:t>
            </a:r>
            <a:r>
              <a:rPr lang="en-GB" sz="1000" b="1" noProof="1">
                <a:solidFill>
                  <a:schemeClr val="accent2"/>
                </a:solidFill>
              </a:rPr>
              <a:t>9.455415  0.8973102  5.114687</a:t>
            </a:r>
          </a:p>
          <a:p>
            <a:endParaRPr lang="en-GB" sz="1000" noProof="1"/>
          </a:p>
          <a:p>
            <a:r>
              <a:rPr lang="en-GB" sz="1000" noProof="1"/>
              <a:t>#Fit_long_B2 postresample----</a:t>
            </a:r>
          </a:p>
          <a:p>
            <a:r>
              <a:rPr lang="en-GB" sz="1000" noProof="1"/>
              <a:t>postResample(pred = predict(object = Fit_long_B2, </a:t>
            </a:r>
          </a:p>
          <a:p>
            <a:r>
              <a:rPr lang="en-GB" sz="1000" noProof="1"/>
              <a:t>                            newdata = testing_B2_long), </a:t>
            </a:r>
          </a:p>
          <a:p>
            <a:r>
              <a:rPr lang="en-GB" sz="1000" noProof="1"/>
              <a:t>             obs = testing_B2_long$LONGITUDE)</a:t>
            </a:r>
          </a:p>
          <a:p>
            <a:endParaRPr lang="en-GB" sz="1000" noProof="1"/>
          </a:p>
          <a:p>
            <a:r>
              <a:rPr lang="en-GB" sz="1000" b="1" noProof="1"/>
              <a:t>#   RMSE     	Rsquared  	MAE </a:t>
            </a:r>
          </a:p>
          <a:p>
            <a:r>
              <a:rPr lang="en-GB" sz="1000" b="1" noProof="1">
                <a:solidFill>
                  <a:schemeClr val="accent1"/>
                </a:solidFill>
              </a:rPr>
              <a:t>#   9.2788440 	0.9006733 	4.9395021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FD9CACFF-B165-49BB-BB3E-813F8CBF74DE}"/>
              </a:ext>
            </a:extLst>
          </p:cNvPr>
          <p:cNvCxnSpPr/>
          <p:nvPr/>
        </p:nvCxnSpPr>
        <p:spPr>
          <a:xfrm>
            <a:off x="205273" y="3757815"/>
            <a:ext cx="11634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DC7BECF7-49D2-487B-BEA4-9286713797E9}"/>
              </a:ext>
            </a:extLst>
          </p:cNvPr>
          <p:cNvCxnSpPr/>
          <p:nvPr/>
        </p:nvCxnSpPr>
        <p:spPr>
          <a:xfrm>
            <a:off x="3956180" y="643812"/>
            <a:ext cx="0" cy="605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C276B4A1-2C3A-4649-B9F8-A1E6EA6FF48E}"/>
              </a:ext>
            </a:extLst>
          </p:cNvPr>
          <p:cNvCxnSpPr/>
          <p:nvPr/>
        </p:nvCxnSpPr>
        <p:spPr>
          <a:xfrm>
            <a:off x="7850155" y="643812"/>
            <a:ext cx="0" cy="605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146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7102</Words>
  <Application>Microsoft Office PowerPoint</Application>
  <PresentationFormat>Breedbeeld</PresentationFormat>
  <Paragraphs>1129</Paragraphs>
  <Slides>55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Lucida Console</vt:lpstr>
      <vt:lpstr>Wingdings</vt:lpstr>
      <vt:lpstr>Kantoorthema</vt:lpstr>
      <vt:lpstr>Voor aanzicht</vt:lpstr>
      <vt:lpstr>PowerPoint-presentatie</vt:lpstr>
      <vt:lpstr>Summary of assignment</vt:lpstr>
      <vt:lpstr>Data summary</vt:lpstr>
      <vt:lpstr>PowerPoint-presentatie</vt:lpstr>
      <vt:lpstr>Summary (trainingData [ ,521:529])</vt:lpstr>
      <vt:lpstr>test KNN-5 in EDA fase</vt:lpstr>
      <vt:lpstr>PowerPoint-presentatie</vt:lpstr>
      <vt:lpstr>1st KNN-5 model results for Lat/Long </vt:lpstr>
      <vt:lpstr>1st KNN-5 model Lat/Long summary </vt:lpstr>
      <vt:lpstr>1st KNN Floor B0 CF</vt:lpstr>
      <vt:lpstr>1st KNN Floor B1 CF</vt:lpstr>
      <vt:lpstr>1st KNN Floor B2 Confusion Matrix</vt:lpstr>
      <vt:lpstr>PowerPoint-presentatie</vt:lpstr>
      <vt:lpstr>2nd KNN-model summary training KPI’s </vt:lpstr>
      <vt:lpstr>2nd KNN B0</vt:lpstr>
      <vt:lpstr>2nd KNN B1</vt:lpstr>
      <vt:lpstr>2nd KNN B2</vt:lpstr>
      <vt:lpstr>2nd KNN-5 model Lat/Long/Floor KPI summary </vt:lpstr>
      <vt:lpstr>Pre-liminary conclusions 2nd KNN model</vt:lpstr>
      <vt:lpstr>PowerPoint-presentatie</vt:lpstr>
      <vt:lpstr>Distribution of WAP signals</vt:lpstr>
      <vt:lpstr>Another check longitude / latitude</vt:lpstr>
      <vt:lpstr>Check coverage per building per floor</vt:lpstr>
      <vt:lpstr>Signal check per building</vt:lpstr>
      <vt:lpstr>Users linked to Building 0</vt:lpstr>
      <vt:lpstr>Users linked to Building 1</vt:lpstr>
      <vt:lpstr>Users linked to Building 2</vt:lpstr>
      <vt:lpstr>How many locations have a user registered</vt:lpstr>
      <vt:lpstr>Number of locations registered by Phone id</vt:lpstr>
      <vt:lpstr>PowerPoint-presentatie</vt:lpstr>
      <vt:lpstr>3rd KNN-model Lat/Long/Floor KPI summary </vt:lpstr>
      <vt:lpstr>3rd KNN B0</vt:lpstr>
      <vt:lpstr>3rd KNN B1</vt:lpstr>
      <vt:lpstr>3rd KNN B2</vt:lpstr>
      <vt:lpstr>1st Random Forest model Lat/Long/Floor KPI summary </vt:lpstr>
      <vt:lpstr>1st RF B0</vt:lpstr>
      <vt:lpstr>1st RFB1</vt:lpstr>
      <vt:lpstr>1st RF B2</vt:lpstr>
      <vt:lpstr>3rd KNN-5 model compared to RF 1st model</vt:lpstr>
      <vt:lpstr>PowerPoint-presentatie</vt:lpstr>
      <vt:lpstr>Train KNN-5 compared to RF 1st model compared to KNN-11</vt:lpstr>
      <vt:lpstr>PowerPoint-presentatie</vt:lpstr>
      <vt:lpstr>Latitude / Longitude KPI’s prediction KNN-11</vt:lpstr>
      <vt:lpstr>KPI’s Floor prediction based on KNN-11</vt:lpstr>
      <vt:lpstr>Check predicted (1st) long/lat</vt:lpstr>
      <vt:lpstr>KPI’s Floor prediction based on KNN-11</vt:lpstr>
      <vt:lpstr>Check predicted (2nd) long/lat</vt:lpstr>
      <vt:lpstr>2nd Predicted check coverage per floor B0</vt:lpstr>
      <vt:lpstr>2nd Predicted check coverage per floor B1</vt:lpstr>
      <vt:lpstr>2nd Predicted check coverage per floor B2</vt:lpstr>
      <vt:lpstr>PowerPoint-presentatie</vt:lpstr>
      <vt:lpstr>KPI’S TRAINING MODEL KNN-5 KERNEL ‘TRIANGULAR’</vt:lpstr>
      <vt:lpstr>KPI’S prediction KNN-5 KERNEL ‘TRIANGULAR’ B1</vt:lpstr>
      <vt:lpstr>CONCLUSIONS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 aanzicht</dc:title>
  <dc:creator>Natasja Fortuin</dc:creator>
  <cp:lastModifiedBy>Natasja Fortuin</cp:lastModifiedBy>
  <cp:revision>49</cp:revision>
  <dcterms:created xsi:type="dcterms:W3CDTF">2019-12-16T10:16:09Z</dcterms:created>
  <dcterms:modified xsi:type="dcterms:W3CDTF">2019-12-19T13:34:44Z</dcterms:modified>
</cp:coreProperties>
</file>